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52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6D5D6-CABC-9F53-2795-6E85745F9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D6D97F-33CA-6362-3AC4-8D6C82539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0F369-4122-DEB2-500B-4745FDAE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76F59-7C01-8862-EB56-192984E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67B33-B6D0-57F9-DBB1-91BE5C1E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5CA7C-016E-FA7C-F917-57259E8E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A030E-E162-3DEC-AEBB-B55EAA433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BD26E-9AD4-C6C5-E957-35A6A9FD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34630-5578-A278-21EE-39079273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7CC16-7ADD-8F38-4FEC-06A1659A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4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4F4E75-E6C0-4D3A-3DA0-691D03701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97852-2325-247D-EC6D-6E531A2E9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DA182-44F8-595D-D8C3-33CC7B3D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2FF05-3926-77AC-A741-F98C43CD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295C0-6448-7EEA-5E79-6FADDC68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7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26225-3CC3-7294-5F8A-A558218A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145A9-8608-CE4D-EEB4-36C993C7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349A9-9BB9-05D3-D2DA-54676FF3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C3E68-2113-A65D-E637-2BACB7A2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1949A-4E6F-8F4A-B5DD-62E70F15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5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1C5CD-8C4C-5051-9A1B-E81C9E6A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D00EF-3293-FF5A-CD7F-3D7F8F2A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1223C-20E2-47E5-A891-E11BCB09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86277-B719-1DB6-9781-131BC864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C32F4-14B3-9833-2C8A-A18AAFEB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4DB2C-D8F8-B0F5-AF7D-CC7CB016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D2322-7428-2C3A-2654-337C395AE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BB07FE-3551-2E01-D641-BDAC04727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F3423C-3B82-370C-E8F6-73DC4689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74EB9-9A6D-A199-95CC-4078F98F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4E7926-799F-5204-C0BC-F016D087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3750A-776E-8378-A563-F3AE5EAD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D7FFE-C6DE-5948-8158-E01CD687C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85C20-D94A-4C9D-DC05-CDABBEC28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1F9C8-538D-716C-E8AA-314B2CCA5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29CDDD-83DA-70F4-8ABB-DC2A4EC3C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2E1272-4C11-8982-8751-3DC69F6A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3B17B8-1D33-8B4A-EC8E-BCF5C63F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2865B-1246-3353-42B4-7552ED6C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15F-B7FD-A712-2E28-F859329B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88E31C-9941-AF02-C1A5-E3A103B8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CE6DA-A0FF-A9C4-19D5-2AEC25D6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C6E40-FD98-815A-B91D-58C4D67B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DAAC63-C780-0073-96E6-0993E717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E7A2F-6967-B529-A2D8-144229FE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407A8-EE80-0457-D2F7-941741EC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1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80A1E-55B3-71CF-2B45-CC9C6BB9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B6B93-B6C1-2FE3-305F-3ABCDBE3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A04664-774C-7903-299F-0E61F64A0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19492-922C-087F-16A7-011BB752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7F98F-C36C-FC70-09C4-37DFEDAE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D987A-BE11-60F0-2103-923D3BA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DF19-D09B-DF01-B4B5-41C1FDEE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F5AAB-8E6C-AA10-998A-2E8AD8FFA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55DA0-5F01-7B0A-E930-89CDB0F79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36D1F-7152-0412-8BB3-1A99802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08E57-7A0D-AE4A-7A58-9F1261A7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2C61A-6B24-8744-4FB8-DAC8096D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F99661-1EC1-B95F-3137-27C736FE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59571-B2F3-161B-9313-FD5E05DB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77B2C-F785-736A-0AD5-B6521458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505F-8CFE-46FF-8570-72432C07E3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F1453-B2D1-2070-5040-EBEADD201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36D12-CDD3-BB1D-1E5E-2FFC03567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1CB5-B8B7-4CA9-988D-ED5D9D7AB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BF7E277-23DB-F26B-EF46-FAD5C4E3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911E8C69-D967-061E-B0D9-C6EC8140A4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6686" y="1532569"/>
            <a:ext cx="11638625" cy="1470025"/>
          </a:xfrm>
          <a:solidFill>
            <a:srgbClr val="B0252A"/>
          </a:solidFill>
        </p:spPr>
        <p:txBody>
          <a:bodyPr anchor="ctr"/>
          <a:lstStyle/>
          <a:p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</a:t>
            </a:r>
            <a:r>
              <a:rPr lang="en-US" altLang="zh-CN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RISC-V</a:t>
            </a:r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架构的简易操作系统设计实现</a:t>
            </a:r>
            <a:br>
              <a:rPr lang="en-US" altLang="zh-CN" sz="4400" dirty="0">
                <a:solidFill>
                  <a:schemeClr val="bg1"/>
                </a:solidFill>
              </a:rPr>
            </a:br>
            <a:r>
              <a:rPr lang="zh-CN" altLang="en-US" sz="3600" dirty="0">
                <a:solidFill>
                  <a:schemeClr val="bg1"/>
                </a:solidFill>
              </a:rPr>
              <a:t>中期报告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00A1A3-C049-6CB8-898F-E4944BF2DDCC}"/>
              </a:ext>
            </a:extLst>
          </p:cNvPr>
          <p:cNvSpPr txBox="1"/>
          <p:nvPr/>
        </p:nvSpPr>
        <p:spPr>
          <a:xfrm>
            <a:off x="1911722" y="3129355"/>
            <a:ext cx="83685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杜俊科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导师：张剑贤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西安电子科技大学软件工程系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24122" y="-1"/>
            <a:ext cx="1943878" cy="68103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后续计划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完成内核的中断，硬件计时器部分，之后将协作式任务调度升级为抢占式任务调度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添加锁，软件定时器，系统调用等相关内核组件，完成一个基本的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RTOS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对其进行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位扩展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试验性的将其移植到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K210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开发板上，如果有时间则尝试进行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K510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移植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51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24122" y="-1"/>
            <a:ext cx="1943878" cy="68103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项目进度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39940D-F5AE-D4CE-66B4-C8CF23AA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83" y="2367160"/>
            <a:ext cx="5751433" cy="27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20188" y="260350"/>
            <a:ext cx="1090612" cy="28733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简介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7463"/>
            <a:ext cx="10515600" cy="5049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一、主要研究内容</a:t>
            </a:r>
            <a:endParaRPr lang="en-US" altLang="zh-CN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二、项目进度</a:t>
            </a:r>
            <a:endParaRPr lang="en-US" altLang="zh-CN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三、后续计划</a:t>
            </a:r>
            <a:endParaRPr lang="en-US" altLang="zh-CN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4800" y="101600"/>
            <a:ext cx="2672080" cy="446088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主要研究内容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65200"/>
            <a:ext cx="10515600" cy="5632450"/>
          </a:xfrm>
        </p:spPr>
        <p:txBody>
          <a:bodyPr/>
          <a:lstStyle/>
          <a:p>
            <a:pPr marL="0" indent="0" algn="ctr">
              <a:buNone/>
            </a:pPr>
            <a:endParaRPr lang="en-US" altLang="zh-CN" sz="32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buNone/>
            </a:pP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一、设计并实现一个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RISC-V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架构下的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RTOS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，在这个过程中使用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进行单板模拟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QEMU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相关模拟参数：</a:t>
            </a:r>
            <a:r>
              <a:rPr lang="en-US" altLang="zh-CN" sz="1400" b="0" dirty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QEMU </a:t>
            </a:r>
            <a:r>
              <a:rPr lang="en-US" altLang="zh-CN" sz="1400" b="0" dirty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qemu-system-riscv32 QFLAGS </a:t>
            </a:r>
            <a:r>
              <a:rPr lang="en-US" altLang="zh-CN" sz="1400" b="0" dirty="0">
                <a:solidFill>
                  <a:srgbClr val="39ADB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 err="1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nographic</a:t>
            </a:r>
            <a:r>
              <a:rPr lang="en-US" altLang="zh-CN" sz="1400" b="0" dirty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400" b="0" dirty="0" err="1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smp</a:t>
            </a:r>
            <a:r>
              <a:rPr lang="en-US" altLang="zh-CN" sz="1400" b="0" dirty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1 -machine </a:t>
            </a:r>
            <a:r>
              <a:rPr lang="en-US" altLang="zh-CN" sz="1400" b="0" dirty="0" err="1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virt</a:t>
            </a:r>
            <a:r>
              <a:rPr lang="en-US" altLang="zh-CN" sz="1400" b="0" dirty="0">
                <a:solidFill>
                  <a:srgbClr val="90A4AE"/>
                </a:solidFill>
                <a:effectLst/>
                <a:latin typeface="Consolas" panose="020B0609020204030204" pitchFamily="49" charset="0"/>
              </a:rPr>
              <a:t> -bios none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二、对该系统进行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位扩展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三、将系统移植到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RISC-V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芯片的开发板上（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K210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开发板或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K510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开发板）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0D5C0E-C5BC-057F-D7A4-7040E1FBF8F3}"/>
              </a:ext>
            </a:extLst>
          </p:cNvPr>
          <p:cNvSpPr/>
          <p:nvPr/>
        </p:nvSpPr>
        <p:spPr>
          <a:xfrm>
            <a:off x="2890520" y="965200"/>
            <a:ext cx="641096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RVOS</a:t>
            </a:r>
            <a:endParaRPr lang="zh-CN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044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8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5040" y="-1"/>
            <a:ext cx="2011680" cy="68103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项目进度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46480"/>
            <a:ext cx="10515600" cy="51304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一、加载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kernel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初始化以及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uart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二、内存管理实现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三、协作式任务调度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四、异常处理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58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4720" y="-1"/>
            <a:ext cx="1899920" cy="68103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项目进度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17600"/>
            <a:ext cx="10515600" cy="50593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一、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加载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kernel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初始化以及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uart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QEMU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Virt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定义确定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kernel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加载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地址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设置相关启动参数将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kernel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文件加载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到正确位置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初始化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uart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DFDC38-61B5-2D9E-1365-E09EE478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918" y="1657292"/>
            <a:ext cx="4186872" cy="24152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AAC7FA-787A-661D-F4B9-B18C344E2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918" y="3999593"/>
            <a:ext cx="4989914" cy="27067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3E7A7A-9590-D1BE-D824-0DC93232F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570" y="3999593"/>
            <a:ext cx="5064146" cy="26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24122" y="-1"/>
            <a:ext cx="1943878" cy="68103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项目进度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二、内存管理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内存管理上提供了两种内存分配方式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1.Page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级分配：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分配单位为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4KB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采用数组管理，将数组分配在堆的起始位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free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时无碎片回收机制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513BEE-05F4-5411-34C1-6D45ED01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3950563"/>
            <a:ext cx="5314950" cy="2628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770DEC-96B0-9604-09A6-84B04A3C8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468" y="4076800"/>
            <a:ext cx="3994582" cy="2133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24122" y="-1"/>
            <a:ext cx="1943878" cy="68103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项目进度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2.malloc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级的内存管理（参考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FreeRTOS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heap_4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实现方法）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按字节分配空间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采用双向链表进行管理，节点直接保存在内存块头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字节中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free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时会检索左右相邻的内存块，如果空闲会进行合并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  </a:t>
            </a: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 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蓝色：空闲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 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橙色：占用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0604B1-446E-C152-22AE-3F873C70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2125"/>
            <a:ext cx="4701032" cy="25495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6755A2D-6155-3FED-30FC-201D0F5D6A09}"/>
              </a:ext>
            </a:extLst>
          </p:cNvPr>
          <p:cNvSpPr/>
          <p:nvPr/>
        </p:nvSpPr>
        <p:spPr>
          <a:xfrm>
            <a:off x="6721616" y="4344799"/>
            <a:ext cx="593584" cy="24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1" name="矩形 3080">
            <a:extLst>
              <a:ext uri="{FF2B5EF4-FFF2-40B4-BE49-F238E27FC236}">
                <a16:creationId xmlns:a16="http://schemas.microsoft.com/office/drawing/2014/main" id="{7EBEE789-7C06-A47E-8168-2F28FF3118C2}"/>
              </a:ext>
            </a:extLst>
          </p:cNvPr>
          <p:cNvSpPr/>
          <p:nvPr/>
        </p:nvSpPr>
        <p:spPr>
          <a:xfrm>
            <a:off x="6540667" y="4344799"/>
            <a:ext cx="180949" cy="244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2" name="矩形 3081">
            <a:extLst>
              <a:ext uri="{FF2B5EF4-FFF2-40B4-BE49-F238E27FC236}">
                <a16:creationId xmlns:a16="http://schemas.microsoft.com/office/drawing/2014/main" id="{E483EEFC-A6CF-4ECE-0D87-5059D3E6165F}"/>
              </a:ext>
            </a:extLst>
          </p:cNvPr>
          <p:cNvSpPr/>
          <p:nvPr/>
        </p:nvSpPr>
        <p:spPr>
          <a:xfrm>
            <a:off x="7496149" y="4344799"/>
            <a:ext cx="593584" cy="244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3" name="矩形 3082">
            <a:extLst>
              <a:ext uri="{FF2B5EF4-FFF2-40B4-BE49-F238E27FC236}">
                <a16:creationId xmlns:a16="http://schemas.microsoft.com/office/drawing/2014/main" id="{764CB7A6-7C50-3971-2DC8-70B924440844}"/>
              </a:ext>
            </a:extLst>
          </p:cNvPr>
          <p:cNvSpPr/>
          <p:nvPr/>
        </p:nvSpPr>
        <p:spPr>
          <a:xfrm>
            <a:off x="7315200" y="4344799"/>
            <a:ext cx="180949" cy="244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4" name="矩形 3083">
            <a:extLst>
              <a:ext uri="{FF2B5EF4-FFF2-40B4-BE49-F238E27FC236}">
                <a16:creationId xmlns:a16="http://schemas.microsoft.com/office/drawing/2014/main" id="{364BEFA0-1F9B-657B-A19A-47417DEB2544}"/>
              </a:ext>
            </a:extLst>
          </p:cNvPr>
          <p:cNvSpPr/>
          <p:nvPr/>
        </p:nvSpPr>
        <p:spPr>
          <a:xfrm>
            <a:off x="8270682" y="4344799"/>
            <a:ext cx="593584" cy="24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5" name="矩形 3084">
            <a:extLst>
              <a:ext uri="{FF2B5EF4-FFF2-40B4-BE49-F238E27FC236}">
                <a16:creationId xmlns:a16="http://schemas.microsoft.com/office/drawing/2014/main" id="{217E7A85-09B7-BB6C-82B2-3097AB20373D}"/>
              </a:ext>
            </a:extLst>
          </p:cNvPr>
          <p:cNvSpPr/>
          <p:nvPr/>
        </p:nvSpPr>
        <p:spPr>
          <a:xfrm>
            <a:off x="8089733" y="4344799"/>
            <a:ext cx="180949" cy="244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6" name="矩形 3085">
            <a:extLst>
              <a:ext uri="{FF2B5EF4-FFF2-40B4-BE49-F238E27FC236}">
                <a16:creationId xmlns:a16="http://schemas.microsoft.com/office/drawing/2014/main" id="{E38EE90D-82C8-F1DF-A8BF-52B10208BAC6}"/>
              </a:ext>
            </a:extLst>
          </p:cNvPr>
          <p:cNvSpPr/>
          <p:nvPr/>
        </p:nvSpPr>
        <p:spPr>
          <a:xfrm>
            <a:off x="9045215" y="4344799"/>
            <a:ext cx="593584" cy="24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7" name="矩形 3086">
            <a:extLst>
              <a:ext uri="{FF2B5EF4-FFF2-40B4-BE49-F238E27FC236}">
                <a16:creationId xmlns:a16="http://schemas.microsoft.com/office/drawing/2014/main" id="{B7D2602D-7F27-84A8-6AEF-951ED762CBCF}"/>
              </a:ext>
            </a:extLst>
          </p:cNvPr>
          <p:cNvSpPr/>
          <p:nvPr/>
        </p:nvSpPr>
        <p:spPr>
          <a:xfrm>
            <a:off x="8864266" y="4344799"/>
            <a:ext cx="180949" cy="244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8" name="矩形 3087">
            <a:extLst>
              <a:ext uri="{FF2B5EF4-FFF2-40B4-BE49-F238E27FC236}">
                <a16:creationId xmlns:a16="http://schemas.microsoft.com/office/drawing/2014/main" id="{A032F8EE-62BE-F028-DB93-171805836367}"/>
              </a:ext>
            </a:extLst>
          </p:cNvPr>
          <p:cNvSpPr/>
          <p:nvPr/>
        </p:nvSpPr>
        <p:spPr>
          <a:xfrm>
            <a:off x="9819748" y="4344799"/>
            <a:ext cx="593584" cy="244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9" name="矩形 3088">
            <a:extLst>
              <a:ext uri="{FF2B5EF4-FFF2-40B4-BE49-F238E27FC236}">
                <a16:creationId xmlns:a16="http://schemas.microsoft.com/office/drawing/2014/main" id="{DFEFF246-69C1-723A-22D6-CE3C8686306D}"/>
              </a:ext>
            </a:extLst>
          </p:cNvPr>
          <p:cNvSpPr/>
          <p:nvPr/>
        </p:nvSpPr>
        <p:spPr>
          <a:xfrm>
            <a:off x="9638799" y="4344799"/>
            <a:ext cx="180949" cy="244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98" name="连接符: 曲线 3097">
            <a:extLst>
              <a:ext uri="{FF2B5EF4-FFF2-40B4-BE49-F238E27FC236}">
                <a16:creationId xmlns:a16="http://schemas.microsoft.com/office/drawing/2014/main" id="{9EA524C6-22F8-5155-6ED7-B156E36A8E20}"/>
              </a:ext>
            </a:extLst>
          </p:cNvPr>
          <p:cNvCxnSpPr>
            <a:cxnSpLocks/>
            <a:stCxn id="3081" idx="0"/>
            <a:endCxn id="3083" idx="0"/>
          </p:cNvCxnSpPr>
          <p:nvPr/>
        </p:nvCxnSpPr>
        <p:spPr>
          <a:xfrm rot="5400000" flipH="1" flipV="1">
            <a:off x="7018408" y="3957533"/>
            <a:ext cx="12700" cy="77453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0" name="连接符: 曲线 3099">
            <a:extLst>
              <a:ext uri="{FF2B5EF4-FFF2-40B4-BE49-F238E27FC236}">
                <a16:creationId xmlns:a16="http://schemas.microsoft.com/office/drawing/2014/main" id="{B5836279-F49C-7123-115F-DB31A9395379}"/>
              </a:ext>
            </a:extLst>
          </p:cNvPr>
          <p:cNvCxnSpPr>
            <a:cxnSpLocks/>
            <a:stCxn id="3083" idx="0"/>
            <a:endCxn id="3085" idx="0"/>
          </p:cNvCxnSpPr>
          <p:nvPr/>
        </p:nvCxnSpPr>
        <p:spPr>
          <a:xfrm rot="5400000" flipH="1" flipV="1">
            <a:off x="7792941" y="3957533"/>
            <a:ext cx="12700" cy="77453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4" name="连接符: 曲线 3103">
            <a:extLst>
              <a:ext uri="{FF2B5EF4-FFF2-40B4-BE49-F238E27FC236}">
                <a16:creationId xmlns:a16="http://schemas.microsoft.com/office/drawing/2014/main" id="{2DCE512D-D596-C4AE-6F46-6007F2B973ED}"/>
              </a:ext>
            </a:extLst>
          </p:cNvPr>
          <p:cNvCxnSpPr>
            <a:cxnSpLocks/>
            <a:stCxn id="3085" idx="0"/>
            <a:endCxn id="3087" idx="0"/>
          </p:cNvCxnSpPr>
          <p:nvPr/>
        </p:nvCxnSpPr>
        <p:spPr>
          <a:xfrm rot="5400000" flipH="1" flipV="1">
            <a:off x="8567474" y="3957533"/>
            <a:ext cx="12700" cy="77453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7" name="连接符: 曲线 3106">
            <a:extLst>
              <a:ext uri="{FF2B5EF4-FFF2-40B4-BE49-F238E27FC236}">
                <a16:creationId xmlns:a16="http://schemas.microsoft.com/office/drawing/2014/main" id="{9327DB7A-918F-C629-6C6B-3863572193F9}"/>
              </a:ext>
            </a:extLst>
          </p:cNvPr>
          <p:cNvCxnSpPr>
            <a:cxnSpLocks/>
            <a:stCxn id="3087" idx="0"/>
            <a:endCxn id="3089" idx="0"/>
          </p:cNvCxnSpPr>
          <p:nvPr/>
        </p:nvCxnSpPr>
        <p:spPr>
          <a:xfrm rot="5400000" flipH="1" flipV="1">
            <a:off x="9342007" y="3957533"/>
            <a:ext cx="12700" cy="77453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0" name="矩形 3109">
            <a:extLst>
              <a:ext uri="{FF2B5EF4-FFF2-40B4-BE49-F238E27FC236}">
                <a16:creationId xmlns:a16="http://schemas.microsoft.com/office/drawing/2014/main" id="{A5E0FCB9-75A3-9B16-8B5B-56A31BDCFAF0}"/>
              </a:ext>
            </a:extLst>
          </p:cNvPr>
          <p:cNvSpPr/>
          <p:nvPr/>
        </p:nvSpPr>
        <p:spPr>
          <a:xfrm>
            <a:off x="5945574" y="3415068"/>
            <a:ext cx="508655" cy="251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NULL</a:t>
            </a:r>
            <a:endParaRPr lang="zh-CN" altLang="en-US" sz="1100" dirty="0"/>
          </a:p>
        </p:txBody>
      </p:sp>
      <p:cxnSp>
        <p:nvCxnSpPr>
          <p:cNvPr id="3116" name="连接符: 曲线 3115">
            <a:extLst>
              <a:ext uri="{FF2B5EF4-FFF2-40B4-BE49-F238E27FC236}">
                <a16:creationId xmlns:a16="http://schemas.microsoft.com/office/drawing/2014/main" id="{DEDAE411-5A3F-AF64-3D65-9A4E3BC674E7}"/>
              </a:ext>
            </a:extLst>
          </p:cNvPr>
          <p:cNvCxnSpPr>
            <a:cxnSpLocks/>
            <a:stCxn id="3089" idx="0"/>
            <a:endCxn id="3120" idx="2"/>
          </p:cNvCxnSpPr>
          <p:nvPr/>
        </p:nvCxnSpPr>
        <p:spPr>
          <a:xfrm rot="5400000" flipH="1" flipV="1">
            <a:off x="9701086" y="3713035"/>
            <a:ext cx="659952" cy="6035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矩形 3119">
            <a:extLst>
              <a:ext uri="{FF2B5EF4-FFF2-40B4-BE49-F238E27FC236}">
                <a16:creationId xmlns:a16="http://schemas.microsoft.com/office/drawing/2014/main" id="{44DDA561-AD62-FA14-47E3-00E451D1BF2A}"/>
              </a:ext>
            </a:extLst>
          </p:cNvPr>
          <p:cNvSpPr/>
          <p:nvPr/>
        </p:nvSpPr>
        <p:spPr>
          <a:xfrm>
            <a:off x="10078522" y="3433812"/>
            <a:ext cx="508655" cy="251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NULL</a:t>
            </a:r>
            <a:endParaRPr lang="zh-CN" altLang="en-US" sz="1100" dirty="0"/>
          </a:p>
        </p:txBody>
      </p:sp>
      <p:cxnSp>
        <p:nvCxnSpPr>
          <p:cNvPr id="3123" name="连接符: 曲线 3122">
            <a:extLst>
              <a:ext uri="{FF2B5EF4-FFF2-40B4-BE49-F238E27FC236}">
                <a16:creationId xmlns:a16="http://schemas.microsoft.com/office/drawing/2014/main" id="{7FF741AE-277B-3712-654B-E9D3B6A97562}"/>
              </a:ext>
            </a:extLst>
          </p:cNvPr>
          <p:cNvCxnSpPr>
            <a:cxnSpLocks/>
            <a:stCxn id="3081" idx="0"/>
            <a:endCxn id="3110" idx="2"/>
          </p:cNvCxnSpPr>
          <p:nvPr/>
        </p:nvCxnSpPr>
        <p:spPr>
          <a:xfrm rot="16200000" flipV="1">
            <a:off x="6076174" y="3789831"/>
            <a:ext cx="678696" cy="431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三、协作式任务调度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数据结构上使用优先级数组进行管理，同一优先级内的任务使用双向链表进行管理，最高支持优先级为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255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调度时，从最高优先级（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级）依次搜索，遇到第一个非空的优先级链表时，比较原任务优先级与当前优先级，如果相同则进行链表内调度，否则调度最高优先级任务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任务调度与任务删除享有自己独立的任务空间，调用时需先切换到其任务空间再进行操作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24122" y="-1"/>
            <a:ext cx="1943878" cy="68103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项目进度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6965E-B8EB-0DBA-7A6A-4EFA81536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09" y="3916249"/>
            <a:ext cx="6421991" cy="2941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F90484-3DFF-0A2C-74C8-B8ABA40D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950563"/>
            <a:ext cx="4075786" cy="25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1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0FF229-015A-6E1D-173A-900C729F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D8C30732-402F-87F8-6E61-B2816C28E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24122" y="-1"/>
            <a:ext cx="1943878" cy="68103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项目进度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7CF2C2-87BD-2810-A47F-AFDDD436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6342"/>
            <a:ext cx="10515600" cy="562844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四、异常处理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设置异常入口函数，将其地址填入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mtvec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寄存器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设置异常处理函数，入口函数进行初步处理后跳转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ECADDD-717B-54C7-EE37-A786E1FE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538" y="3005889"/>
            <a:ext cx="5926923" cy="38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477</Words>
  <Application>Microsoft Office PowerPoint</Application>
  <PresentationFormat>宽屏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仿宋</vt:lpstr>
      <vt:lpstr>黑体</vt:lpstr>
      <vt:lpstr>宋体</vt:lpstr>
      <vt:lpstr>Arial</vt:lpstr>
      <vt:lpstr>Consolas</vt:lpstr>
      <vt:lpstr>Times New Roman</vt:lpstr>
      <vt:lpstr>Office 主题​​</vt:lpstr>
      <vt:lpstr>面向RISC-V架构的简易操作系统设计实现 中期报告</vt:lpstr>
      <vt:lpstr>简介</vt:lpstr>
      <vt:lpstr>主要研究内容</vt:lpstr>
      <vt:lpstr>项目进度</vt:lpstr>
      <vt:lpstr>项目进度</vt:lpstr>
      <vt:lpstr>项目进度</vt:lpstr>
      <vt:lpstr>项目进度</vt:lpstr>
      <vt:lpstr>项目进度</vt:lpstr>
      <vt:lpstr>项目进度</vt:lpstr>
      <vt:lpstr>后续计划</vt:lpstr>
      <vt:lpstr>项目进度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面向RISC-V架构的简易操作系统设计实现 中期报告</dc:title>
  <dc:creator>杜 俊科</dc:creator>
  <cp:lastModifiedBy>杜 俊科</cp:lastModifiedBy>
  <cp:revision>11</cp:revision>
  <dcterms:created xsi:type="dcterms:W3CDTF">2023-03-16T14:18:00Z</dcterms:created>
  <dcterms:modified xsi:type="dcterms:W3CDTF">2023-03-17T05:12:58Z</dcterms:modified>
</cp:coreProperties>
</file>