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9" r:id="rId4"/>
    <p:sldId id="268" r:id="rId5"/>
    <p:sldId id="260" r:id="rId6"/>
    <p:sldId id="261" r:id="rId7"/>
    <p:sldId id="270" r:id="rId8"/>
    <p:sldId id="262" r:id="rId9"/>
    <p:sldId id="263" r:id="rId10"/>
    <p:sldId id="264" r:id="rId11"/>
    <p:sldId id="271" r:id="rId12"/>
    <p:sldId id="265" r:id="rId13"/>
    <p:sldId id="272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5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0630E-B34F-40C6-BB36-87EE4E00D43A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A3BDC-EEEF-4ED8-8862-A092ACFE1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2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分别填入两个任务的第一条指令的位置。此时，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mscratch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指向任务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的上下文。当发生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首先会保存任务返回值。进入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switch_to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后，会保存寄存器值到上下文中。之后，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mscratch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切换，指向任务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的上下文。最后，加载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的上下文，然后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值跳转到任务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的第一条指令。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A3BDC-EEEF-4ED8-8862-A092ACFE18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填处理函数入口地址，</a:t>
            </a:r>
            <a:r>
              <a:rPr lang="en-US" altLang="zh-CN" dirty="0"/>
              <a:t>Mode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时为</a:t>
            </a:r>
            <a:r>
              <a:rPr lang="en-US" altLang="zh-CN" dirty="0"/>
              <a:t>Direct</a:t>
            </a:r>
            <a:r>
              <a:rPr lang="zh-CN" altLang="en-US" dirty="0"/>
              <a:t>模式，为</a:t>
            </a:r>
            <a:r>
              <a:rPr lang="en-US" altLang="zh-CN" dirty="0"/>
              <a:t>1</a:t>
            </a:r>
            <a:r>
              <a:rPr lang="zh-CN" altLang="en-US" dirty="0"/>
              <a:t>时为</a:t>
            </a:r>
            <a:r>
              <a:rPr lang="en-US" altLang="zh-CN" dirty="0"/>
              <a:t>Vectored</a:t>
            </a:r>
            <a:r>
              <a:rPr lang="zh-CN" altLang="en-US" dirty="0"/>
              <a:t>模式，</a:t>
            </a:r>
            <a:r>
              <a:rPr lang="en-US" altLang="zh-CN" dirty="0"/>
              <a:t>K210</a:t>
            </a:r>
            <a:r>
              <a:rPr lang="zh-CN" altLang="en-US" dirty="0"/>
              <a:t>仅能使用</a:t>
            </a:r>
            <a:r>
              <a:rPr lang="en-US" altLang="zh-CN" dirty="0"/>
              <a:t>Direct</a:t>
            </a:r>
            <a:r>
              <a:rPr lang="zh-CN" altLang="en-US" dirty="0"/>
              <a:t>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A3BDC-EEEF-4ED8-8862-A092ACFE18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A3BDC-EEEF-4ED8-8862-A092ACFE18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1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D5D6-CABC-9F53-2795-6E85745F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6D97F-33CA-6362-3AC4-8D6C8253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0F369-4122-DEB2-500B-4745FDA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76F59-7C01-8862-EB56-192984E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67B33-B6D0-57F9-DBB1-91BE5C1E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CA7C-016E-FA7C-F917-57259E8E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A030E-E162-3DEC-AEBB-B55EAA433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BD26E-9AD4-C6C5-E957-35A6A9FD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4630-5578-A278-21EE-39079273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7CC16-7ADD-8F38-4FEC-06A1659A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4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F4E75-E6C0-4D3A-3DA0-691D03701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97852-2325-247D-EC6D-6E531A2E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DA182-44F8-595D-D8C3-33CC7B3D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2FF05-3926-77AC-A741-F98C43C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295C0-6448-7EEA-5E79-6FADDC68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6225-3CC3-7294-5F8A-A558218A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145A9-8608-CE4D-EEB4-36C993C7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349A9-9BB9-05D3-D2DA-54676FF3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C3E68-2113-A65D-E637-2BACB7A2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1949A-4E6F-8F4A-B5DD-62E70F15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5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C5CD-8C4C-5051-9A1B-E81C9E6A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D00EF-3293-FF5A-CD7F-3D7F8F2A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1223C-20E2-47E5-A891-E11BCB09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86277-B719-1DB6-9781-131BC864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C32F4-14B3-9833-2C8A-A18AAFEB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4DB2C-D8F8-B0F5-AF7D-CC7CB01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D2322-7428-2C3A-2654-337C395AE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B07FE-3551-2E01-D641-BDAC0472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3423C-3B82-370C-E8F6-73DC4689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74EB9-9A6D-A199-95CC-4078F98F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E7926-799F-5204-C0BC-F016D087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3750A-776E-8378-A563-F3AE5EA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D7FFE-C6DE-5948-8158-E01CD687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85C20-D94A-4C9D-DC05-CDABBEC28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1F9C8-538D-716C-E8AA-314B2CCA5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29CDDD-83DA-70F4-8ABB-DC2A4EC3C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2E1272-4C11-8982-8751-3DC69F6A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3B17B8-1D33-8B4A-EC8E-BCF5C63F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2865B-1246-3353-42B4-7552ED6C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15F-B7FD-A712-2E28-F859329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88E31C-9941-AF02-C1A5-E3A103B8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CE6DA-A0FF-A9C4-19D5-2AEC25D6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C6E40-FD98-815A-B91D-58C4D67B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AAC63-C780-0073-96E6-0993E717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E7A2F-6967-B529-A2D8-144229FE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407A8-EE80-0457-D2F7-941741EC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80A1E-55B3-71CF-2B45-CC9C6BB9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B6B93-B6C1-2FE3-305F-3ABCDBE3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04664-774C-7903-299F-0E61F64A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19492-922C-087F-16A7-011BB752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7F98F-C36C-FC70-09C4-37DFEDAE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D987A-BE11-60F0-2103-923D3BA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DF19-D09B-DF01-B4B5-41C1FDEE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F5AAB-8E6C-AA10-998A-2E8AD8FFA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55DA0-5F01-7B0A-E930-89CDB0F79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36D1F-7152-0412-8BB3-1A99802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08E57-7A0D-AE4A-7A58-9F1261A7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2C61A-6B24-8744-4FB8-DAC8096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99661-1EC1-B95F-3137-27C736FE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59571-B2F3-161B-9313-FD5E05DB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77B2C-F785-736A-0AD5-B6521458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505F-8CFE-46FF-8570-72432C07E39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F1453-B2D1-2070-5040-EBEADD20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36D12-CDD3-BB1D-1E5E-2FFC03567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BF7E277-23DB-F26B-EF46-FAD5C4E3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911E8C69-D967-061E-B0D9-C6EC8140A4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6686" y="1532569"/>
            <a:ext cx="11638625" cy="1470025"/>
          </a:xfrm>
          <a:solidFill>
            <a:srgbClr val="B0252A"/>
          </a:solidFill>
        </p:spPr>
        <p:txBody>
          <a:bodyPr anchor="ctr"/>
          <a:lstStyle/>
          <a:p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RISC-V</a:t>
            </a: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架构的简易操作系统设计实现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00A1A3-C049-6CB8-898F-E4944BF2DDCC}"/>
              </a:ext>
            </a:extLst>
          </p:cNvPr>
          <p:cNvSpPr txBox="1"/>
          <p:nvPr/>
        </p:nvSpPr>
        <p:spPr>
          <a:xfrm>
            <a:off x="1911722" y="3129355"/>
            <a:ext cx="83685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杜俊科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导师：张剑贤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西安电子科技大学软件工程系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三、协作式任务调度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数据结构上使用优先级数组进行管理，同一优先级内的任务使用双向链表进行管理，最高支持优先级为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255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调度时，从最高优先级（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级）依次搜索，遇到第一个非空的优先级链表时，比较原任务优先级与当前优先级，如果相同则进行链表内调度，否则调度最高优先级任务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任务调度与任务删除享有自己独立的任务空间，调用时需先切换到其任务空间再进行操作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9592" y="-1"/>
            <a:ext cx="3918408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6965E-B8EB-0DBA-7A6A-4EFA81536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09" y="3916249"/>
            <a:ext cx="6421991" cy="2941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F90484-3DFF-0A2C-74C8-B8ABA40D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950563"/>
            <a:ext cx="4075786" cy="25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0295" y="-1"/>
            <a:ext cx="3867705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调度函数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switch_to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实现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9FA9FC-CDF4-E068-3994-0C78F543D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12" y="1924219"/>
            <a:ext cx="7153375" cy="4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0295" y="-1"/>
            <a:ext cx="3867705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处理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Direct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exception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interrupt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发生后，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都跳转到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指定的地址处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Vectored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模式：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exception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处理方式同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Direct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；但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interrupt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的入口地址以数组方式排列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EE26A1-6659-811F-03F8-C7250CA98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1217"/>
            <a:ext cx="3293097" cy="3140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BE0B3B-9DD5-A168-5AF9-0D12B3434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0" y="1767452"/>
            <a:ext cx="3293097" cy="31646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B9DAF4-99A3-EDED-51A3-3B2996BCE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651" y="1817378"/>
            <a:ext cx="9382697" cy="10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0295" y="-1"/>
            <a:ext cx="3867705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五、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64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位扩展与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K210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平台移植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系统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位扩展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将存储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位数据的变量修改为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en-US" altLang="zh-CN" sz="18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汇编部分代码中，将相应的加载指令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lw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以支持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位扩展。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扩容栈空间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将编译选项中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mcmdol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medlow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mcmdol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medany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，以支持更大空间的指令跳转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2.K210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平台移植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uarths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的初始化适配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更新内存映射表</a:t>
            </a:r>
            <a:endParaRPr lang="en-US" altLang="zh-CN" sz="1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K210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寄存器强制数据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位对齐，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需要在代码中对相应的数据以及函数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进行对其处理。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K210</a:t>
            </a:r>
            <a:r>
              <a:rPr lang="zh-CN" altLang="en-US" sz="1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中断仅支持</a:t>
            </a:r>
            <a:r>
              <a:rPr lang="en-US" altLang="zh-CN" sz="1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Direct</a:t>
            </a:r>
            <a:r>
              <a:rPr lang="zh-CN" altLang="en-US" sz="1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6AB572-0F64-625E-5840-C0D93D090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63043"/>
              </p:ext>
            </p:extLst>
          </p:nvPr>
        </p:nvGraphicFramePr>
        <p:xfrm>
          <a:off x="6096000" y="4341327"/>
          <a:ext cx="5773124" cy="1908645"/>
        </p:xfrm>
        <a:graphic>
          <a:graphicData uri="http://schemas.openxmlformats.org/drawingml/2006/table">
            <a:tbl>
              <a:tblPr firstRow="1" firstCol="1" bandRow="1"/>
              <a:tblGrid>
                <a:gridCol w="2886562">
                  <a:extLst>
                    <a:ext uri="{9D8B030D-6E8A-4147-A177-3AD203B41FA5}">
                      <a16:colId xmlns:a16="http://schemas.microsoft.com/office/drawing/2014/main" val="2933889777"/>
                    </a:ext>
                  </a:extLst>
                </a:gridCol>
                <a:gridCol w="2886562">
                  <a:extLst>
                    <a:ext uri="{9D8B030D-6E8A-4147-A177-3AD203B41FA5}">
                      <a16:colId xmlns:a16="http://schemas.microsoft.com/office/drawing/2014/main" val="1979093639"/>
                    </a:ext>
                  </a:extLst>
                </a:gridCol>
              </a:tblGrid>
              <a:tr h="379397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外设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7918"/>
                  </a:ext>
                </a:extLst>
              </a:tr>
              <a:tr h="382312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QEMU-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virt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uart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1425"/>
                        </a:lnSpc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0x10000000UL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86457"/>
                  </a:ext>
                </a:extLst>
              </a:tr>
              <a:tr h="382312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K210 uarths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0x38000000U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33766"/>
                  </a:ext>
                </a:extLst>
              </a:tr>
              <a:tr h="382312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QEMU-virt plic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0x0c000000L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188191"/>
                  </a:ext>
                </a:extLst>
              </a:tr>
              <a:tr h="382312"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K210 plic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0x0C000000ULL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885964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CBC865E4-3DC8-78A6-DC71-EE3907CCA60F}"/>
              </a:ext>
            </a:extLst>
          </p:cNvPr>
          <p:cNvSpPr/>
          <p:nvPr/>
        </p:nvSpPr>
        <p:spPr>
          <a:xfrm>
            <a:off x="3487918" y="4893563"/>
            <a:ext cx="2196445" cy="3088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0" y="-1"/>
            <a:ext cx="4267200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存在的问题与后续计划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存在问题：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page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级内存管理在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位系统中存在运行问题</a:t>
            </a:r>
            <a:endParaRPr lang="en-US" altLang="zh-CN" sz="18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在移植到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K210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的过程中，其中断仍无法正常触发，分析原因是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K210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PLIC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pending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存在问题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未来计划：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内存管理部分，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未来将结合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的设计，融合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级内存管理与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malloc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级内存管理的优点，使用伙伴系统来管理内存，这将使内存的创建与回收更加快捷，同时进一步减少内存碎片化的趋势。同时，我也会开始设计虚拟内存，最终实现虚拟内存机制。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任务调度部分，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未来将实现定时器部分，之后利用定时器、中断等部分，将协作式任务调度生成为抢占式任务调度，这将使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支持更多的功能。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未来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计划设计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Machine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层双层架构，使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的安全性进一步提高。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未来将设计更多的交互式应用，使其支持命令行指令。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未来，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将添加完整的文件系统，使其支持更多功能。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未来将对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RVOS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进行进一步的适配性开发，以支持更多型号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RISC-V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开发板。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51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endParaRPr lang="zh-CN" altLang="en-US" sz="32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39940D-F5AE-D4CE-66B4-C8CF23AA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3" y="2414294"/>
            <a:ext cx="5751433" cy="27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0188" y="260350"/>
            <a:ext cx="1090612" cy="28733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7463"/>
            <a:ext cx="10515600" cy="5049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三、存在的问题与后续计划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4800" y="101600"/>
            <a:ext cx="2672080" cy="446088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06D4E4-6916-B1CA-F458-F7B23E52E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42" y="1735853"/>
            <a:ext cx="7133316" cy="48617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93C6E7-7F04-CCFB-0C18-793AB3EF4784}"/>
              </a:ext>
            </a:extLst>
          </p:cNvPr>
          <p:cNvSpPr txBox="1"/>
          <p:nvPr/>
        </p:nvSpPr>
        <p:spPr>
          <a:xfrm>
            <a:off x="1206843" y="1089522"/>
            <a:ext cx="977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仿宋" panose="02010609060101010101" pitchFamily="49" charset="-122"/>
              </a:rPr>
              <a:t>RVOS</a:t>
            </a:r>
            <a:r>
              <a:rPr lang="zh-CN" altLang="en-US" sz="3600" dirty="0">
                <a:latin typeface="Times New Roman" panose="02020603050405020304" pitchFamily="18" charset="0"/>
                <a:ea typeface="仿宋" panose="02010609060101010101" pitchFamily="49" charset="-122"/>
              </a:rPr>
              <a:t>是基于</a:t>
            </a:r>
            <a:r>
              <a:rPr lang="en-US" altLang="zh-CN" sz="3600" dirty="0">
                <a:latin typeface="Times New Roman" panose="02020603050405020304" pitchFamily="18" charset="0"/>
                <a:ea typeface="仿宋" panose="02010609060101010101" pitchFamily="49" charset="-122"/>
              </a:rPr>
              <a:t>RISC-V</a:t>
            </a:r>
            <a:r>
              <a:rPr lang="zh-CN" altLang="en-US" sz="3600" dirty="0">
                <a:latin typeface="Times New Roman" panose="02020603050405020304" pitchFamily="18" charset="0"/>
                <a:ea typeface="仿宋" panose="02010609060101010101" pitchFamily="49" charset="-122"/>
              </a:rPr>
              <a:t>架构的实时操作系统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E44BBA-679C-01E0-AB23-11075A96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81" y="1735854"/>
            <a:ext cx="914399" cy="486179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6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4800" y="101600"/>
            <a:ext cx="2672080" cy="446088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06D4E4-6916-B1CA-F458-F7B23E52E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0" y="1089521"/>
            <a:ext cx="8081627" cy="5508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E44BBA-679C-01E0-AB23-11075A96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147" y="1089522"/>
            <a:ext cx="3797333" cy="5508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特点：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一、基于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RISC-V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架构设计并实现。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二、已实现内存管理、任务调度、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Uart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输出、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Trap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处理等功能。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三、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64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位系统具有更大的操作空间。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四、支持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QEMU-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Virt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模拟平台与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K210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硬件平台运行。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1CA617-EAA6-B689-0725-428F109188CE}"/>
              </a:ext>
            </a:extLst>
          </p:cNvPr>
          <p:cNvSpPr txBox="1"/>
          <p:nvPr/>
        </p:nvSpPr>
        <p:spPr>
          <a:xfrm>
            <a:off x="1206843" y="1089522"/>
            <a:ext cx="977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03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8065" y="-1"/>
            <a:ext cx="3518655" cy="681037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46480"/>
            <a:ext cx="10515600" cy="5130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初始化以及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uart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二、内存管理实现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三、协作式任务调度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Trap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处理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五、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位扩展与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K210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平台移植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58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0865" y="-1"/>
            <a:ext cx="3843775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初始化以及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uart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62E39F-0967-446E-A7FF-0BF2A755D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9051"/>
            <a:ext cx="4846462" cy="52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18C355-D01F-92B1-7A24-33DB065A8FD6}"/>
              </a:ext>
            </a:extLst>
          </p:cNvPr>
          <p:cNvSpPr txBox="1"/>
          <p:nvPr/>
        </p:nvSpPr>
        <p:spPr>
          <a:xfrm>
            <a:off x="7831288" y="1732768"/>
            <a:ext cx="52467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休眠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hart0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清空系统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.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bss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段。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设置栈段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跳转至系统主函数</a:t>
            </a:r>
          </a:p>
        </p:txBody>
      </p:sp>
    </p:spTree>
    <p:extLst>
      <p:ext uri="{BB962C8B-B14F-4D97-AF65-F5344CB8AC3E}">
        <p14:creationId xmlns:p14="http://schemas.microsoft.com/office/powerpoint/2010/main" val="1220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0865" y="-1"/>
            <a:ext cx="3843775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17600"/>
            <a:ext cx="10515600" cy="5059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DCFD841-2C93-41C4-1138-2AEBA8FAD7EF}"/>
              </a:ext>
            </a:extLst>
          </p:cNvPr>
          <p:cNvSpPr/>
          <p:nvPr/>
        </p:nvSpPr>
        <p:spPr>
          <a:xfrm>
            <a:off x="2090692" y="1188032"/>
            <a:ext cx="2808303" cy="811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设置中断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0D08748-D643-4B1F-8F2B-FCF48BE9ACCB}"/>
              </a:ext>
            </a:extLst>
          </p:cNvPr>
          <p:cNvSpPr/>
          <p:nvPr/>
        </p:nvSpPr>
        <p:spPr>
          <a:xfrm>
            <a:off x="3245044" y="1999922"/>
            <a:ext cx="499598" cy="6095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DCBCE4-CB15-1699-9F19-502DAC931768}"/>
              </a:ext>
            </a:extLst>
          </p:cNvPr>
          <p:cNvSpPr/>
          <p:nvPr/>
        </p:nvSpPr>
        <p:spPr>
          <a:xfrm>
            <a:off x="2090692" y="2628135"/>
            <a:ext cx="2808303" cy="811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设置波特率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9655BC3-3B2F-E7CD-6474-09248ED58395}"/>
              </a:ext>
            </a:extLst>
          </p:cNvPr>
          <p:cNvSpPr/>
          <p:nvPr/>
        </p:nvSpPr>
        <p:spPr>
          <a:xfrm>
            <a:off x="2090691" y="4068238"/>
            <a:ext cx="2808303" cy="811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设置异步通信格式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48A4B63-51BD-E875-2ACF-D67576B7294D}"/>
              </a:ext>
            </a:extLst>
          </p:cNvPr>
          <p:cNvSpPr/>
          <p:nvPr/>
        </p:nvSpPr>
        <p:spPr>
          <a:xfrm>
            <a:off x="3245044" y="3440025"/>
            <a:ext cx="499598" cy="6095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30E8615C-E249-2EB8-FEB9-D40FD8652D09}"/>
              </a:ext>
            </a:extLst>
          </p:cNvPr>
          <p:cNvSpPr/>
          <p:nvPr/>
        </p:nvSpPr>
        <p:spPr>
          <a:xfrm>
            <a:off x="5362113" y="1188032"/>
            <a:ext cx="821273" cy="36920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06A945-CCD0-308B-5EA8-FBD3C8460E30}"/>
              </a:ext>
            </a:extLst>
          </p:cNvPr>
          <p:cNvSpPr txBox="1"/>
          <p:nvPr/>
        </p:nvSpPr>
        <p:spPr>
          <a:xfrm>
            <a:off x="6183386" y="2628135"/>
            <a:ext cx="306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QEMU-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Virt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设备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Uart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设备型号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td16550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9E52A7D-6553-A3AB-8A98-61CB57723C70}"/>
              </a:ext>
            </a:extLst>
          </p:cNvPr>
          <p:cNvSpPr/>
          <p:nvPr/>
        </p:nvSpPr>
        <p:spPr>
          <a:xfrm>
            <a:off x="3245044" y="4880127"/>
            <a:ext cx="499598" cy="6095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040EFB-DBBA-EF52-4565-E8663C24FAEF}"/>
              </a:ext>
            </a:extLst>
          </p:cNvPr>
          <p:cNvSpPr/>
          <p:nvPr/>
        </p:nvSpPr>
        <p:spPr>
          <a:xfrm>
            <a:off x="2090690" y="5487059"/>
            <a:ext cx="2808303" cy="811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设置时钟频率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BDDF2167-A046-34EE-0E17-6EB52435DC43}"/>
              </a:ext>
            </a:extLst>
          </p:cNvPr>
          <p:cNvSpPr/>
          <p:nvPr/>
        </p:nvSpPr>
        <p:spPr>
          <a:xfrm>
            <a:off x="8905783" y="1188032"/>
            <a:ext cx="821273" cy="51109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9D5899-9232-9F74-E2D6-EA303E8B6631}"/>
              </a:ext>
            </a:extLst>
          </p:cNvPr>
          <p:cNvSpPr txBox="1"/>
          <p:nvPr/>
        </p:nvSpPr>
        <p:spPr>
          <a:xfrm>
            <a:off x="9700847" y="3327991"/>
            <a:ext cx="2116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K210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设备使用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Uarths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6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9173" y="-1"/>
            <a:ext cx="3858827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二、内存管理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内存管理上提供了两种内存分配方式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1.Page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级分配：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分配单位为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4KB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采用数组管理，将数组分配在堆的起始位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free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时无碎片回收机制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770DEC-96B0-9604-09A6-84B04A3C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68" y="4076800"/>
            <a:ext cx="3994582" cy="213369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CB0AD1-026F-10C6-C0AC-6C15F45FC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60" y="3814590"/>
            <a:ext cx="3792449" cy="30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73CF2C6-9F1B-01BB-7839-AD66FA1D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8050" y="-1"/>
            <a:ext cx="3849950" cy="681037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各部分实现介绍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2.malloc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级的内存管理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按字节分配空间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采用双向链表进行管理，节点直接保存在内存块头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字节中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free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时会检索左右相邻的内存块，如果空闲会进行合并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蓝色：空闲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橙色：占用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0604B1-446E-C152-22AE-3F873C70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2125"/>
            <a:ext cx="4701032" cy="25495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755A2D-6155-3FED-30FC-201D0F5D6A09}"/>
              </a:ext>
            </a:extLst>
          </p:cNvPr>
          <p:cNvSpPr/>
          <p:nvPr/>
        </p:nvSpPr>
        <p:spPr>
          <a:xfrm>
            <a:off x="6721616" y="4344799"/>
            <a:ext cx="593584" cy="2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1" name="矩形 3080">
            <a:extLst>
              <a:ext uri="{FF2B5EF4-FFF2-40B4-BE49-F238E27FC236}">
                <a16:creationId xmlns:a16="http://schemas.microsoft.com/office/drawing/2014/main" id="{7EBEE789-7C06-A47E-8168-2F28FF3118C2}"/>
              </a:ext>
            </a:extLst>
          </p:cNvPr>
          <p:cNvSpPr/>
          <p:nvPr/>
        </p:nvSpPr>
        <p:spPr>
          <a:xfrm>
            <a:off x="6540667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2" name="矩形 3081">
            <a:extLst>
              <a:ext uri="{FF2B5EF4-FFF2-40B4-BE49-F238E27FC236}">
                <a16:creationId xmlns:a16="http://schemas.microsoft.com/office/drawing/2014/main" id="{E483EEFC-A6CF-4ECE-0D87-5059D3E6165F}"/>
              </a:ext>
            </a:extLst>
          </p:cNvPr>
          <p:cNvSpPr/>
          <p:nvPr/>
        </p:nvSpPr>
        <p:spPr>
          <a:xfrm>
            <a:off x="7496149" y="4344799"/>
            <a:ext cx="593584" cy="244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3" name="矩形 3082">
            <a:extLst>
              <a:ext uri="{FF2B5EF4-FFF2-40B4-BE49-F238E27FC236}">
                <a16:creationId xmlns:a16="http://schemas.microsoft.com/office/drawing/2014/main" id="{764CB7A6-7C50-3971-2DC8-70B924440844}"/>
              </a:ext>
            </a:extLst>
          </p:cNvPr>
          <p:cNvSpPr/>
          <p:nvPr/>
        </p:nvSpPr>
        <p:spPr>
          <a:xfrm>
            <a:off x="7315200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4" name="矩形 3083">
            <a:extLst>
              <a:ext uri="{FF2B5EF4-FFF2-40B4-BE49-F238E27FC236}">
                <a16:creationId xmlns:a16="http://schemas.microsoft.com/office/drawing/2014/main" id="{364BEFA0-1F9B-657B-A19A-47417DEB2544}"/>
              </a:ext>
            </a:extLst>
          </p:cNvPr>
          <p:cNvSpPr/>
          <p:nvPr/>
        </p:nvSpPr>
        <p:spPr>
          <a:xfrm>
            <a:off x="8270682" y="4344799"/>
            <a:ext cx="593584" cy="2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5" name="矩形 3084">
            <a:extLst>
              <a:ext uri="{FF2B5EF4-FFF2-40B4-BE49-F238E27FC236}">
                <a16:creationId xmlns:a16="http://schemas.microsoft.com/office/drawing/2014/main" id="{217E7A85-09B7-BB6C-82B2-3097AB20373D}"/>
              </a:ext>
            </a:extLst>
          </p:cNvPr>
          <p:cNvSpPr/>
          <p:nvPr/>
        </p:nvSpPr>
        <p:spPr>
          <a:xfrm>
            <a:off x="8089733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6" name="矩形 3085">
            <a:extLst>
              <a:ext uri="{FF2B5EF4-FFF2-40B4-BE49-F238E27FC236}">
                <a16:creationId xmlns:a16="http://schemas.microsoft.com/office/drawing/2014/main" id="{E38EE90D-82C8-F1DF-A8BF-52B10208BAC6}"/>
              </a:ext>
            </a:extLst>
          </p:cNvPr>
          <p:cNvSpPr/>
          <p:nvPr/>
        </p:nvSpPr>
        <p:spPr>
          <a:xfrm>
            <a:off x="9045215" y="4344799"/>
            <a:ext cx="593584" cy="2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7" name="矩形 3086">
            <a:extLst>
              <a:ext uri="{FF2B5EF4-FFF2-40B4-BE49-F238E27FC236}">
                <a16:creationId xmlns:a16="http://schemas.microsoft.com/office/drawing/2014/main" id="{B7D2602D-7F27-84A8-6AEF-951ED762CBCF}"/>
              </a:ext>
            </a:extLst>
          </p:cNvPr>
          <p:cNvSpPr/>
          <p:nvPr/>
        </p:nvSpPr>
        <p:spPr>
          <a:xfrm>
            <a:off x="8864266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8" name="矩形 3087">
            <a:extLst>
              <a:ext uri="{FF2B5EF4-FFF2-40B4-BE49-F238E27FC236}">
                <a16:creationId xmlns:a16="http://schemas.microsoft.com/office/drawing/2014/main" id="{A032F8EE-62BE-F028-DB93-171805836367}"/>
              </a:ext>
            </a:extLst>
          </p:cNvPr>
          <p:cNvSpPr/>
          <p:nvPr/>
        </p:nvSpPr>
        <p:spPr>
          <a:xfrm>
            <a:off x="9819748" y="4344799"/>
            <a:ext cx="593584" cy="244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9" name="矩形 3088">
            <a:extLst>
              <a:ext uri="{FF2B5EF4-FFF2-40B4-BE49-F238E27FC236}">
                <a16:creationId xmlns:a16="http://schemas.microsoft.com/office/drawing/2014/main" id="{DFEFF246-69C1-723A-22D6-CE3C8686306D}"/>
              </a:ext>
            </a:extLst>
          </p:cNvPr>
          <p:cNvSpPr/>
          <p:nvPr/>
        </p:nvSpPr>
        <p:spPr>
          <a:xfrm>
            <a:off x="9638799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98" name="连接符: 曲线 3097">
            <a:extLst>
              <a:ext uri="{FF2B5EF4-FFF2-40B4-BE49-F238E27FC236}">
                <a16:creationId xmlns:a16="http://schemas.microsoft.com/office/drawing/2014/main" id="{9EA524C6-22F8-5155-6ED7-B156E36A8E20}"/>
              </a:ext>
            </a:extLst>
          </p:cNvPr>
          <p:cNvCxnSpPr>
            <a:cxnSpLocks/>
            <a:stCxn id="3081" idx="0"/>
            <a:endCxn id="3083" idx="0"/>
          </p:cNvCxnSpPr>
          <p:nvPr/>
        </p:nvCxnSpPr>
        <p:spPr>
          <a:xfrm rot="5400000" flipH="1" flipV="1">
            <a:off x="7018408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连接符: 曲线 3099">
            <a:extLst>
              <a:ext uri="{FF2B5EF4-FFF2-40B4-BE49-F238E27FC236}">
                <a16:creationId xmlns:a16="http://schemas.microsoft.com/office/drawing/2014/main" id="{B5836279-F49C-7123-115F-DB31A9395379}"/>
              </a:ext>
            </a:extLst>
          </p:cNvPr>
          <p:cNvCxnSpPr>
            <a:cxnSpLocks/>
            <a:stCxn id="3083" idx="0"/>
            <a:endCxn id="3085" idx="0"/>
          </p:cNvCxnSpPr>
          <p:nvPr/>
        </p:nvCxnSpPr>
        <p:spPr>
          <a:xfrm rot="5400000" flipH="1" flipV="1">
            <a:off x="7792941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连接符: 曲线 3103">
            <a:extLst>
              <a:ext uri="{FF2B5EF4-FFF2-40B4-BE49-F238E27FC236}">
                <a16:creationId xmlns:a16="http://schemas.microsoft.com/office/drawing/2014/main" id="{2DCE512D-D596-C4AE-6F46-6007F2B973ED}"/>
              </a:ext>
            </a:extLst>
          </p:cNvPr>
          <p:cNvCxnSpPr>
            <a:cxnSpLocks/>
            <a:stCxn id="3085" idx="0"/>
            <a:endCxn id="3087" idx="0"/>
          </p:cNvCxnSpPr>
          <p:nvPr/>
        </p:nvCxnSpPr>
        <p:spPr>
          <a:xfrm rot="5400000" flipH="1" flipV="1">
            <a:off x="8567474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连接符: 曲线 3106">
            <a:extLst>
              <a:ext uri="{FF2B5EF4-FFF2-40B4-BE49-F238E27FC236}">
                <a16:creationId xmlns:a16="http://schemas.microsoft.com/office/drawing/2014/main" id="{9327DB7A-918F-C629-6C6B-3863572193F9}"/>
              </a:ext>
            </a:extLst>
          </p:cNvPr>
          <p:cNvCxnSpPr>
            <a:cxnSpLocks/>
            <a:stCxn id="3087" idx="0"/>
            <a:endCxn id="3089" idx="0"/>
          </p:cNvCxnSpPr>
          <p:nvPr/>
        </p:nvCxnSpPr>
        <p:spPr>
          <a:xfrm rot="5400000" flipH="1" flipV="1">
            <a:off x="9342007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0" name="矩形 3109">
            <a:extLst>
              <a:ext uri="{FF2B5EF4-FFF2-40B4-BE49-F238E27FC236}">
                <a16:creationId xmlns:a16="http://schemas.microsoft.com/office/drawing/2014/main" id="{A5E0FCB9-75A3-9B16-8B5B-56A31BDCFAF0}"/>
              </a:ext>
            </a:extLst>
          </p:cNvPr>
          <p:cNvSpPr/>
          <p:nvPr/>
        </p:nvSpPr>
        <p:spPr>
          <a:xfrm>
            <a:off x="5945574" y="3415068"/>
            <a:ext cx="508655" cy="251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NULL</a:t>
            </a:r>
            <a:endParaRPr lang="zh-CN" altLang="en-US" sz="1100" dirty="0"/>
          </a:p>
        </p:txBody>
      </p:sp>
      <p:cxnSp>
        <p:nvCxnSpPr>
          <p:cNvPr id="3116" name="连接符: 曲线 3115">
            <a:extLst>
              <a:ext uri="{FF2B5EF4-FFF2-40B4-BE49-F238E27FC236}">
                <a16:creationId xmlns:a16="http://schemas.microsoft.com/office/drawing/2014/main" id="{DEDAE411-5A3F-AF64-3D65-9A4E3BC674E7}"/>
              </a:ext>
            </a:extLst>
          </p:cNvPr>
          <p:cNvCxnSpPr>
            <a:cxnSpLocks/>
            <a:stCxn id="3089" idx="0"/>
            <a:endCxn id="3120" idx="2"/>
          </p:cNvCxnSpPr>
          <p:nvPr/>
        </p:nvCxnSpPr>
        <p:spPr>
          <a:xfrm rot="5400000" flipH="1" flipV="1">
            <a:off x="9701086" y="3713035"/>
            <a:ext cx="659952" cy="603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矩形 3119">
            <a:extLst>
              <a:ext uri="{FF2B5EF4-FFF2-40B4-BE49-F238E27FC236}">
                <a16:creationId xmlns:a16="http://schemas.microsoft.com/office/drawing/2014/main" id="{44DDA561-AD62-FA14-47E3-00E451D1BF2A}"/>
              </a:ext>
            </a:extLst>
          </p:cNvPr>
          <p:cNvSpPr/>
          <p:nvPr/>
        </p:nvSpPr>
        <p:spPr>
          <a:xfrm>
            <a:off x="10078522" y="3433812"/>
            <a:ext cx="508655" cy="251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NULL</a:t>
            </a:r>
            <a:endParaRPr lang="zh-CN" altLang="en-US" sz="1100" dirty="0"/>
          </a:p>
        </p:txBody>
      </p:sp>
      <p:cxnSp>
        <p:nvCxnSpPr>
          <p:cNvPr id="3123" name="连接符: 曲线 3122">
            <a:extLst>
              <a:ext uri="{FF2B5EF4-FFF2-40B4-BE49-F238E27FC236}">
                <a16:creationId xmlns:a16="http://schemas.microsoft.com/office/drawing/2014/main" id="{7FF741AE-277B-3712-654B-E9D3B6A97562}"/>
              </a:ext>
            </a:extLst>
          </p:cNvPr>
          <p:cNvCxnSpPr>
            <a:cxnSpLocks/>
            <a:stCxn id="3081" idx="0"/>
            <a:endCxn id="3110" idx="2"/>
          </p:cNvCxnSpPr>
          <p:nvPr/>
        </p:nvCxnSpPr>
        <p:spPr>
          <a:xfrm rot="16200000" flipV="1">
            <a:off x="6076174" y="3789831"/>
            <a:ext cx="678696" cy="431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942</Words>
  <Application>Microsoft Office PowerPoint</Application>
  <PresentationFormat>宽屏</PresentationFormat>
  <Paragraphs>138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仿宋</vt:lpstr>
      <vt:lpstr>黑体</vt:lpstr>
      <vt:lpstr>宋体</vt:lpstr>
      <vt:lpstr>Arial</vt:lpstr>
      <vt:lpstr>Times New Roman</vt:lpstr>
      <vt:lpstr>Office 主题​​</vt:lpstr>
      <vt:lpstr>面向RISC-V架构的简易操作系统设计实现</vt:lpstr>
      <vt:lpstr>简介</vt:lpstr>
      <vt:lpstr>    RVOS简介</vt:lpstr>
      <vt:lpstr>    RVOS简介</vt:lpstr>
      <vt:lpstr>RVOS各部分实现介绍</vt:lpstr>
      <vt:lpstr>RVOS各部分实现介绍</vt:lpstr>
      <vt:lpstr>RVOS各部分实现介绍</vt:lpstr>
      <vt:lpstr>RVOS各部分实现介绍</vt:lpstr>
      <vt:lpstr>RVOS各部分实现介绍</vt:lpstr>
      <vt:lpstr>RVOS各部分实现介绍</vt:lpstr>
      <vt:lpstr>RVOS各部分实现介绍</vt:lpstr>
      <vt:lpstr>RVOS各部分实现介绍</vt:lpstr>
      <vt:lpstr>RVOS各部分实现介绍</vt:lpstr>
      <vt:lpstr>存在的问题与后续计划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面向RISC-V架构的简易操作系统设计实现 中期报告</dc:title>
  <dc:creator>杜 俊科</dc:creator>
  <cp:lastModifiedBy>杜 俊科</cp:lastModifiedBy>
  <cp:revision>14</cp:revision>
  <dcterms:created xsi:type="dcterms:W3CDTF">2023-03-16T14:18:00Z</dcterms:created>
  <dcterms:modified xsi:type="dcterms:W3CDTF">2023-06-02T05:43:48Z</dcterms:modified>
</cp:coreProperties>
</file>