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a:t>Employee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4666" y="0"/>
          <a:ext cx="1446483" cy="528034"/>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Employee Dataset</a:t>
          </a:r>
        </a:p>
      </dsp:txBody>
      <dsp:txXfrm>
        <a:off x="20132" y="15466"/>
        <a:ext cx="1415551" cy="497102"/>
      </dsp:txXfrm>
    </dsp:sp>
    <dsp:sp modelId="{2DB718C4-64A5-4230-88DA-9F9CD5820DED}">
      <dsp:nvSpPr>
        <dsp:cNvPr id="0" name=""/>
        <dsp:cNvSpPr/>
      </dsp:nvSpPr>
      <dsp:spPr>
        <a:xfrm>
          <a:off x="1595798" y="84653"/>
          <a:ext cx="306654"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595798" y="156398"/>
        <a:ext cx="214658" cy="215237"/>
      </dsp:txXfrm>
    </dsp:sp>
    <dsp:sp modelId="{205AD729-2DD3-4B8E-9E57-81EBBD9E5DEA}">
      <dsp:nvSpPr>
        <dsp:cNvPr id="0" name=""/>
        <dsp:cNvSpPr/>
      </dsp:nvSpPr>
      <dsp:spPr>
        <a:xfrm>
          <a:off x="2029743" y="0"/>
          <a:ext cx="1446483" cy="52803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Dataset collection &amp;business understanding</a:t>
          </a:r>
        </a:p>
      </dsp:txBody>
      <dsp:txXfrm>
        <a:off x="2045209" y="15466"/>
        <a:ext cx="1415551" cy="497102"/>
      </dsp:txXfrm>
    </dsp:sp>
    <dsp:sp modelId="{9AFC6B25-D97B-40FC-8E70-2812B02F4906}">
      <dsp:nvSpPr>
        <dsp:cNvPr id="0" name=""/>
        <dsp:cNvSpPr/>
      </dsp:nvSpPr>
      <dsp:spPr>
        <a:xfrm>
          <a:off x="3620875" y="84653"/>
          <a:ext cx="30665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620875" y="156398"/>
        <a:ext cx="214658" cy="215237"/>
      </dsp:txXfrm>
    </dsp:sp>
    <dsp:sp modelId="{9C62819C-2EEC-4BFB-A516-A1E7C1567BA7}">
      <dsp:nvSpPr>
        <dsp:cNvPr id="0" name=""/>
        <dsp:cNvSpPr/>
      </dsp:nvSpPr>
      <dsp:spPr>
        <a:xfrm>
          <a:off x="4054820" y="0"/>
          <a:ext cx="1446483" cy="52803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 pre-processing</a:t>
          </a:r>
        </a:p>
      </dsp:txBody>
      <dsp:txXfrm>
        <a:off x="4070286" y="15466"/>
        <a:ext cx="1415551" cy="497102"/>
      </dsp:txXfrm>
    </dsp:sp>
    <dsp:sp modelId="{36FF5198-550C-42F7-A40A-436F6834532B}">
      <dsp:nvSpPr>
        <dsp:cNvPr id="0" name=""/>
        <dsp:cNvSpPr/>
      </dsp:nvSpPr>
      <dsp:spPr>
        <a:xfrm>
          <a:off x="5645952" y="84653"/>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645952" y="156398"/>
        <a:ext cx="214658" cy="215237"/>
      </dsp:txXfrm>
    </dsp:sp>
    <dsp:sp modelId="{78DC0071-3C03-470C-89CF-1C7733A69675}">
      <dsp:nvSpPr>
        <dsp:cNvPr id="0" name=""/>
        <dsp:cNvSpPr/>
      </dsp:nvSpPr>
      <dsp:spPr>
        <a:xfrm>
          <a:off x="6079897" y="0"/>
          <a:ext cx="1446483" cy="52803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Exploratory Data Analysis</a:t>
          </a:r>
        </a:p>
      </dsp:txBody>
      <dsp:txXfrm>
        <a:off x="6095363" y="15466"/>
        <a:ext cx="1415551" cy="497102"/>
      </dsp:txXfrm>
    </dsp:sp>
    <dsp:sp modelId="{5DC31BE2-5D99-4260-A304-4E5C3B4FCA2F}">
      <dsp:nvSpPr>
        <dsp:cNvPr id="0" name=""/>
        <dsp:cNvSpPr/>
      </dsp:nvSpPr>
      <dsp:spPr>
        <a:xfrm>
          <a:off x="7671029" y="84653"/>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671029" y="156398"/>
        <a:ext cx="214658" cy="215237"/>
      </dsp:txXfrm>
    </dsp:sp>
    <dsp:sp modelId="{6B79C833-C8C5-4BBC-A9EA-EBBA079488C9}">
      <dsp:nvSpPr>
        <dsp:cNvPr id="0" name=""/>
        <dsp:cNvSpPr/>
      </dsp:nvSpPr>
      <dsp:spPr>
        <a:xfrm>
          <a:off x="8104974" y="0"/>
          <a:ext cx="1446483" cy="52803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Model selection and training</a:t>
          </a:r>
        </a:p>
      </dsp:txBody>
      <dsp:txXfrm>
        <a:off x="8120440" y="15466"/>
        <a:ext cx="1415551" cy="4971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24246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4519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244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274330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361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25278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56685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188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3019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7569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CC182-2992-4DFE-BE28-4E41107C1B63}"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13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7CC182-2992-4DFE-BE28-4E41107C1B63}"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7659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7CC182-2992-4DFE-BE28-4E41107C1B63}"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7814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CC182-2992-4DFE-BE28-4E41107C1B63}"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7211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33973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99588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7CC182-2992-4DFE-BE28-4E41107C1B63}" type="datetimeFigureOut">
              <a:rPr lang="en-US" smtClean="0"/>
              <a:t>9/8/2022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953B96-9504-4068-B408-FE75DEC779C8}" type="slidenum">
              <a:rPr lang="en-US" smtClean="0"/>
              <a:t>‹#›</a:t>
            </a:fld>
            <a:endParaRPr lang="en-US"/>
          </a:p>
        </p:txBody>
      </p:sp>
    </p:spTree>
    <p:extLst>
      <p:ext uri="{BB962C8B-B14F-4D97-AF65-F5344CB8AC3E}">
        <p14:creationId xmlns:p14="http://schemas.microsoft.com/office/powerpoint/2010/main" val="25943124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atelprashant/employee-attr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5930"/>
          </a:xfrm>
        </p:spPr>
        <p:txBody>
          <a:bodyPr>
            <a:noAutofit/>
          </a:bodyPr>
          <a:lstStyle/>
          <a:p>
            <a:pPr algn="ctr"/>
            <a:r>
              <a:rPr lang="en-US" sz="2000" b="1" dirty="0" smtClean="0">
                <a:latin typeface="Calibri" panose="020F0502020204030204" pitchFamily="34" charset="0"/>
                <a:cs typeface="Calibri" panose="020F0502020204030204" pitchFamily="34" charset="0"/>
              </a:rPr>
              <a:t>GROUP 2</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PROJECT TITLE: </a:t>
            </a:r>
            <a:r>
              <a:rPr lang="en-US" sz="2000" dirty="0" smtClean="0">
                <a:latin typeface="Calibri" panose="020F0502020204030204" pitchFamily="34" charset="0"/>
                <a:cs typeface="Calibri" panose="020F0502020204030204" pitchFamily="34" charset="0"/>
              </a:rPr>
              <a:t>Employee attrition analysis using Exploratory Analysis</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AREA OF INTEREST: </a:t>
            </a:r>
            <a:r>
              <a:rPr lang="en-US" sz="2000" dirty="0" smtClean="0">
                <a:latin typeface="Calibri" panose="020F0502020204030204" pitchFamily="34" charset="0"/>
                <a:cs typeface="Calibri" panose="020F0502020204030204" pitchFamily="34" charset="0"/>
              </a:rPr>
              <a:t>HR ANALYTICS</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TEAM MEMBERS: </a:t>
            </a:r>
            <a:r>
              <a:rPr lang="en-US" sz="2000" dirty="0" smtClean="0">
                <a:latin typeface="Calibri" panose="020F0502020204030204" pitchFamily="34" charset="0"/>
                <a:cs typeface="Calibri" panose="020F0502020204030204" pitchFamily="34" charset="0"/>
              </a:rPr>
              <a:t>Ada Anoka, Chinny Akpa, </a:t>
            </a:r>
            <a:r>
              <a:rPr lang="en-US" sz="2000" dirty="0" err="1" smtClean="0">
                <a:latin typeface="Calibri" panose="020F0502020204030204" pitchFamily="34" charset="0"/>
                <a:cs typeface="Calibri" panose="020F0502020204030204" pitchFamily="34" charset="0"/>
              </a:rPr>
              <a:t>Inyene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Bassey</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Ayodele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Jolayemi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Abiola</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Adegoke</a:t>
            </a:r>
            <a:endParaRPr lang="en-US" sz="2000" dirty="0">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646112" y="2588655"/>
            <a:ext cx="9403742" cy="2910624"/>
          </a:xfrm>
        </p:spPr>
        <p:txBody>
          <a:bodyPr/>
          <a:lstStyle/>
          <a:p>
            <a:pPr marL="0" indent="0">
              <a:buNone/>
            </a:pPr>
            <a:r>
              <a:rPr lang="en-US" b="1" dirty="0" smtClean="0">
                <a:latin typeface="Calibri" panose="020F0502020204030204" pitchFamily="34" charset="0"/>
                <a:cs typeface="Calibri" panose="020F0502020204030204" pitchFamily="34" charset="0"/>
              </a:rPr>
              <a:t>PROBLEM </a:t>
            </a:r>
            <a:r>
              <a:rPr lang="en-US" b="1" dirty="0">
                <a:latin typeface="Calibri" panose="020F0502020204030204" pitchFamily="34" charset="0"/>
                <a:cs typeface="Calibri" panose="020F0502020204030204" pitchFamily="34" charset="0"/>
              </a:rPr>
              <a:t>STATEMENT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today’s workplace, employee attrition has become an issue of concern as </a:t>
            </a:r>
            <a:r>
              <a:rPr lang="en-US" dirty="0" smtClean="0">
                <a:latin typeface="Calibri" panose="020F0502020204030204" pitchFamily="34" charset="0"/>
                <a:cs typeface="Calibri" panose="020F0502020204030204" pitchFamily="34" charset="0"/>
              </a:rPr>
              <a:t>most professionals resign on a regular basis, thereby downsizing firm's employee pool and if not managed, it could pose a threat to an organization’s HR life cycle, its effectiveness and productivity.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40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9"/>
            <a:ext cx="9404723" cy="603349"/>
          </a:xfrm>
        </p:spPr>
        <p:txBody>
          <a:bodyPr>
            <a:normAutofit/>
          </a:bodyPr>
          <a:lstStyle/>
          <a:p>
            <a:r>
              <a:rPr lang="en-US" sz="2000" b="1" dirty="0" smtClean="0">
                <a:latin typeface="Calibri" panose="020F0502020204030204" pitchFamily="34" charset="0"/>
                <a:cs typeface="Calibri" panose="020F0502020204030204" pitchFamily="34" charset="0"/>
              </a:rPr>
              <a:t>EXECUTIVE SUMMARY</a:t>
            </a:r>
            <a:endParaRPr lang="en-US"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646111" y="875764"/>
            <a:ext cx="10069111" cy="4713668"/>
          </a:xfrm>
        </p:spPr>
        <p:txBody>
          <a:bodyPr>
            <a:normAutofit/>
          </a:bodyPr>
          <a:lstStyle/>
          <a:p>
            <a:pPr lvl="0"/>
            <a:r>
              <a:rPr lang="en-US" dirty="0" smtClean="0">
                <a:latin typeface="Calibri" panose="020F0502020204030204" pitchFamily="34" charset="0"/>
                <a:cs typeface="Calibri" panose="020F0502020204030204" pitchFamily="34" charset="0"/>
              </a:rPr>
              <a:t>Employee Attrition is mainly concerned with the movement of employees from one organization to another; this implies also the hiring of new employees by organizations and dealing with exit of employees (</a:t>
            </a:r>
            <a:r>
              <a:rPr lang="en-US" dirty="0" err="1" smtClean="0">
                <a:latin typeface="Calibri" panose="020F0502020204030204" pitchFamily="34" charset="0"/>
                <a:cs typeface="Calibri" panose="020F0502020204030204" pitchFamily="34" charset="0"/>
              </a:rPr>
              <a:t>Onuorah</a:t>
            </a:r>
            <a:r>
              <a:rPr lang="en-US" dirty="0" smtClean="0">
                <a:latin typeface="Calibri" panose="020F0502020204030204" pitchFamily="34" charset="0"/>
                <a:cs typeface="Calibri" panose="020F0502020204030204" pitchFamily="34" charset="0"/>
              </a:rPr>
              <a:t> &amp; </a:t>
            </a:r>
            <a:r>
              <a:rPr lang="en-US" dirty="0" err="1" smtClean="0">
                <a:latin typeface="Calibri" panose="020F0502020204030204" pitchFamily="34" charset="0"/>
                <a:cs typeface="Calibri" panose="020F0502020204030204" pitchFamily="34" charset="0"/>
              </a:rPr>
              <a:t>Eze</a:t>
            </a:r>
            <a:r>
              <a:rPr lang="en-US" dirty="0" smtClean="0">
                <a:latin typeface="Calibri" panose="020F0502020204030204" pitchFamily="34" charset="0"/>
                <a:cs typeface="Calibri" panose="020F0502020204030204" pitchFamily="34" charset="0"/>
              </a:rPr>
              <a:t>, 2020). </a:t>
            </a:r>
          </a:p>
          <a:p>
            <a:pPr lvl="0"/>
            <a:r>
              <a:rPr lang="en-US" dirty="0" smtClean="0">
                <a:latin typeface="Calibri" panose="020F0502020204030204" pitchFamily="34" charset="0"/>
                <a:cs typeface="Calibri" panose="020F0502020204030204" pitchFamily="34" charset="0"/>
              </a:rPr>
              <a:t>In other words, Attrition is concerned with the rate at which employees exit their job a particular period of time. </a:t>
            </a:r>
          </a:p>
          <a:p>
            <a:pPr lvl="0"/>
            <a:r>
              <a:rPr lang="en-US" dirty="0" smtClean="0">
                <a:latin typeface="Calibri" panose="020F0502020204030204" pitchFamily="34" charset="0"/>
                <a:cs typeface="Calibri" panose="020F0502020204030204" pitchFamily="34" charset="0"/>
              </a:rPr>
              <a:t>This study aims to capture the causes of employee attrition in the workplace using Exploratory Data Analysis and also to help determine factors that could promote employee retention.</a:t>
            </a:r>
            <a:endParaRPr lang="en-US" b="1" dirty="0" smtClean="0">
              <a:latin typeface="Calibri" panose="020F0502020204030204" pitchFamily="34" charset="0"/>
              <a:cs typeface="Calibri" panose="020F0502020204030204" pitchFamily="34" charset="0"/>
            </a:endParaRPr>
          </a:p>
          <a:p>
            <a:pPr marL="0" lvl="0" indent="0">
              <a:buNone/>
            </a:pPr>
            <a:r>
              <a:rPr lang="en-US" b="1" dirty="0" smtClean="0">
                <a:latin typeface="Calibri" panose="020F0502020204030204" pitchFamily="34" charset="0"/>
                <a:cs typeface="Calibri" panose="020F0502020204030204" pitchFamily="34" charset="0"/>
              </a:rPr>
              <a:t>OBJECTIVES</a:t>
            </a:r>
            <a:endParaRPr lang="en-US"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To determine the causes of employee attrition in organizations</a:t>
            </a:r>
          </a:p>
          <a:p>
            <a:pPr lvl="0"/>
            <a:r>
              <a:rPr lang="en-US" dirty="0">
                <a:latin typeface="Calibri" panose="020F0502020204030204" pitchFamily="34" charset="0"/>
                <a:cs typeface="Calibri" panose="020F0502020204030204" pitchFamily="34" charset="0"/>
              </a:rPr>
              <a:t>To assess the effect and  factors that will help organizations maximize employee retention </a:t>
            </a:r>
          </a:p>
          <a:p>
            <a:pPr marL="0" indent="0">
              <a:buNone/>
            </a:pPr>
            <a:r>
              <a:rPr lang="en-US" b="1" dirty="0">
                <a:latin typeface="Calibri" panose="020F0502020204030204" pitchFamily="34" charset="0"/>
                <a:cs typeface="Calibri" panose="020F0502020204030204" pitchFamily="34" charset="0"/>
              </a:rPr>
              <a:t>METHODS</a:t>
            </a:r>
            <a:endParaRPr lang="en-US" dirty="0">
              <a:latin typeface="Calibri" panose="020F0502020204030204" pitchFamily="34" charset="0"/>
              <a:cs typeface="Calibri" panose="020F0502020204030204" pitchFamily="34" charset="0"/>
            </a:endParaRPr>
          </a:p>
          <a:p>
            <a:endParaRPr lang="en-US" dirty="0"/>
          </a:p>
        </p:txBody>
      </p:sp>
      <p:graphicFrame>
        <p:nvGraphicFramePr>
          <p:cNvPr id="7" name="Diagram 6"/>
          <p:cNvGraphicFramePr/>
          <p:nvPr>
            <p:extLst>
              <p:ext uri="{D42A27DB-BD31-4B8C-83A1-F6EECF244321}">
                <p14:modId xmlns:p14="http://schemas.microsoft.com/office/powerpoint/2010/main" val="3366181775"/>
              </p:ext>
            </p:extLst>
          </p:nvPr>
        </p:nvGraphicFramePr>
        <p:xfrm>
          <a:off x="824248" y="5589431"/>
          <a:ext cx="9556124" cy="528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81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11" name="Content Placeholder 10"/>
          <p:cNvPicPr>
            <a:picLocks noGrp="1" noChangeAspect="1"/>
          </p:cNvPicPr>
          <p:nvPr>
            <p:ph sz="half" idx="2"/>
          </p:nvPr>
        </p:nvPicPr>
        <p:blipFill>
          <a:blip r:embed="rId2"/>
          <a:stretch>
            <a:fillRect/>
          </a:stretch>
        </p:blipFill>
        <p:spPr>
          <a:xfrm>
            <a:off x="5245441" y="140357"/>
            <a:ext cx="4724389" cy="3478606"/>
          </a:xfrm>
          <a:prstGeom prst="rect">
            <a:avLst/>
          </a:prstGeom>
        </p:spPr>
      </p:pic>
      <p:pic>
        <p:nvPicPr>
          <p:cNvPr id="8" name="Picture 7"/>
          <p:cNvPicPr>
            <a:picLocks noChangeAspect="1"/>
          </p:cNvPicPr>
          <p:nvPr/>
        </p:nvPicPr>
        <p:blipFill>
          <a:blip r:embed="rId3"/>
          <a:stretch>
            <a:fillRect/>
          </a:stretch>
        </p:blipFill>
        <p:spPr>
          <a:xfrm>
            <a:off x="622744" y="140357"/>
            <a:ext cx="4412895" cy="3478606"/>
          </a:xfrm>
          <a:prstGeom prst="rect">
            <a:avLst/>
          </a:prstGeom>
        </p:spPr>
      </p:pic>
      <p:pic>
        <p:nvPicPr>
          <p:cNvPr id="13" name="Picture 12"/>
          <p:cNvPicPr>
            <a:picLocks noChangeAspect="1"/>
          </p:cNvPicPr>
          <p:nvPr/>
        </p:nvPicPr>
        <p:blipFill>
          <a:blip r:embed="rId4"/>
          <a:stretch>
            <a:fillRect/>
          </a:stretch>
        </p:blipFill>
        <p:spPr>
          <a:xfrm>
            <a:off x="677334" y="3618963"/>
            <a:ext cx="4493141" cy="3176291"/>
          </a:xfrm>
          <a:prstGeom prst="rect">
            <a:avLst/>
          </a:prstGeom>
        </p:spPr>
      </p:pic>
      <p:pic>
        <p:nvPicPr>
          <p:cNvPr id="14" name="Picture 13"/>
          <p:cNvPicPr>
            <a:picLocks noChangeAspect="1"/>
          </p:cNvPicPr>
          <p:nvPr/>
        </p:nvPicPr>
        <p:blipFill>
          <a:blip r:embed="rId5"/>
          <a:stretch>
            <a:fillRect/>
          </a:stretch>
        </p:blipFill>
        <p:spPr>
          <a:xfrm>
            <a:off x="5245441" y="3618963"/>
            <a:ext cx="4761389" cy="3176291"/>
          </a:xfrm>
          <a:prstGeom prst="rect">
            <a:avLst/>
          </a:prstGeom>
        </p:spPr>
      </p:pic>
    </p:spTree>
    <p:extLst>
      <p:ext uri="{BB962C8B-B14F-4D97-AF65-F5344CB8AC3E}">
        <p14:creationId xmlns:p14="http://schemas.microsoft.com/office/powerpoint/2010/main" val="254150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73001" y="0"/>
            <a:ext cx="4198244" cy="2562896"/>
          </a:xfrm>
          <a:prstGeom prst="rect">
            <a:avLst/>
          </a:prstGeom>
        </p:spPr>
      </p:pic>
      <p:pic>
        <p:nvPicPr>
          <p:cNvPr id="13" name="Picture 12"/>
          <p:cNvPicPr>
            <a:picLocks noChangeAspect="1"/>
          </p:cNvPicPr>
          <p:nvPr/>
        </p:nvPicPr>
        <p:blipFill>
          <a:blip r:embed="rId3"/>
          <a:stretch>
            <a:fillRect/>
          </a:stretch>
        </p:blipFill>
        <p:spPr>
          <a:xfrm>
            <a:off x="5409126" y="49369"/>
            <a:ext cx="4262907" cy="2513527"/>
          </a:xfrm>
          <a:prstGeom prst="rect">
            <a:avLst/>
          </a:prstGeom>
        </p:spPr>
      </p:pic>
      <p:pic>
        <p:nvPicPr>
          <p:cNvPr id="14" name="Picture 13"/>
          <p:cNvPicPr>
            <a:picLocks noChangeAspect="1"/>
          </p:cNvPicPr>
          <p:nvPr/>
        </p:nvPicPr>
        <p:blipFill>
          <a:blip r:embed="rId4"/>
          <a:stretch>
            <a:fillRect/>
          </a:stretch>
        </p:blipFill>
        <p:spPr>
          <a:xfrm>
            <a:off x="811503" y="3075904"/>
            <a:ext cx="4159742" cy="3093076"/>
          </a:xfrm>
          <a:prstGeom prst="rect">
            <a:avLst/>
          </a:prstGeom>
        </p:spPr>
      </p:pic>
      <p:pic>
        <p:nvPicPr>
          <p:cNvPr id="15" name="Picture 14"/>
          <p:cNvPicPr>
            <a:picLocks noChangeAspect="1"/>
          </p:cNvPicPr>
          <p:nvPr/>
        </p:nvPicPr>
        <p:blipFill>
          <a:blip r:embed="rId5"/>
          <a:stretch>
            <a:fillRect/>
          </a:stretch>
        </p:blipFill>
        <p:spPr>
          <a:xfrm>
            <a:off x="5282618" y="2915991"/>
            <a:ext cx="4389416" cy="3412901"/>
          </a:xfrm>
          <a:prstGeom prst="rect">
            <a:avLst/>
          </a:prstGeom>
        </p:spPr>
      </p:pic>
    </p:spTree>
    <p:extLst>
      <p:ext uri="{BB962C8B-B14F-4D97-AF65-F5344CB8AC3E}">
        <p14:creationId xmlns:p14="http://schemas.microsoft.com/office/powerpoint/2010/main" val="348509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0" descr="data:image/png;base64,iVBORw0KGgoAAAANSUhEUgAAAb0AAAFNCAYAAACUvLFdAAAAOXRFWHRTb2Z0d2FyZQBNYXRwbG90bGliIHZlcnNpb24zLjUuMSwgaHR0cHM6Ly9tYXRwbG90bGliLm9yZy/YYfK9AAAACXBIWXMAAAsTAAALEwEAmpwYAAAngElEQVR4nO3de5xVdb3/8dcbRDDFCzL6Q0AhwyvqaCOnvPwypSRTUAvFG2ieyI6mlnXUUxpqlB31eNRSfyoomXFJvGBZHUXJPJqESgiohXKbREG8JCrI4Of3x/oObIa5bJjZs4dZ7+fjsR977e+6fdbeM/OetdZ3r6WIwMzMLA86lLsAMzOz1uLQMzOz3HDomZlZbjj0zMwsNxx6ZmaWGw49MzPLDYeebVYkhaRPlWndv5M0oojpDpX0d0krJB3fwjWskPTJllzm5qCp7ZY0R9IRrVeRba4cetYmSJom6V9beJnbSxor6XVJ70n6m6SLi5x3lKRfFrZFxJciYlwRs18J/CwitomIBzah9NoaNnhP0jJf3dRltgZJZ6Z/Tk6q077Be1rs51643ZLukvSjOuP3jYhpLVC+tXMOPWvPrge2AfYGtgMGA6+0wnp3A+a0wnraqhHAW+m5WSRt0fxyzApEhB9+lP0BTAP+NQ1/HZhH9odzCrBLwXQBnA+8CrwJXAN0aGCZs4HjG1nnDcBi4J/As8DhqX0Q8BGwGlgB/LWeGj8F/BF4N9UxMbW/AnwMfJjm7QycBbwIvJfq/kadOoYAM1Mdr6T1jwbWACvTcn5WsP2fSsPbAb8AlgELgR/UvhfAmcCTwLXA28B84EsNvA+XAPfW897cWLCsV1P984HTGnlPd0vb/xWgBti5ofe0iW08F/g7ML9wu4GRaRkfpXkeSuMXAAPTcGfgv4HX0uO/gc5p3BFANXARsBRYApxV7p9/P1rvUfYC/PAjYl2gAEemEDko/fG6CXiiYLoAHge6AbsCf6sNonqWeQfZHtdZQL96xp8O7Ahskf4Ivg50SeNGAb+sr8Y0PB74PtnRki7AYQXTrf0DnF5/GdgdEPA54APgoDRuAFlwfiEtqyewV9311dn+2tD7BfAg0BXok96Ls9O4M1M4fB3oCHwzBYDqeR92SzVtm153TGHwGWBrsjDeM43rAezbyOd4GTA9Db8AfKdgXKPvaZ1tfCR9xlvVs913AT+qM8/a95zs8PKfgZ2ACuAp4Ko07giyML4S6AQck7Z9h3L/DvjROg8f3rS25jRgbEQ8FxGrgEuBz0rqUzDNTyPirYhYRPZf/CkNLOtbwD3AecBcSfMkfal2ZET8MiKWR0RNRFxHFrJ7FlnnarKw2CUiVkbEkw1NGBG/jYhXIvNH4H+Aw9Pos9P2PhIRH0fEPyLipaZWLqkjcDJwaUS8FxELgOuAMwomWxgRt0fEGmAcWWDtXE99C4HngONT05HABxHx5/T6Y6C/pK0iYklENHbodjjwqzT8Kzb9EOdP0mf84SbMexpwZUQsjYhlwBWs/76sTuNXR8TDZHuMxX7utplz6FlbswvZoToAImIFsJxsD6jW4oLhhWmeDUTEhxHx44j4NNke3STg15K6AUi6SNKLkt6V9A7Z4cLuRdb572R7btNTz8GvNTShpC9J+rOkt9J6jilYT2827Txjd2BLCt6rNFz4Pr1eOxARH6TBbRpY3q9Y98/Dqek1EfE+WbieAyyR9FtJe9W3AEmHAn2BCQXL3E9SZXGbtJ7FTU/SoPV+htjwZ2R5RNQUvP6Aht8Xa2ccetbWvEa2BwWApK3JAusfBdP0LhjeNc3TqIj4J/BjssN1fSUdDlwMnER2aGt7ssOMqp2lieW9HhFfj4hdgG8AN9f3VQpJnYHJZOfWdk7rebhgPYvJDn3Wu5pGSniTdXubtXZl/fdpY/waOEJSL+AE1u2tERF/iIgvkO0pvgTc3sAyRpBt10xJrwPPpPbhtYuqZ56GtrGxbW/q1jDr/QxR5M+I5YNDz9qaXwFnSapMgfFj4Jl0+K7W9yTtIKk3cAEwsb4FSbpM0sGStpTUJU37DvAy2XmwGrJOIFtIuhzYtmD2N4A+kur9HZE0NAUEZB1FgqxTRl1bkh02XQbUpMOrXywYPyZt71GSOkjqWbAn9QZQ73fT0iHLScBoSV0l7QZ8B/hlfdM3JR0GnAbcSdZ55MW0nTtLGpz++VhFdihwg+1M7+9JZB1NKgse3wJOS70w63tPG9zGRjQ1z3jgB5IqJHUHLmcT3xdrfxx61pZEREwl6wwxmawzxe7AsDrTPUjW23Im8Fuy4Kh3eWR/xN8k+0//C8CX0yHTPwC/I+v8sZCsB2HhIbVfp+flkp6rZ9kHA89IWkHWw/SCiJhfzwa9R9bbdBJZOJ6apq8dP52so831ZHuaf2TdXsoNwFclvS3pxnpq+BbwPlnPyifJ/mEY28B7UYxfAQMp2Msj+xtxEdn79xZZR5x/q2fe48l6rP4i7QW/HhGvk302Hcl6b9b3nja1jfUZA+wj6R1JD9Qz/kfADGAWWWea51KbWdaTy6zc0h/BK6MZX+Y2M2uK9/Ss7CTtS/YF8ufLXYuZtW8OPSsrST8l68J/ceo6b2ZWMj68aWZmueE9PTMzyw2HnpmZ5cZmfQXz7t27R58+fcpdhpmZtSHPPvvsmxFRUd+4zTr0+vTpw4wZM8pdhpmZtSGSGuwU58ObZmaWGw49MzPLDYeemZnlxmZ9Ts/MzDbO6tWrqa6uZuXKleUupdm6dOlCr1696NSpU9HzOPTMzHKkurqarl270qdPHyQ1PUMbFREsX76c6upq+vbtW/R8PrxpZpYjK1euZMcdd9ysAw9AEjvuuONG77E69MzMcmZzD7xam7IdDj0zM1vr/vvvRxIvvfQSADNnzuThhx9eO37atGk89dRTDc4/ZcoUrr76agAeeOAB5s6du3bc5ZdfzqOPPlqiyovj0DMzs7XGjx/PYYcdxoQJE4CNC72amhoGDx7MJZdcAmwYeldeeSUDBw4sYfVN26zvslBVVRW+IouZWfFefPFF9t5773rHrVixgj333JPHH3+cwYMHM2vWLD71qU/x4Ycf0rNnT0455RSuv/56OnbsSEVFBTfddBNjxoyhW7duPP/88xx00EHst99+zJgxg1NPPZVjjz2W7bbbju22247Jkydz1VVXceyxx/LVr36VqVOn8t3vfpeamhoOPvhgbrnlFjp37kyfPn0YMWIEDz30EKtXr+bXv/41e+2110Ztj6RnI6Kqvum9p2dmZkC2ZzZo0CD22GMPunXrxuzZs7nyyis5+eSTmTlzJhdffDHnnHMO3/72t5k5cyaHH344AH/729949NFHue6669Yu65BDDmHw4MFcc801zJw5k913333tuJUrV3LmmWcyceJEXnjhBWpqarjlllvWju/evTvPPfcc3/zmN7n22mtbdBv9lYUyW9D3uHKX0KA+8x8qdwlm1orGjx/PhRdeCMCwYcMYP348++67b5PzDR06lI4dOxa9npdffpm+ffuyxx57ADBixAh+/vOfr133iSeeCMCnP/1p7rvvvo3biCaUPPQkdQRmAP+IiGMldQMmAn2ABcBJEfF2mvZS4GxgDXB+RPyh1PWZmRksX76cxx57jNmzZyOJNWvWIIkrrriiyXm33nrrjVpXU6fVOnfuDEDHjh2pqanZqGU3pTUOb14AvFjw+hJgakT0A6am10jaBxgG7AsMAm5OgWlmZiV27733Mnz4cBYuXMiCBQtYvHgxffv2ZdGiRbz33ntrp+vatet6rxvT0LR77bUXCxYsYN68eQDcfffdfO5zn2uZDWlCSUNPUi/gy8AdBc1DgHFpeBxwfEH7hIhYFRHzgXnAgFLWZ2ZmmfHjx3PCCSes1/aVr3yF119/nblz51JZWcnEiRM57rjjuP/++6msrORPf/pTo8scNmwY11xzDQceeCCvvPLK2vYuXbpw5513MnToUPbbbz86dOjAOeecU5LtqqukvTcl3Qv8BOgKfDcd3nwnIrYvmObtiNhB0s+AP0fEL1P7GOB3EXFvnWWOBEYC7Lrrrp9euLDB2yZtFnxOz8xaU2O9NzdHbab3pqRjgaUR8Wyxs9TTtkEiR8RtEVEVEVUVFfXeGNfMzKxepezIcigwWNIxQBdgW0m/BN6Q1CMilkjqASxN01cDvQvm7wW8VsL6zMwsZ0q2pxcRl0ZEr4joQ9ZB5bGIOB2YAoxIk40AHkzDU4BhkjpL6gv0A6aXqj4zM8ufcnxP72pgkqSzgUXAUICImCNpEjAXqAHOjYg1ZajPzMzaqVYJvYiYBkxLw8uBoxqYbjQwujVqMjOz/PFlyMzMLDccemZm1moigsMOO4zf/e53a9smTZrEoEGDWmX9vvammVmODXx21xZd3qOfXtToeEnceuutDB06lM9//vOsWbOG73//+/z+979v0Toa4tAzM7NW1b9/f4477jh++tOf8v7773P66aczevTotXdcGDVqFEOGDGHOnDmcddZZfPTRR3z88cdMnjyZfv36NWvdDj0zM2t1P/zhDznooIPYcsstOfbYYznyyCMZO3Ys77zzDgMGDGDgwIHceuutXHDBBZx22ml89NFHrFnT/A79Dj0zM2t1W2+9NSeffDLbbLMNkyZN4qGHHlp777yVK1eyaNEiPvvZzzJ69Giqq6s58cQTm72XBw49MzMrkw4dOtChQwcigsmTJ7PnnnuuN37vvffmX/7lX/jtb3/L0UcfzR133MGRRx7ZvHU2a24zM7NmOvroo7npppvW3mfv+eefB+DVV1/lk5/8JOeffz6DBw9m1qxZzV6XQ8/MzMrqsssuY/Xq1ey///7079+fyy67DICJEyfSv39/Kisreemllxg+fHiz11XSWwuVWlVVVcyYMaPcZTSLby1kZq3JtxYyMzPLCYeemZnlhkPPzMxyw6FnZma54e/pmVmb0JY7dYE7drUX3tMzM7PccOiZmVmrksRFF1209vW1117LqFGjWmXdPrxpZpZjLX1YuZjDwJ07d+a+++7j0ksvpXv37i26/qZ4T8/MzFrVFltswciRI7n++us3GLdw4UKOOuoo9t9/f4466igWLWr8/nwby6FnZmat7txzz+Wee+7h3XffXa/9vPPOY/jw4cyaNYvTTjuN888/v0XX69AzM7NWt+222zJ8+HBuvPHG9dqffvppTj31VADOOOMMnnzyyRZdr0PPzMzK4sILL2TMmDG8//77DU4jqUXXWbLQk9RF0nRJf5U0R9IVqX2UpH9ImpkexxTMc6mkeZJelnR0qWozM7Py69atGyeddBJjxoxZ23bIIYcwYcIEAO655x4OO+ywFl1nKff0VgFHRsQBQCUwSNJn0rjrI6IyPR4GkLQPMAzYFxgE3CypYwnrMzOzMrvooot48803176+8cYbufPOO9l///25++67ueGGG1p0fSX7ykJk9yxakV52So/G7mM0BJgQEauA+ZLmAQOAp0tVo5lZ3pXjSjMrVqxYO7zzzjvzwQcfrKunTx8ee+yxkq27pOf0JHWUNBNYCjwSEc+kUedJmiVprKQdUltPYHHB7NWpzczMrEWUNPQiYk1EVAK9gAGS+gO3ALuTHfJcAlyXJq/vbOUGe4aSRkqaIWnGsmXLSlK3mZm1T63SezMi3gGmAYMi4o0Uhh8Dt5MdwoRsz653wWy9gNfqWdZtEVEVEVUVFRWlLdzMzNqVUvberJC0fRreChgIvCSpR8FkJwCz0/AUYJikzpL6Av2A6aWqz8wsr7IuF5u/TdmOUl57swcwLvXA7ABMiojfSLpbUiXZocsFwDcAImKOpEnAXKAGODci1pSwPjOz3OnSpQvLly9nxx13bPHvwLWmiGD58uV06dJlo+YrZe/NWcCB9bSf0cg8o4HRparJzCzvevXqRXV1Ne2hT0SXLl3o1avXRs3juyyYmeVIp06d6Nu3b7nLKBtfhszMzHLDoWdmZrnh0DMzs9xw6JmZWW449MzMLDccemZmlhsOPTMzyw2HnpmZ5YZDz8zMcsOhZ2ZmueHQMzOz3HDomZlZbjj0zMwsNxx6ZmaWGw49MzPLDYeemZnlhkPPzMxyw6FnZma54dAzM7PccOiZmVluOPTMzCw3HHpmZpYbJQs9SV0kTZf0V0lzJF2R2rtJekTS39PzDgXzXCppnqSXJR1dqtrMzCyfSrmntwo4MiIOACqBQZI+A1wCTI2IfsDU9BpJ+wDDgH2BQcDNkjqWsD4zM8uZkoVeZFakl53SI4AhwLjUPg44Pg0PASZExKqImA/MAwaUqj4zM8ufkp7Tk9RR0kxgKfBIRDwD7BwRSwDS805p8p7A4oLZq1ObmZlZiyhp6EXEmoioBHoBAyT1b2Ry1beIDSaSRkqaIWnGsmXLWqhSMzPLg1bpvRkR7wDTyM7VvSGpB0B6XpomqwZ6F8zWC3itnmXdFhFVEVFVUVFRyrLNzKydKWXvzQpJ26fhrYCBwEvAFGBEmmwE8GAangIMk9RZUl+gHzC9VPWZmVn+bFHCZfcAxqUemB2ASRHxG0lPA5MknQ0sAoYCRMQcSZOAuUANcG5ErClhfWZmljMlC72ImAUcWE/7cuCoBuYZDYwuVU1mZpZvviKLmZnlhkPPzMxyw6FnZma54dAzM7PccOiZmVluOPTMzCw3HHpmZpYbDj0zM8sNh56ZmeWGQ8/MzHLDoWdmZrnh0DMzs9xw6JmZWW449MzMLDccemZmlhsOPTMzyw2HnpmZ5YZDz8zMcsOhZ2ZmueHQMzOz3HDomZlZbjj0zMwsNxx6ZmaWGyULPUm9JT0u6UVJcyRdkNpHSfqHpJnpcUzBPJdKmifpZUlHl6o2MzPLpy1KuOwa4KKIeE5SV+BZSY+kcddHxLWFE0vaBxgG7AvsAjwqaY+IWFPCGs3MLEdKtqcXEUsi4rk0/B7wItCzkVmGABMiYlVEzAfmAQNKVZ+ZmeVPq5zTk9QHOBB4JjWdJ2mWpLGSdkhtPYHFBbNV03hImpmZbZSSh56kbYDJwIUR8U/gFmB3oBJYAlxXO2k9s0c9yxspaYakGcuWLStN0WZm1i6VNPQkdSILvHsi4j6AiHgjItZExMfA7aw7hFkN9C6YvRfwWt1lRsRtEVEVEVUVFRWlLN/MzNqZUvbeFDAGeDEi/qugvUfBZCcAs9PwFGCYpM6S+gL9gOmlqs/MzPKnlL03DwXOAF6QNDO1/QdwiqRKskOXC4BvAETEHEmTgLlkPT/Pdc9NMzNrSSULvYh4kvrP0z3cyDyjgdGlqsnMzPLNV2QxM7PccOiZmVluOPTMzCw3HHpmZpYbDj0zM8uNUn5lwWyzsaDvceUuoUF95j9U7hLM2o2i9vQkTS2mzczMrC1rdE9PUhfgE0D3dGHo2u/dbUt2+x8zM7PNRlOHN78BXEgWcM+yLvT+Cfy8dGWZmZm1vEZDLyJuAG6Q9K2IuKmVajIzMyuJojqyRMRNkg4B+hTOExG/KFFdZmZmLa6o0JN0N9k98GYCtReBDsChZ2Zmm41iv7JQBewTERvc1NXMzNqP9v71nWK/nD4b+D/NXpuZmVkZFbun1x2YK2k6sKq2MSIGl6QqMzOzEig29EaVsggzM7PWUGzvzT+WuhAzM7NSK7b35ntkvTUBtgQ6Ae9HxLalKszMzKylFbun17XwtaTjgQGlKMjMzKxUNunWQhHxAHBky5ZiZmZWWsUe3jyx4GUHsu/t+Tt7Zma2WSm292bhtxVrgAXAkBavxszMrISKPad3VqkLMTMzK7VibyLbS9L9kpZKekPSZEm9mpint6THJb0oaY6kC1J7N0mPSPp7et6hYJ5LJc2T9LKko5u3aWZmZusrtiPLncAUsvvq9QQeSm2NqQEuioi9gc8A50raB7gEmBoR/YCp6TVp3DBgX2AQcLOkjhu3OWZmZg0rNvQqIuLOiKhJj7uAisZmiIglEfFcGn4PeJEsMIcA49Jk44Dj0/AQYEJErIqI+cA8/LUIMzNrQcWG3puSTpfUMT1OB5YXuxJJfYADgWeAnSNiCWTBCOyUJusJLC6YrTq1mZmZtYhiQ+9rwEnA68AS4KtAUZ1bJG0DTAYujIh/NjZpPW0bfC1C0khJMyTNWLZsWTElmJmZAcWH3lXAiIioiIidyEJwVFMzSepEFnj3RMR9qfkNST3S+B7A0tReDfQumL0X8FrdZUbEbRFRFRFVFRWNHmE1MzNbT7Ght39EvF37IiLeIjtc2SBJAsYAL0bEfxWMmgKMSMMjgAcL2odJ6iypL9APmF5kfWZmZk0q9svpHSTtUBt8kroVMe+hwBnAC5Jmprb/AK4GJkk6G1gEDAWIiDmSJgFzyXp+nhsRazZmY8zMzBpTbOhdBzwl6V6y82wnAaMbmyEinqT+83QARzUwz+imlmtmZrapir0iyy8kzSC7yLSAEyNibkkrMzMza2HF7umRQs5BZ2Zmm61NurWQmZnZ5sihZ2ZmueHQMzOz3HDomZlZbjj0zMwsNxx6ZmaWGw49MzPLDYeemZnlhkPPzMxyw6FnZma54dAzM7PccOiZmVluOPTMzCw3HHpmZpYbDj0zM8sNh56ZmeWGQ8/MzHLDoWdmZrnh0DMzs9xw6JmZWW449MzMLDdKFnqSxkpaKml2QdsoSf+QNDM9jikYd6mkeZJelnR0qeoyM7P8KuWe3l3AoHrar4+IyvR4GEDSPsAwYN80z82SOpawNjMzy6GShV5EPAG8VeTkQ4AJEbEqIuYD84ABparNzMzyqRzn9M6TNCsd/twhtfUEFhdMU53aNiBppKQZkmYsW7as1LWamVk70tqhdwuwO1AJLAGuS+2qZ9qobwERcVtEVEVEVUVFRUmKNDOz9qlVQy8i3oiINRHxMXA76w5hVgO9CybtBbzWmrWZmVn716qhJ6lHwcsTgNqenVOAYZI6S+oL9AOmt2ZtZmbW/m1RqgVLGg8cAXSXVA38EDhCUiXZocsFwDcAImKOpEnAXKAGODci1pSqNjMzy6eShV5EnFJP85hGph8NjC5VPWZmZr4ii5mZ5YZDz8zMcsOhZ2ZmueHQMzOz3HDomZlZbjj0zMwsNxx6ZmaWGw49MzPLDYeemZnlhkPPzMxyw6FnZma54dAzM7PccOiZmVluOPTMzCw3HHpmZpYbDj0zM8sNh56ZmeWGQ8/MzHLDoWdmZrnh0DMzs9xw6JmZWW449MzMLDdKFnqSxkpaKml2QVs3SY9I+nt63qFg3KWS5kl6WdLRparLzMzyq5R7encBg+q0XQJMjYh+wNT0Gkn7AMOAfdM8N0vqWMLazMwsh0oWehHxBPBWneYhwLg0PA44vqB9QkSsioj5wDxgQKlqMzOzfGrtc3o7R8QSgPS8U2rvCSwumK46tZmZmbWYttKRRfW0Rb0TSiMlzZA0Y9myZSUuy8zM2pPWDr03JPUASM9LU3s10Ltgul7Aa/UtICJui4iqiKiqqKgoabFmZta+tHboTQFGpOERwIMF7cMkdZbUF+gHTG/l2szMrJ3bolQLljQeOALoLqka+CFwNTBJ0tnAImAoQETMkTQJmAvUAOdGxJpS1WZmZvlUstCLiFMaGHVUA9OPBkaXqh4zM7O20pHFzMys5Bx6ZmaWGw49MzPLDYeemZnlhkPPzMxyw6FnZma54dAzM7PccOiZmVluOPTMzCw3HHpmZpYbDj0zM8sNh56ZmeVGyS44bWZtz8Bndy13CQ26gwPKXYLlgPf0zMwsNxx6ZmaWGw49MzPLDYeemZnlhjuymJm1MncoKh/v6ZmZWW449MzMLDccemZmlhsOPTMzyw2HnpmZ5UZZem9KWgC8B6wBaiKiSlI3YCLQB1gAnBQRb5ejPjMza5/Kuaf3+YiojIiq9PoSYGpE9AOmptdmZmYtpi0d3hwCjEvD44Djy1eKmZm1R+X6cnoA/yMpgP8XEbcBO0fEEoCIWCJpp5Zamb8IamZmUL7QOzQiXkvB9oikl4qdUdJIYCTArru23TAzM7O2pyyHNyPitfS8FLgfGAC8IakHQHpe2sC8t0VEVURUVVRUtFbJZmbWDrR66EnaWlLX2mHgi8BsYAowIk02AniwtWszM7P2rRyHN3cG7pdUu/5fRcTvJf0FmCTpbGARMLQMtVkJ+dyqmZVbq4deRLwKG/6FiYjlwFGtXY+ZmeVHW/rKgpmZWUk59MzMLDccemZmlhsOPTMzyw2HnpmZ5YZDz8zMcsOhZ2ZmueHQMzOz3HDomZlZbjj0zMwsNxx6ZmaWGw49MzPLDYeemZnlhkPPzMxyw6FnZma54dAzM7PccOiZmVluOPTMzCw3HHpmZpYbDj0zM8sNh56ZmeWGQ8/MzHLDoWdmZrnR5kJP0iBJL0uaJ+mSctdjZmbtR5sKPUkdgZ8DXwL2AU6RtE95qzIzs/aiTYUeMACYFxGvRsRHwARgSJlrMjOzdqKthV5PYHHB6+rUZmZm1mxblLuAOlRPW6w3gTQSGJlerpD0csmrKqG+LO4OvFnuOuql+j6O9smfQ/m16c8A/Dm0BcV/Brs1NKKthV410LvgdS/gtcIJIuI24LbWLKqUJM2IiKpy15F3/hzKz59B29DeP4e2dnjzL0A/SX0lbQkMA6aUuSYzM2sn2tSeXkTUSDoP+APQERgbEXPKXJaZmbUTbSr0ACLiYeDhctfRitrNodrNnD+H8vNn0Da0689BEdH0VGZmZu1AWzunZ2ZmVjIOvSZImibp6DptF0q6uYXXc5ekr9ZpW5Ged5F0bxHLWNGSNbV1kkLS3QWvt5C0TNJvNnI50yRVpeGHJW3fwqXmWt2fS0lnSvpZGj5H0vAm5l87vTVP3v5G1KfNndNrg8aT9SL9Q0HbMOB7xcwsqWNErGlOARHxGvDVJifMn/eB/pK2iogPgS8A/2jOAiPimBapzIoSEbeWuwbLF+/pNe1e4FhJnQEk9QF2AZ6U9EVJT0t6TtKvJW2Tplkg6XJJTwKXSHqudmGS+kl6dmMKkNRH0uw0/AlJkyTNkjRR0jO1eylp/GhJf5X0Z0k7N3vr277fAV9Ow6eQ/ZMCgKStJY2V9BdJz0saktq3kjSh9j0EtiqYZ4Gk7oXveWr/rqRRaXiapOslPSHpRUkHS7pP0t8l/agVtrndkDRK0nfT8MHpM3la0jWF7z+wi6Tfp/f4P8tUbrskqTL9vZgl6X5JO0jaqfbvlKQD0lGVXdPrVyR9orxVbzqHXhMiYjkwHRiUmoYBE4EdgR8AAyPiIGAG8J2CWVdGxGERMRp4V1Jlaj8LuKuB1V0jaWbto4Fp/g14OyL2B64CPl0wbmvgzxFxAPAE8PWiN3TzNQEYJqkLsD/wTMG47wOPRcTBwOfJ3t+tgW8CH6T3cDTrv4fF+igi/i9wK/AgcC7QHzhT0o6bvDXt01Z1fq6vbGC6O4FzIuKzQN2jI5XAycB+wMmSemMt5RfAxen34QXghxGxFOgiaVvgcLK/b4dL2g1YGhEflK/c5nHoFaf2ECfpeTzwGbI7Qfxv+kUewfqXvplYMHwHcJayu0icDPyqgfV8LyIqax8NTHMY2R96ImI2MKtg3EdA7fmsZ4E+TW3Y5i4iZpFt5yls+FWXL5Ltac8EpgFdgF2B/wv8smD+WWy82osmvADMiYglEbEKeJX1rypk8GGdn+vL606QzqN2jYinUlPd35GpEfFuRKwE5tLIZaaseJK2A7aPiD+mpnFkvx8ATwGHptc/Ts+HA39q7Tpbks/pFecB4L8kHQRsFRHPSeoJPBIRpzQwz/sFw5OBHwKPAc+mvcdN1djF51bHuu+grCE/n+8U4FrgCLI98FoCvhIR612fVdn1+5r6rk4N6/9T2KXO+FXp+eOC4drXeXnfW1JTF1UsfI/z9LNdTn8iC7ndyI5mXEz2e7NRHcXaGu/pFSEiVpDtKYxl3TmjPwOHSvoUrD3XtkcD868k6whzC9khnOZ4EjgprXMfssM9eTcWuDIiXqjT/gfgW0opJ+nA1P4EcFpq6092WLSuN4CdJO2YzuceW5LKDYCIeBt4T9JnUtOwxqa3lhER7wJvSzo8NZ0B1O71PQGcDvw9Ij4G3gKOAf631QttQQ694o0HDmDdocVlwJnAeEmzyEJwr0bmv4fsv6T/aWYdNwMVaZ0Xkx2ae7eZy9ysRUR1RNxQz6irgE7ArNQp4qrUfguwTXoP/53snG3dZa4mO/f0DNl/ti+VonZbz9nAbZKeJtvzy/XPdYl8QlJ1weM7ZKdmrkm/D5Wkc64RsSDN80R6fhJ4J/2DstnyFVlaSeqhtl1EXNbM5XQEOkXESkm7A1OBPdJNd802W5K2SUdVkHQJ0CMiLihzWdbO+Lh4K5B0P7A7cGQLLO4TwOOSOpH9N/xNB561E1+WdCnZ36WFZEdSzFqU9/TMzCw3fE7PzMxyw6FnZma54dAzM7PccOiZbaLGrlgv6Qg1cLcHSV+T9EK61uHs2muCNrKs49N3MmtfXylpYCPTV6Rrsj5f8P2roqTrMB5T8Hpw6klp1i6496ZZK5LUi+yaoAdFxLvKLlJe0cRsx5N9V3AuQERscBmvOo4CXoqIEZtQYiVQRbqkW0RMYd0l18w2e97TM2sGZa5Je2wvSDq5YPS26ar1cyXdKqkDsBPwHrACsqv9RMT8tKyvK7sjxF8lTU5X+TkEGMy6i5HvroJ7L0q6Oi1/lqRr04XN/xM4Jk2/laRbJM2QNEfSFQW1HyzpqbS+6ek6jFeSXdB5pqSTtf6973aTNDWta2rBVffvknRjWtarqnNfSLO2xHt6Zs1zItne0QFAd+AvkmqvYDGA7KLkC4Hfp2nvJ7vE2XxJU4H7IuKhNP19EXE7gLJbFJ0dETdJmgL8JiLuTeNIz92AE4C9IiIkbR8R70i6HKiKiPPSdN+PiLfShQ2mStqf7AozE4GTI+Ivyq6m/wHZxaAL5z2zYFt/BvwiIsZJ+hpwI9leKEAPsouh70W2Z9jkTY/NysF7embNcxgwPiLWRMQbZNctPDiNmx4Rr6abCI8HDkvDg8huCvw34Hql+/SR3RD3T5JeILs26L5NrPufwErgDkknkoVWfU5Sdk/H59My9wH2BJZExF8AIuKfEVHTxPo+y7q7H9ydtr3WAxHxcUTMBfJwH0fbTDn0zJqnsbsD1L3yQwBEZnpE/ITswspfSePvAs6LiP2AK9jwzg7rLywLqQFkd/E4nmxvcv3ipL7Ad4Gj0v3SfpuWq3rq21iF8xfeBaGpOyaYlY1Dz6x5niA7B9ZRUgXZPcdqL2A9QFLfdC7vZOBJSbsou0VVrUqyw58AXYEl6RJzpxVM814at57UCWa7iHgYuDAtq65tyW5z9a6knYEvpfaXyO5GfnBaVldJWzS0ruQp1t394DSyCxCbbVZ8Ts9sE6SAWEV2ju6zwF/J9nz+PSJel7QX8DRwNdntn55I0/YGrpW0C9mhyWXAOWmxl5Hd1WEh2c1pa8NnAnC7pPPJDovW6go8qOyu8QK+XbfOiPirpOeBOWQ3uP3f1P5R6nRzk6StgA+BgcDjrLvx7k/qLO58YKyk76W6z9qY98ysLfC1N802gaQDgNsjYkC5azGz4vnwptlGknQOWceUH5S7FjPbON7TMzOz3PCenpmZ5YZDz8zMcsOhZ2ZmueHQMzOz3HDomZlZbjj0zMwsN/4/ClycM47hACoAAAAASUVORK5CYII="/>
          <p:cNvSpPr>
            <a:spLocks noGrp="1" noChangeAspect="1" noChangeArrowheads="1"/>
          </p:cNvSpPr>
          <p:nvPr>
            <p:ph idx="1"/>
          </p:nvPr>
        </p:nvSpPr>
        <p:spPr bwMode="auto">
          <a:xfrm>
            <a:off x="720725" y="90488"/>
            <a:ext cx="10329863" cy="67675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25000" lnSpcReduction="20000"/>
          </a:bodyPr>
          <a:lstStyle/>
          <a:p>
            <a:pPr marL="0" indent="0">
              <a:buNone/>
            </a:pPr>
            <a:r>
              <a:rPr lang="en-US" sz="6400" b="1" dirty="0" smtClean="0">
                <a:latin typeface="Calibri" panose="020F0502020204030204" pitchFamily="34" charset="0"/>
                <a:cs typeface="Calibri" panose="020F0502020204030204" pitchFamily="34" charset="0"/>
              </a:rPr>
              <a:t>SUMMARY</a:t>
            </a:r>
          </a:p>
          <a:p>
            <a:r>
              <a:rPr lang="en-US" sz="6400" dirty="0" smtClean="0">
                <a:latin typeface="Calibri" panose="020F0502020204030204" pitchFamily="34" charset="0"/>
                <a:cs typeface="Calibri" panose="020F0502020204030204" pitchFamily="34" charset="0"/>
              </a:rPr>
              <a:t>Results from attrition vs </a:t>
            </a:r>
            <a:r>
              <a:rPr lang="en-US" sz="6400" dirty="0" err="1" smtClean="0">
                <a:latin typeface="Calibri" panose="020F0502020204030204" pitchFamily="34" charset="0"/>
                <a:cs typeface="Calibri" panose="020F0502020204030204" pitchFamily="34" charset="0"/>
              </a:rPr>
              <a:t>TotalNumberofYears</a:t>
            </a:r>
            <a:r>
              <a:rPr lang="en-US" sz="6400" dirty="0" smtClean="0">
                <a:latin typeface="Calibri" panose="020F0502020204030204" pitchFamily="34" charset="0"/>
                <a:cs typeface="Calibri" panose="020F0502020204030204" pitchFamily="34" charset="0"/>
              </a:rPr>
              <a:t> show that the more working years, more years at the company, and more years in current role employees accumulate, the less likely employees are to leave.</a:t>
            </a:r>
          </a:p>
          <a:p>
            <a:r>
              <a:rPr lang="en-US" sz="6400" dirty="0" smtClean="0">
                <a:latin typeface="Calibri" panose="020F0502020204030204" pitchFamily="34" charset="0"/>
                <a:cs typeface="Calibri" panose="020F0502020204030204" pitchFamily="34" charset="0"/>
              </a:rPr>
              <a:t>For income, the majority of employees who have left were among those with the smaller monthly income varying from 2.000 to 3.000. Those who with less salary hike also tend to leave more than those with a higher precentral hike in salary.</a:t>
            </a:r>
          </a:p>
          <a:p>
            <a:r>
              <a:rPr lang="en-US" sz="6400" dirty="0" smtClean="0">
                <a:latin typeface="Calibri" panose="020F0502020204030204" pitchFamily="34" charset="0"/>
                <a:cs typeface="Calibri" panose="020F0502020204030204" pitchFamily="34" charset="0"/>
              </a:rPr>
              <a:t>Also, employees who exit their jobs tend to be younger age bracket, with less work experience in the company and at the entry level of their career in general having recorded less 10 years work experience.</a:t>
            </a:r>
          </a:p>
          <a:p>
            <a:r>
              <a:rPr lang="en-US" sz="6400" dirty="0" smtClean="0">
                <a:latin typeface="Calibri" panose="020F0502020204030204" pitchFamily="34" charset="0"/>
                <a:cs typeface="Calibri" panose="020F0502020204030204" pitchFamily="34" charset="0"/>
              </a:rPr>
              <a:t>It is therefore important to note that employees with less than 2 years work experience with their last manager identified their satisfaction with the work environment as low.</a:t>
            </a:r>
          </a:p>
          <a:p>
            <a:pPr marL="0" indent="0">
              <a:buNone/>
            </a:pPr>
            <a:r>
              <a:rPr lang="en-US" sz="6400" b="1" dirty="0" smtClean="0">
                <a:latin typeface="Calibri" panose="020F0502020204030204" pitchFamily="34" charset="0"/>
                <a:cs typeface="Calibri" panose="020F0502020204030204" pitchFamily="34" charset="0"/>
              </a:rPr>
              <a:t>CONCLUSION</a:t>
            </a:r>
          </a:p>
          <a:p>
            <a:r>
              <a:rPr lang="en-US" sz="6400" dirty="0" smtClean="0">
                <a:latin typeface="Calibri" panose="020F0502020204030204" pitchFamily="34" charset="0"/>
                <a:cs typeface="Calibri" panose="020F0502020204030204" pitchFamily="34" charset="0"/>
              </a:rPr>
              <a:t>Analysis drawn from study show that eleven variables have a significant impact on employee attrition. Furthermore, data gathered shows that an employee with single marital status has more significant number in attrition than those who are divorced and married.</a:t>
            </a:r>
          </a:p>
          <a:p>
            <a:r>
              <a:rPr lang="en-US" sz="6400" dirty="0" smtClean="0">
                <a:latin typeface="Calibri" panose="020F0502020204030204" pitchFamily="34" charset="0"/>
                <a:cs typeface="Calibri" panose="020F0502020204030204" pitchFamily="34" charset="0"/>
              </a:rPr>
              <a:t>Two factors can drive Employee Attrition, viz; the drive by the employee factor itself and the other is the company factor. Some employees, especially “junior” employees still want to have more experience. </a:t>
            </a:r>
          </a:p>
          <a:p>
            <a:pPr algn="just">
              <a:lnSpc>
                <a:spcPct val="107000"/>
              </a:lnSpc>
              <a:spcAft>
                <a:spcPts val="800"/>
              </a:spcAft>
            </a:pPr>
            <a:r>
              <a:rPr lang="en-US" sz="6400" dirty="0" smtClean="0">
                <a:latin typeface="Calibri" panose="020F0502020204030204" pitchFamily="34" charset="0"/>
                <a:cs typeface="Calibri" panose="020F0502020204030204" pitchFamily="34" charset="0"/>
              </a:rPr>
              <a:t>To reduce employee attrition rate, the company needs to improve the human resource department by evaluating the working environment, job satisfaction, employee workload as well as boost interaction between manager and employee.</a:t>
            </a:r>
          </a:p>
          <a:p>
            <a:pPr marL="0" indent="0" algn="just">
              <a:lnSpc>
                <a:spcPct val="107000"/>
              </a:lnSpc>
              <a:spcAft>
                <a:spcPts val="800"/>
              </a:spcAft>
              <a:buNone/>
            </a:pPr>
            <a:r>
              <a:rPr lang="en-US" sz="6400" b="1" dirty="0" smtClean="0">
                <a:latin typeface="Calibri" panose="020F0502020204030204" pitchFamily="34" charset="0"/>
                <a:ea typeface="Calibri" panose="020F0502020204030204" pitchFamily="34" charset="0"/>
                <a:cs typeface="Calibri" panose="020F0502020204030204" pitchFamily="34" charset="0"/>
              </a:rPr>
              <a:t>REFERENCES</a:t>
            </a: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buNone/>
            </a:pPr>
            <a:r>
              <a:rPr lang="en-US" sz="6400" dirty="0" err="1">
                <a:latin typeface="Calibri" panose="020F0502020204030204" pitchFamily="34" charset="0"/>
                <a:ea typeface="Times New Roman" panose="02020603050405020304" pitchFamily="18" charset="0"/>
                <a:cs typeface="Calibri" panose="020F0502020204030204" pitchFamily="34" charset="0"/>
              </a:rPr>
              <a:t>Onuorah</a:t>
            </a:r>
            <a:r>
              <a:rPr lang="en-US" sz="6400" dirty="0">
                <a:latin typeface="Calibri" panose="020F0502020204030204" pitchFamily="34" charset="0"/>
                <a:ea typeface="Times New Roman" panose="02020603050405020304" pitchFamily="18" charset="0"/>
                <a:cs typeface="Calibri" panose="020F0502020204030204" pitchFamily="34" charset="0"/>
              </a:rPr>
              <a:t>, A.N. &amp; </a:t>
            </a:r>
            <a:r>
              <a:rPr lang="en-US" sz="6400" dirty="0" err="1">
                <a:latin typeface="Calibri" panose="020F0502020204030204" pitchFamily="34" charset="0"/>
                <a:ea typeface="Times New Roman" panose="02020603050405020304" pitchFamily="18" charset="0"/>
                <a:cs typeface="Calibri" panose="020F0502020204030204" pitchFamily="34" charset="0"/>
              </a:rPr>
              <a:t>Eze</a:t>
            </a:r>
            <a:r>
              <a:rPr lang="en-US" sz="6400" dirty="0">
                <a:latin typeface="Calibri" panose="020F0502020204030204" pitchFamily="34" charset="0"/>
                <a:ea typeface="Times New Roman" panose="02020603050405020304" pitchFamily="18" charset="0"/>
                <a:cs typeface="Calibri" panose="020F0502020204030204" pitchFamily="34" charset="0"/>
              </a:rPr>
              <a:t>, S., (2020). “Effect of employee attrition on organizational productivity in </a:t>
            </a:r>
            <a:r>
              <a:rPr lang="en-US" sz="6400" dirty="0" smtClean="0">
                <a:latin typeface="Calibri" panose="020F0502020204030204" pitchFamily="34" charset="0"/>
                <a:ea typeface="Times New Roman" panose="02020603050405020304" pitchFamily="18" charset="0"/>
                <a:cs typeface="Calibri" panose="020F0502020204030204" pitchFamily="34" charset="0"/>
              </a:rPr>
              <a:t>Anambra</a:t>
            </a:r>
            <a:r>
              <a:rPr lang="en-US" sz="6400" dirty="0">
                <a:latin typeface="Calibri" panose="020F0502020204030204" pitchFamily="34" charset="0"/>
                <a:ea typeface="Times New Roman" panose="02020603050405020304" pitchFamily="18" charset="0"/>
                <a:cs typeface="Calibri" panose="020F0502020204030204" pitchFamily="34" charset="0"/>
              </a:rPr>
              <a:t>” ... </a:t>
            </a:r>
            <a:r>
              <a:rPr lang="en-US" sz="6400" i="1" dirty="0">
                <a:latin typeface="Calibri" panose="020F0502020204030204" pitchFamily="34" charset="0"/>
                <a:ea typeface="Times New Roman" panose="02020603050405020304" pitchFamily="18" charset="0"/>
                <a:cs typeface="Calibri" panose="020F0502020204030204" pitchFamily="34" charset="0"/>
              </a:rPr>
              <a:t>www.researchgate.net</a:t>
            </a:r>
            <a:r>
              <a:rPr lang="en-US" sz="6400" dirty="0">
                <a:latin typeface="Calibri" panose="020F0502020204030204" pitchFamily="34" charset="0"/>
                <a:ea typeface="Times New Roman" panose="02020603050405020304" pitchFamily="18" charset="0"/>
                <a:cs typeface="Calibri" panose="020F0502020204030204" pitchFamily="34" charset="0"/>
              </a:rPr>
              <a:t>. Available </a:t>
            </a:r>
            <a:r>
              <a:rPr lang="en-US" sz="6400" dirty="0" err="1" smtClean="0">
                <a:latin typeface="Calibri" panose="020F0502020204030204" pitchFamily="34" charset="0"/>
                <a:ea typeface="Times New Roman" panose="02020603050405020304" pitchFamily="18" charset="0"/>
                <a:cs typeface="Calibri" panose="020F0502020204030204" pitchFamily="34" charset="0"/>
              </a:rPr>
              <a:t>at:https</a:t>
            </a:r>
            <a:r>
              <a:rPr lang="en-US" sz="6400" dirty="0">
                <a:latin typeface="Calibri" panose="020F0502020204030204" pitchFamily="34" charset="0"/>
                <a:ea typeface="Times New Roman" panose="02020603050405020304" pitchFamily="18" charset="0"/>
                <a:cs typeface="Calibri" panose="020F0502020204030204" pitchFamily="34" charset="0"/>
              </a:rPr>
              <a:t>://www.researchgate.net/publication/343387316_EFFECT_OF_EMPLOYEE_ATTRITION_ON_ORGANISATIONAL_PRODUCTIVITY_IN_ANAMBRA_STATE_MANUFACTURING_ORGANISATION [Accessed September 8, 2022]. </a:t>
            </a:r>
          </a:p>
          <a:p>
            <a:pPr marL="0" indent="0" algn="just">
              <a:spcBef>
                <a:spcPts val="0"/>
              </a:spcBef>
              <a:buNone/>
            </a:pP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55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https://www.kaggle.com/datasets/patelprashant/employee-attrition</a:t>
            </a:r>
            <a:endParaRPr lang="en-US" sz="55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90010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1580</TotalTime>
  <Words>439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GROUP 2 PROJECT TITLE: Employee attrition analysis using Exploratory Analysis  AREA OF INTEREST: HR ANALYTICS  TEAM MEMBERS: Ada Anoka, Chinny Akpa, Inyene Bassey, Ayodele Jolayemi, Abiola Adegoke</vt:lpstr>
      <vt:lpstr>EXECUTIVE SUMMARY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PROJECT TITLE: Employee attrition analysis using Exploratory Analysis &amp; Machine Learning   Team Members: Ada, Chinny, Inyene, Ayodele, Abiola</dc:title>
  <dc:creator>Microsoft account</dc:creator>
  <cp:lastModifiedBy>Microsoft account</cp:lastModifiedBy>
  <cp:revision>21</cp:revision>
  <dcterms:created xsi:type="dcterms:W3CDTF">2022-09-08T18:19:36Z</dcterms:created>
  <dcterms:modified xsi:type="dcterms:W3CDTF">2022-09-09T20:39:38Z</dcterms:modified>
</cp:coreProperties>
</file>