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4" r:id="rId5"/>
    <p:sldId id="262" r:id="rId6"/>
    <p:sldId id="259"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DF65C7-3E8D-4394-B17D-5EC631DA0472}" type="datetimeFigureOut">
              <a:rPr lang="en-US" smtClean="0"/>
              <a:t>10/28/2022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B1216A9-3C73-42C7-8AB8-D108C901D43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006812"/>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F65C7-3E8D-4394-B17D-5EC631DA047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6A9-3C73-42C7-8AB8-D108C901D43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743947"/>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F65C7-3E8D-4394-B17D-5EC631DA047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6A9-3C73-42C7-8AB8-D108C901D43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066246"/>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F65C7-3E8D-4394-B17D-5EC631DA047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6A9-3C73-42C7-8AB8-D108C901D43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810591"/>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F65C7-3E8D-4394-B17D-5EC631DA047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6A9-3C73-42C7-8AB8-D108C901D43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153968"/>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DF65C7-3E8D-4394-B17D-5EC631DA047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16A9-3C73-42C7-8AB8-D108C901D43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314202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DF65C7-3E8D-4394-B17D-5EC631DA047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16A9-3C73-42C7-8AB8-D108C901D43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732699"/>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DF65C7-3E8D-4394-B17D-5EC631DA047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16A9-3C73-42C7-8AB8-D108C901D43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7427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F65C7-3E8D-4394-B17D-5EC631DA047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16A9-3C73-42C7-8AB8-D108C901D430}" type="slidenum">
              <a:rPr lang="en-US" smtClean="0"/>
              <a:t>‹#›</a:t>
            </a:fld>
            <a:endParaRPr lang="en-US"/>
          </a:p>
        </p:txBody>
      </p:sp>
    </p:spTree>
    <p:extLst>
      <p:ext uri="{BB962C8B-B14F-4D97-AF65-F5344CB8AC3E}">
        <p14:creationId xmlns:p14="http://schemas.microsoft.com/office/powerpoint/2010/main" val="101266245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DF65C7-3E8D-4394-B17D-5EC631DA047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16A9-3C73-42C7-8AB8-D108C901D43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244709"/>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DF65C7-3E8D-4394-B17D-5EC631DA0472}" type="datetimeFigureOut">
              <a:rPr lang="en-US" smtClean="0"/>
              <a:t>10/28/2022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B1216A9-3C73-42C7-8AB8-D108C901D43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4524491"/>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1" name="type.wav"/>
          </p:stSnd>
        </p:sndAc>
      </p:transition>
    </mc:Choice>
    <mc:Fallback>
      <p:transition spd="slow">
        <p:dissolve/>
        <p:sndAc>
          <p:stSnd>
            <p:snd r:embed="rId1" name="typ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DF65C7-3E8D-4394-B17D-5EC631DA0472}" type="datetimeFigureOut">
              <a:rPr lang="en-US" smtClean="0"/>
              <a:t>10/28/2022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B1216A9-3C73-42C7-8AB8-D108C901D43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8317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1200">
        <p:dissolve/>
        <p:sndAc>
          <p:stSnd>
            <p:snd r:embed="rId13" name="type.wav"/>
          </p:stSnd>
        </p:sndAc>
      </p:transition>
    </mc:Choice>
    <mc:Fallback>
      <p:transition spd="slow">
        <p:dissolve/>
        <p:sndAc>
          <p:stSnd>
            <p:snd r:embed="rId13" name="type.wav"/>
          </p:stSnd>
        </p:sndAc>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693B-112D-B8FD-7540-310A3572FE78}"/>
              </a:ext>
            </a:extLst>
          </p:cNvPr>
          <p:cNvSpPr>
            <a:spLocks noGrp="1"/>
          </p:cNvSpPr>
          <p:nvPr>
            <p:ph type="ctrTitle"/>
          </p:nvPr>
        </p:nvSpPr>
        <p:spPr/>
        <p:txBody>
          <a:bodyPr>
            <a:normAutofit/>
          </a:bodyPr>
          <a:lstStyle/>
          <a:p>
            <a:pPr algn="ctr"/>
            <a:r>
              <a:rPr lang="en-US" sz="4400" dirty="0"/>
              <a:t>ONLINE FRAUD DETECTION OF BLOSSOM BANK</a:t>
            </a:r>
          </a:p>
        </p:txBody>
      </p:sp>
      <p:sp>
        <p:nvSpPr>
          <p:cNvPr id="3" name="Subtitle 2">
            <a:extLst>
              <a:ext uri="{FF2B5EF4-FFF2-40B4-BE49-F238E27FC236}">
                <a16:creationId xmlns:a16="http://schemas.microsoft.com/office/drawing/2014/main" id="{CB7A02D4-73AC-F1DC-3E62-76E2427BE799}"/>
              </a:ext>
            </a:extLst>
          </p:cNvPr>
          <p:cNvSpPr>
            <a:spLocks noGrp="1"/>
          </p:cNvSpPr>
          <p:nvPr>
            <p:ph type="subTitle" idx="1"/>
          </p:nvPr>
        </p:nvSpPr>
        <p:spPr/>
        <p:txBody>
          <a:bodyPr>
            <a:noAutofit/>
          </a:bodyPr>
          <a:lstStyle/>
          <a:p>
            <a:pPr algn="ctr"/>
            <a:r>
              <a:rPr lang="en-US" sz="2400" dirty="0"/>
              <a:t>BY</a:t>
            </a:r>
          </a:p>
          <a:p>
            <a:pPr algn="ctr"/>
            <a:r>
              <a:rPr lang="en-US" sz="2400" dirty="0"/>
              <a:t> ADA MOKUYE</a:t>
            </a:r>
          </a:p>
        </p:txBody>
      </p:sp>
    </p:spTree>
    <p:extLst>
      <p:ext uri="{BB962C8B-B14F-4D97-AF65-F5344CB8AC3E}">
        <p14:creationId xmlns:p14="http://schemas.microsoft.com/office/powerpoint/2010/main" val="1445260605"/>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D10E-BF19-9C21-C173-436E88CEE653}"/>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PROBLEM STATEMENT</a:t>
            </a:r>
            <a:br>
              <a:rPr lang="en-US"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67EF01A-DF61-AEB8-8946-BACD56340649}"/>
              </a:ext>
            </a:extLst>
          </p:cNvPr>
          <p:cNvSpPr>
            <a:spLocks noGrp="1"/>
          </p:cNvSpPr>
          <p:nvPr>
            <p:ph idx="1"/>
          </p:nvPr>
        </p:nvSpPr>
        <p:spPr/>
        <p:txBody>
          <a:bodyPr>
            <a:normAutofit fontScale="92500" lnSpcReduction="20000"/>
          </a:bodyPr>
          <a:lstStyle/>
          <a:p>
            <a:r>
              <a:rPr lang="en-US" b="0" i="0" dirty="0">
                <a:solidFill>
                  <a:srgbClr val="000000"/>
                </a:solidFill>
                <a:effectLst/>
                <a:latin typeface="Helvetica Neue"/>
              </a:rPr>
              <a:t>Blossom Bank renders financial services online, experiencing fraudulent transactions cannot be avoided as is basically on the rise. However, the need to build a machine learning model that will be enable the detection of those transactions that are fraudulent, help save the bank from loosing income, making provision for recall of funds and maintain a good reputation .</a:t>
            </a:r>
            <a:endParaRPr lang="en-US" b="0" i="0" dirty="0">
              <a:solidFill>
                <a:srgbClr val="000000"/>
              </a:solidFill>
              <a:effectLst/>
              <a:latin typeface="Arial" panose="020B0604020202020204" pitchFamily="34" charset="0"/>
              <a:cs typeface="Arial" panose="020B0604020202020204" pitchFamily="34" charset="0"/>
            </a:endParaRPr>
          </a:p>
          <a:p>
            <a:pPr marL="0" indent="0">
              <a:buNone/>
            </a:pPr>
            <a:r>
              <a:rPr lang="en-US" sz="3000" b="1" dirty="0">
                <a:latin typeface="Arial" panose="020B0604020202020204" pitchFamily="34" charset="0"/>
                <a:cs typeface="Arial" panose="020B0604020202020204" pitchFamily="34" charset="0"/>
              </a:rPr>
              <a:t>Description of the dataset</a:t>
            </a:r>
          </a:p>
          <a:p>
            <a:pPr marL="0" indent="0" algn="just">
              <a:buNone/>
            </a:pPr>
            <a:r>
              <a:rPr lang="en-US" dirty="0">
                <a:latin typeface="Arial" panose="020B0604020202020204" pitchFamily="34" charset="0"/>
                <a:cs typeface="Arial" panose="020B0604020202020204" pitchFamily="34" charset="0"/>
              </a:rPr>
              <a:t>This dataset is related to the direct fraud detection. This was based on the type of transaction, amount, Originator’s name which comes as account number, originator’s balance before and after the transaction. However, </a:t>
            </a:r>
            <a:r>
              <a:rPr lang="en-US" dirty="0" err="1">
                <a:latin typeface="Arial" panose="020B0604020202020204" pitchFamily="34" charset="0"/>
                <a:cs typeface="Arial" panose="020B0604020202020204" pitchFamily="34" charset="0"/>
              </a:rPr>
              <a:t>isFraud</a:t>
            </a:r>
            <a:r>
              <a:rPr lang="en-US" dirty="0">
                <a:latin typeface="Arial" panose="020B0604020202020204" pitchFamily="34" charset="0"/>
                <a:cs typeface="Arial" panose="020B0604020202020204" pitchFamily="34" charset="0"/>
              </a:rPr>
              <a:t> field shows zero(0) as no fraud and one(1) as fraud.</a:t>
            </a:r>
          </a:p>
        </p:txBody>
      </p:sp>
    </p:spTree>
    <p:extLst>
      <p:ext uri="{BB962C8B-B14F-4D97-AF65-F5344CB8AC3E}">
        <p14:creationId xmlns:p14="http://schemas.microsoft.com/office/powerpoint/2010/main" val="148636822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A31F-6181-7A8A-6FA4-F092AF02EA71}"/>
              </a:ext>
            </a:extLst>
          </p:cNvPr>
          <p:cNvSpPr>
            <a:spLocks noGrp="1"/>
          </p:cNvSpPr>
          <p:nvPr>
            <p:ph type="title"/>
          </p:nvPr>
        </p:nvSpPr>
        <p:spPr/>
        <p:txBody>
          <a:bodyPr/>
          <a:lstStyle/>
          <a:p>
            <a:pPr algn="ctr"/>
            <a:r>
              <a:rPr lang="en-US" b="1" dirty="0"/>
              <a:t>EXPLORATORY DATA ANALYSIS</a:t>
            </a:r>
          </a:p>
        </p:txBody>
      </p:sp>
      <p:sp>
        <p:nvSpPr>
          <p:cNvPr id="3" name="Content Placeholder 2">
            <a:extLst>
              <a:ext uri="{FF2B5EF4-FFF2-40B4-BE49-F238E27FC236}">
                <a16:creationId xmlns:a16="http://schemas.microsoft.com/office/drawing/2014/main" id="{FDCD729C-EE5F-2094-74B8-DA51273042A0}"/>
              </a:ext>
            </a:extLst>
          </p:cNvPr>
          <p:cNvSpPr>
            <a:spLocks noGrp="1"/>
          </p:cNvSpPr>
          <p:nvPr>
            <p:ph sz="half" idx="1"/>
          </p:nvPr>
        </p:nvSpPr>
        <p:spPr/>
        <p: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UNIVATIATE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This type of data consists of only one variable. The analysis of univariate data is the simplest form od analysis since the information deals with only one quantity that changes. It does not deal with causes or relationships and the main purpose of the analysis is to describe the data and the pattern that exist.</a:t>
            </a:r>
            <a:endParaRPr lang="en-US" dirty="0"/>
          </a:p>
        </p:txBody>
      </p:sp>
      <p:pic>
        <p:nvPicPr>
          <p:cNvPr id="10" name="Content Placeholder 9" descr="Chart, bar chart&#10;&#10;Description automatically generated">
            <a:extLst>
              <a:ext uri="{FF2B5EF4-FFF2-40B4-BE49-F238E27FC236}">
                <a16:creationId xmlns:a16="http://schemas.microsoft.com/office/drawing/2014/main" id="{B29C0426-01AA-0549-7B87-5685429FB7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6212" y="2010879"/>
            <a:ext cx="5504982" cy="3226140"/>
          </a:xfrm>
        </p:spPr>
      </p:pic>
    </p:spTree>
    <p:extLst>
      <p:ext uri="{BB962C8B-B14F-4D97-AF65-F5344CB8AC3E}">
        <p14:creationId xmlns:p14="http://schemas.microsoft.com/office/powerpoint/2010/main" val="2230700196"/>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BF0A-D618-8442-35DE-5E1AA0262C65}"/>
              </a:ext>
            </a:extLst>
          </p:cNvPr>
          <p:cNvSpPr>
            <a:spLocks noGrp="1"/>
          </p:cNvSpPr>
          <p:nvPr>
            <p:ph type="title"/>
          </p:nvPr>
        </p:nvSpPr>
        <p:spPr/>
        <p:txBody>
          <a:bodyPr/>
          <a:lstStyle/>
          <a:p>
            <a:pPr algn="ctr"/>
            <a:r>
              <a:rPr lang="en-US" b="1" dirty="0"/>
              <a:t>EXPLORATORY DATA ANALYSIS</a:t>
            </a:r>
            <a:endParaRPr lang="en-US" dirty="0"/>
          </a:p>
        </p:txBody>
      </p:sp>
      <p:sp>
        <p:nvSpPr>
          <p:cNvPr id="3" name="Content Placeholder 2">
            <a:extLst>
              <a:ext uri="{FF2B5EF4-FFF2-40B4-BE49-F238E27FC236}">
                <a16:creationId xmlns:a16="http://schemas.microsoft.com/office/drawing/2014/main" id="{3265B353-B0B2-3629-AAA6-9CD8320A0911}"/>
              </a:ext>
            </a:extLst>
          </p:cNvPr>
          <p:cNvSpPr>
            <a:spLocks noGrp="1"/>
          </p:cNvSpPr>
          <p:nvPr>
            <p:ph sz="half"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BIVARIATE ANALYSIS</a:t>
            </a:r>
          </a:p>
          <a:p>
            <a:endParaRPr lang="en-US" sz="1800" dirty="0">
              <a:latin typeface="Arial" panose="020B060402020202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Bivariate analysis involves two different variables. The analysis of this type of data deals with causes and relationships and analysis is done to find out the relationship among the two variables.</a:t>
            </a:r>
          </a:p>
          <a:p>
            <a:r>
              <a:rPr lang="en-US" sz="1800" dirty="0">
                <a:latin typeface="Arial" panose="020B0604020202020204" pitchFamily="34" charset="0"/>
                <a:ea typeface="Calibri" panose="020F0502020204030204" pitchFamily="34" charset="0"/>
                <a:cs typeface="Times New Roman" panose="02020603050405020304" pitchFamily="18" charset="0"/>
              </a:rPr>
              <a:t>Example is the relationship between transaction duration and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Content Placeholder 5" descr="Chart, bar chart&#10;&#10;Description automatically generated">
            <a:extLst>
              <a:ext uri="{FF2B5EF4-FFF2-40B4-BE49-F238E27FC236}">
                <a16:creationId xmlns:a16="http://schemas.microsoft.com/office/drawing/2014/main" id="{0E1AE228-24BD-04AB-F90A-A97162724A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4015" y="2010878"/>
            <a:ext cx="5667565" cy="3448595"/>
          </a:xfrm>
        </p:spPr>
      </p:pic>
    </p:spTree>
    <p:extLst>
      <p:ext uri="{BB962C8B-B14F-4D97-AF65-F5344CB8AC3E}">
        <p14:creationId xmlns:p14="http://schemas.microsoft.com/office/powerpoint/2010/main" val="246281856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C963-6E2E-7882-51EE-59137C41456A}"/>
              </a:ext>
            </a:extLst>
          </p:cNvPr>
          <p:cNvSpPr>
            <a:spLocks noGrp="1"/>
          </p:cNvSpPr>
          <p:nvPr>
            <p:ph type="title"/>
          </p:nvPr>
        </p:nvSpPr>
        <p:spPr/>
        <p:txBody>
          <a:bodyPr/>
          <a:lstStyle/>
          <a:p>
            <a:pPr algn="ctr"/>
            <a:r>
              <a:rPr lang="en-US" b="1" dirty="0"/>
              <a:t>EXPLORATORY DATA ANALYSIS</a:t>
            </a:r>
            <a:endParaRPr lang="en-US" dirty="0"/>
          </a:p>
        </p:txBody>
      </p:sp>
      <p:sp>
        <p:nvSpPr>
          <p:cNvPr id="3" name="Content Placeholder 2">
            <a:extLst>
              <a:ext uri="{FF2B5EF4-FFF2-40B4-BE49-F238E27FC236}">
                <a16:creationId xmlns:a16="http://schemas.microsoft.com/office/drawing/2014/main" id="{D243A9ED-FFED-BD99-5643-7D92E5A46A1E}"/>
              </a:ext>
            </a:extLst>
          </p:cNvPr>
          <p:cNvSpPr>
            <a:spLocks noGrp="1"/>
          </p:cNvSpPr>
          <p:nvPr>
            <p:ph sz="half" idx="1"/>
          </p:nvPr>
        </p:nvSpPr>
        <p:spPr/>
        <p:txBody>
          <a:bodyPr/>
          <a:lstStyle/>
          <a:p>
            <a:r>
              <a:rPr lang="en-US" dirty="0"/>
              <a:t>MULTIVARIATE ANALYSIS</a:t>
            </a:r>
          </a:p>
          <a:p>
            <a:r>
              <a:rPr lang="en-US" sz="1800" dirty="0">
                <a:effectLst/>
                <a:latin typeface="Arial" panose="020B0604020202020204" pitchFamily="34" charset="0"/>
                <a:ea typeface="Calibri" panose="020F0502020204030204" pitchFamily="34" charset="0"/>
              </a:rPr>
              <a:t>Multivariate involves three or more variables</a:t>
            </a:r>
            <a:endParaRPr lang="en-US" dirty="0"/>
          </a:p>
          <a:p>
            <a:r>
              <a:rPr lang="en-US" b="0" i="0" dirty="0">
                <a:solidFill>
                  <a:srgbClr val="292929"/>
                </a:solidFill>
                <a:effectLst/>
                <a:latin typeface="source-serif-pro"/>
              </a:rPr>
              <a:t>three variables, you can create a 3-D model to study the relationship (also known as </a:t>
            </a:r>
            <a:r>
              <a:rPr lang="en-US" b="0" i="0" dirty="0" err="1">
                <a:solidFill>
                  <a:srgbClr val="292929"/>
                </a:solidFill>
                <a:effectLst/>
                <a:latin typeface="source-serif-pro"/>
              </a:rPr>
              <a:t>Trivariate</a:t>
            </a:r>
            <a:r>
              <a:rPr lang="en-US" b="0" i="0" dirty="0">
                <a:solidFill>
                  <a:srgbClr val="292929"/>
                </a:solidFill>
                <a:effectLst/>
                <a:latin typeface="source-serif-pro"/>
              </a:rPr>
              <a:t> Analysis)</a:t>
            </a:r>
          </a:p>
          <a:p>
            <a:r>
              <a:rPr lang="en-US" dirty="0">
                <a:solidFill>
                  <a:srgbClr val="292929"/>
                </a:solidFill>
                <a:latin typeface="source-serif-pro"/>
              </a:rPr>
              <a:t>Example is the analysis of transaction duration vs amount vs Fraud.</a:t>
            </a:r>
            <a:endParaRPr lang="en-US" dirty="0"/>
          </a:p>
        </p:txBody>
      </p:sp>
      <p:pic>
        <p:nvPicPr>
          <p:cNvPr id="6" name="Content Placeholder 5" descr="Chart, scatter chart&#10;&#10;Description automatically generated">
            <a:extLst>
              <a:ext uri="{FF2B5EF4-FFF2-40B4-BE49-F238E27FC236}">
                <a16:creationId xmlns:a16="http://schemas.microsoft.com/office/drawing/2014/main" id="{B7820368-0D2A-1DE6-C774-5405E11BA1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9711" y="2010878"/>
            <a:ext cx="5115141" cy="3448595"/>
          </a:xfrm>
        </p:spPr>
      </p:pic>
    </p:spTree>
    <p:extLst>
      <p:ext uri="{BB962C8B-B14F-4D97-AF65-F5344CB8AC3E}">
        <p14:creationId xmlns:p14="http://schemas.microsoft.com/office/powerpoint/2010/main" val="4041975685"/>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BED0-1D9B-70EA-81ED-A2F28A631D74}"/>
              </a:ext>
            </a:extLst>
          </p:cNvPr>
          <p:cNvSpPr>
            <a:spLocks noGrp="1"/>
          </p:cNvSpPr>
          <p:nvPr>
            <p:ph type="title"/>
          </p:nvPr>
        </p:nvSpPr>
        <p:spPr/>
        <p:txBody>
          <a:bodyPr/>
          <a:lstStyle/>
          <a:p>
            <a:r>
              <a:rPr lang="en-US" b="1" dirty="0"/>
              <a:t>Summary</a:t>
            </a:r>
            <a:r>
              <a:rPr lang="en-US" dirty="0"/>
              <a:t> </a:t>
            </a:r>
            <a:br>
              <a:rPr lang="en-US" dirty="0"/>
            </a:br>
            <a:endParaRPr lang="en-US" dirty="0"/>
          </a:p>
        </p:txBody>
      </p:sp>
      <p:sp>
        <p:nvSpPr>
          <p:cNvPr id="3" name="Content Placeholder 2">
            <a:extLst>
              <a:ext uri="{FF2B5EF4-FFF2-40B4-BE49-F238E27FC236}">
                <a16:creationId xmlns:a16="http://schemas.microsoft.com/office/drawing/2014/main" id="{BFEFE555-EE82-E714-9AC4-A9C1019B2FFE}"/>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The data set presented shows that the percentage of fraud is way less than that of no fraud. the accuracy score has been shown by the Algorithms used. Accuracy Score will not ne a good base for our evaluation of our model.</a:t>
            </a:r>
          </a:p>
          <a:p>
            <a:pPr algn="l">
              <a:buFont typeface="Arial" panose="020B0604020202020204" pitchFamily="34" charset="0"/>
              <a:buChar char="•"/>
            </a:pPr>
            <a:r>
              <a:rPr lang="en-US" b="0" i="0" dirty="0">
                <a:solidFill>
                  <a:srgbClr val="000000"/>
                </a:solidFill>
                <a:effectLst/>
                <a:latin typeface="Helvetica Neue"/>
              </a:rPr>
              <a:t>When an already occurred event is predicted correctly is seen as Recall. This is seen as  false predictions when they are correct(False Negatives).</a:t>
            </a:r>
          </a:p>
          <a:p>
            <a:pPr algn="l">
              <a:buFont typeface="Arial" panose="020B0604020202020204" pitchFamily="34" charset="0"/>
              <a:buChar char="•"/>
            </a:pPr>
            <a:r>
              <a:rPr lang="en-US" b="0" i="0" dirty="0">
                <a:solidFill>
                  <a:srgbClr val="000000"/>
                </a:solidFill>
                <a:effectLst/>
                <a:latin typeface="Helvetica Neue"/>
              </a:rPr>
              <a:t>The measure of the probability that our model is able to  predict fraudulent transactions accurately is precision. predictions that we get correct but  are false ( False Positives).</a:t>
            </a:r>
          </a:p>
          <a:p>
            <a:pPr algn="l">
              <a:buFont typeface="Arial" panose="020B0604020202020204" pitchFamily="34" charset="0"/>
              <a:buChar char="•"/>
            </a:pPr>
            <a:r>
              <a:rPr lang="en-US" b="0" i="0" dirty="0">
                <a:solidFill>
                  <a:srgbClr val="000000"/>
                </a:solidFill>
                <a:effectLst/>
                <a:latin typeface="Helvetica Neue"/>
              </a:rPr>
              <a:t> A model with a higher score in recall will be ideal for fraudulent transaction as this will enable fraudulent transactions not to scale through. thereby saving the bank from Loss of fund or provisioning for fraudulent transactions. this will also save Blossom Bank from Reputational damage.</a:t>
            </a:r>
          </a:p>
          <a:p>
            <a:pPr marL="0" indent="0" algn="l">
              <a:buNone/>
            </a:pPr>
            <a:r>
              <a:rPr lang="en-US" b="0" i="0" dirty="0">
                <a:solidFill>
                  <a:srgbClr val="000000"/>
                </a:solidFill>
                <a:effectLst/>
                <a:latin typeface="Helvetica Neue"/>
              </a:rPr>
              <a:t> Random Forest model should be deployed as it has the highest recall score compared to other algorithms.  Recall score can be improved via  model optimization model to give  better predictions.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3903444"/>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E0C5-E98F-CEA2-721A-CB056D04D48E}"/>
              </a:ext>
            </a:extLst>
          </p:cNvPr>
          <p:cNvSpPr>
            <a:spLocks noGrp="1"/>
          </p:cNvSpPr>
          <p:nvPr>
            <p:ph type="ctrTitle"/>
          </p:nvPr>
        </p:nvSpPr>
        <p:spPr/>
        <p:txBody>
          <a:bodyPr/>
          <a:lstStyle/>
          <a:p>
            <a:pPr algn="ctr"/>
            <a:r>
              <a:rPr lang="en-US" dirty="0"/>
              <a:t>THANK YOU</a:t>
            </a:r>
          </a:p>
        </p:txBody>
      </p:sp>
      <p:sp>
        <p:nvSpPr>
          <p:cNvPr id="5" name="Subtitle 4">
            <a:extLst>
              <a:ext uri="{FF2B5EF4-FFF2-40B4-BE49-F238E27FC236}">
                <a16:creationId xmlns:a16="http://schemas.microsoft.com/office/drawing/2014/main" id="{00466F98-D72C-C414-AA44-54596CAE5EE4}"/>
              </a:ext>
            </a:extLst>
          </p:cNvPr>
          <p:cNvSpPr>
            <a:spLocks noGrp="1"/>
          </p:cNvSpPr>
          <p:nvPr>
            <p:ph type="subTitle" idx="1"/>
          </p:nvPr>
        </p:nvSpPr>
        <p:spPr/>
        <p:txBody>
          <a:bodyPr/>
          <a:lstStyle/>
          <a:p>
            <a:r>
              <a:rPr lang="en-US" dirty="0"/>
              <a:t>Ada </a:t>
            </a:r>
            <a:r>
              <a:rPr lang="en-US" dirty="0" err="1"/>
              <a:t>mokuye</a:t>
            </a:r>
            <a:endParaRPr lang="en-US" dirty="0"/>
          </a:p>
        </p:txBody>
      </p:sp>
    </p:spTree>
    <p:extLst>
      <p:ext uri="{BB962C8B-B14F-4D97-AF65-F5344CB8AC3E}">
        <p14:creationId xmlns:p14="http://schemas.microsoft.com/office/powerpoint/2010/main" val="272617061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type.wav"/>
          </p:stSnd>
        </p:sndAc>
      </p:transition>
    </mc:Choice>
    <mc:Fallback>
      <p:transition spd="slow">
        <p:dissolve/>
        <p:sndAc>
          <p:stSnd>
            <p:snd r:embed="rId2" name="type.wav"/>
          </p:stSnd>
        </p:sndAc>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164</TotalTime>
  <Words>483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source-serif-pro</vt:lpstr>
      <vt:lpstr>Gallery</vt:lpstr>
      <vt:lpstr>ONLINE FRAUD DETECTION OF BLOSSOM BANK</vt:lpstr>
      <vt:lpstr>PROBLEM STATEMENT </vt:lpstr>
      <vt:lpstr>EXPLORATORY DATA ANALYSIS</vt:lpstr>
      <vt:lpstr>EXPLORATORY DATA ANALYSIS</vt:lpstr>
      <vt:lpstr>EXPLORATORY DATA ANALYSIS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TERM DEPOSIT UPTAKE</dc:title>
  <dc:creator>Mokuye, Ada</dc:creator>
  <cp:lastModifiedBy>Mokuye, Ada</cp:lastModifiedBy>
  <cp:revision>7</cp:revision>
  <dcterms:created xsi:type="dcterms:W3CDTF">2022-09-24T07:39:01Z</dcterms:created>
  <dcterms:modified xsi:type="dcterms:W3CDTF">2022-10-29T09:18:03Z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Gallery:11</vt:lpwstr>
  </property>
  <property fmtid="{D5CDD505-2E9C-101B-9397-08002B2CF9AE}" pid="3" name="ClassificationContentMarkingFooterText">
    <vt:lpwstr>Classified as Internal use only</vt:lpwstr>
  </property>
  <property fmtid="{D5CDD505-2E9C-101B-9397-08002B2CF9AE}" pid="4" name="MSIP_Label_027a3850-2850-457c-8efb-fdd5fa4d27d3_Enabled">
    <vt:lpwstr>true</vt:lpwstr>
  </property>
  <property fmtid="{D5CDD505-2E9C-101B-9397-08002B2CF9AE}" pid="5" name="MSIP_Label_027a3850-2850-457c-8efb-fdd5fa4d27d3_SetDate">
    <vt:lpwstr>2022-10-29T08:49:57Z</vt:lpwstr>
  </property>
  <property fmtid="{D5CDD505-2E9C-101B-9397-08002B2CF9AE}" pid="6" name="MSIP_Label_027a3850-2850-457c-8efb-fdd5fa4d27d3_Method">
    <vt:lpwstr>Privileged</vt:lpwstr>
  </property>
  <property fmtid="{D5CDD505-2E9C-101B-9397-08002B2CF9AE}" pid="7" name="MSIP_Label_027a3850-2850-457c-8efb-fdd5fa4d27d3_Name">
    <vt:lpwstr>027a3850-2850-457c-8efb-fdd5fa4d27d3</vt:lpwstr>
  </property>
  <property fmtid="{D5CDD505-2E9C-101B-9397-08002B2CF9AE}" pid="8" name="MSIP_Label_027a3850-2850-457c-8efb-fdd5fa4d27d3_SiteId">
    <vt:lpwstr>7369e6ec-faa6-42fa-bc0e-4f332da5b1db</vt:lpwstr>
  </property>
  <property fmtid="{D5CDD505-2E9C-101B-9397-08002B2CF9AE}" pid="9" name="MSIP_Label_027a3850-2850-457c-8efb-fdd5fa4d27d3_ActionId">
    <vt:lpwstr>252132ea-75c7-4542-ae6b-d40db752c050</vt:lpwstr>
  </property>
  <property fmtid="{D5CDD505-2E9C-101B-9397-08002B2CF9AE}" pid="10" name="MSIP_Label_027a3850-2850-457c-8efb-fdd5fa4d27d3_ContentBits">
    <vt:lpwstr>0</vt:lpwstr>
  </property>
</Properties>
</file>