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5"/>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957E7EA-43CC-4D73-8BAF-9A7B5EE84066}" type="datetimeFigureOut">
              <a:rPr lang="en-US" smtClean="0"/>
              <a:t>5/29/2024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F6A890-1596-46BB-B6F9-4BABFD8AB0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57E7EA-43CC-4D73-8BAF-9A7B5EE8406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57E7EA-43CC-4D73-8BAF-9A7B5EE8406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57E7EA-43CC-4D73-8BAF-9A7B5EE8406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57E7EA-43CC-4D73-8BAF-9A7B5EE84066}"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6A890-1596-46BB-B6F9-4BABFD8AB0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57E7EA-43CC-4D73-8BAF-9A7B5EE84066}"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957E7EA-43CC-4D73-8BAF-9A7B5EE84066}"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957E7EA-43CC-4D73-8BAF-9A7B5EE84066}"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7E7EA-43CC-4D73-8BAF-9A7B5EE84066}"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57E7EA-43CC-4D73-8BAF-9A7B5EE84066}"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6A890-1596-46BB-B6F9-4BABFD8AB0BD}" type="slidenum">
              <a:rPr lang="en-US" smtClean="0"/>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957E7EA-43CC-4D73-8BAF-9A7B5EE84066}"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F6A890-1596-46BB-B6F9-4BABFD8AB0B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57E7EA-43CC-4D73-8BAF-9A7B5EE84066}" type="datetimeFigureOut">
              <a:rPr lang="en-US" smtClean="0"/>
              <a:t>5/29/2024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F6A890-1596-46BB-B6F9-4BABFD8AB0B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0.WAV"/><Relationship Id="rId1" Type="http://schemas.microsoft.com/office/2007/relationships/media" Target="../media/media10.WAV"/><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1.WAV"/><Relationship Id="rId1" Type="http://schemas.microsoft.com/office/2007/relationships/media" Target="../media/media11.WAV"/><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2.WAV"/><Relationship Id="rId1" Type="http://schemas.microsoft.com/office/2007/relationships/media" Target="../media/media12.WAV"/><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3.WAV"/><Relationship Id="rId1" Type="http://schemas.microsoft.com/office/2007/relationships/media" Target="../media/media13.WAV"/><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4.WAV"/><Relationship Id="rId1" Type="http://schemas.microsoft.com/office/2007/relationships/media" Target="../media/media14.WAV"/><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5.WAV"/><Relationship Id="rId1" Type="http://schemas.microsoft.com/office/2007/relationships/media" Target="../media/media15.WAV"/><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WAV"/><Relationship Id="rId1" Type="http://schemas.microsoft.com/office/2007/relationships/media" Target="../media/media5.WAV"/><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audio" Target="../media/media6.WAV"/><Relationship Id="rId1" Type="http://schemas.microsoft.com/office/2007/relationships/media" Target="../media/media6.WAV"/><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WAV"/><Relationship Id="rId1" Type="http://schemas.microsoft.com/office/2007/relationships/media" Target="../media/media7.WAV"/><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WAV"/><Relationship Id="rId1" Type="http://schemas.microsoft.com/office/2007/relationships/media" Target="../media/media8.WAV"/><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9.WAV"/><Relationship Id="rId1" Type="http://schemas.microsoft.com/office/2007/relationships/media" Target="../media/media9.WAV"/><Relationship Id="rId5" Type="http://schemas.openxmlformats.org/officeDocument/2006/relationships/image" Target="../media/image21.pn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cs typeface="Times New Roman" pitchFamily="18" charset="0"/>
              </a:rPr>
              <a:t>Sigmoid Function </a:t>
            </a:r>
            <a:endParaRPr lang="en-US" sz="6000" dirty="0"/>
          </a:p>
        </p:txBody>
      </p:sp>
      <p:sp>
        <p:nvSpPr>
          <p:cNvPr id="3" name="Subtitle 2"/>
          <p:cNvSpPr>
            <a:spLocks noGrp="1"/>
          </p:cNvSpPr>
          <p:nvPr>
            <p:ph type="subTitle" idx="1"/>
          </p:nvPr>
        </p:nvSpPr>
        <p:spPr/>
        <p:txBody>
          <a:bodyPr>
            <a:normAutofit fontScale="92500"/>
          </a:bodyPr>
          <a:lstStyle/>
          <a:p>
            <a:r>
              <a:rPr lang="en-US" sz="2800" dirty="0">
                <a:latin typeface="Book Antiqua" pitchFamily="18" charset="0"/>
              </a:rPr>
              <a:t>Showcase the sigmoid (logistic) function, which maps input values to probabilities between 0 and 1. Illustrate its characteristic S-shaped curve and how it transforms linear predictions into probabilities</a:t>
            </a:r>
            <a:endParaRPr lang="en-US" dirty="0"/>
          </a:p>
        </p:txBody>
      </p:sp>
      <p:sp>
        <p:nvSpPr>
          <p:cNvPr id="5" name="Rectangle 4"/>
          <p:cNvSpPr/>
          <p:nvPr/>
        </p:nvSpPr>
        <p:spPr>
          <a:xfrm>
            <a:off x="6215074" y="5357826"/>
            <a:ext cx="2621167" cy="1200329"/>
          </a:xfrm>
          <a:prstGeom prst="rect">
            <a:avLst/>
          </a:prstGeom>
        </p:spPr>
        <p:txBody>
          <a:bodyPr wrap="none">
            <a:spAutoFit/>
          </a:bodyPr>
          <a:lstStyle/>
          <a:p>
            <a:r>
              <a:rPr lang="en-US" b="1" dirty="0"/>
              <a:t>DONE BY:</a:t>
            </a:r>
          </a:p>
          <a:p>
            <a:r>
              <a:rPr lang="en-US" b="1" dirty="0"/>
              <a:t> </a:t>
            </a:r>
          </a:p>
          <a:p>
            <a:r>
              <a:rPr lang="en-US" b="1" dirty="0"/>
              <a:t>Adabala.Devi</a:t>
            </a:r>
          </a:p>
          <a:p>
            <a:r>
              <a:rPr lang="en-US" dirty="0"/>
              <a:t>Batch Name: MIP-ML-12</a:t>
            </a:r>
          </a:p>
        </p:txBody>
      </p:sp>
      <p:pic>
        <p:nvPicPr>
          <p:cNvPr id="7" name="~PP344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3928">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92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71546"/>
            <a:ext cx="7072362" cy="2585323"/>
          </a:xfrm>
          <a:prstGeom prst="rect">
            <a:avLst/>
          </a:prstGeom>
        </p:spPr>
        <p:txBody>
          <a:bodyPr wrap="square">
            <a:spAutoFit/>
          </a:bodyPr>
          <a:lstStyle/>
          <a:p>
            <a:endParaRPr lang="en-US" b="1" dirty="0"/>
          </a:p>
          <a:p>
            <a:endParaRPr lang="en-US" b="1" dirty="0"/>
          </a:p>
          <a:p>
            <a:r>
              <a:rPr lang="en-US" b="1" dirty="0"/>
              <a:t>Linear to Probabilistic:</a:t>
            </a:r>
          </a:p>
          <a:p>
            <a:endParaRPr lang="en-US" dirty="0"/>
          </a:p>
          <a:p>
            <a:pPr marL="800100" lvl="1" indent="-342900">
              <a:buFont typeface="+mj-lt"/>
              <a:buAutoNum type="arabicPeriod"/>
            </a:pPr>
            <a:r>
              <a:rPr lang="en-US" dirty="0"/>
              <a:t>The sigmoid function takes a linear input </a:t>
            </a:r>
            <a:r>
              <a:rPr lang="en-US" i="1" dirty="0"/>
              <a:t>z</a:t>
            </a:r>
            <a:r>
              <a:rPr lang="en-US" dirty="0"/>
              <a:t> and transforms it into a probability 𝜎(𝑧), which lies between 0 and 1.</a:t>
            </a:r>
          </a:p>
          <a:p>
            <a:pPr marL="800100" lvl="1" indent="-342900">
              <a:buFont typeface="+mj-lt"/>
              <a:buAutoNum type="arabicPeriod"/>
            </a:pPr>
            <a:r>
              <a:rPr lang="en-US" dirty="0"/>
              <a:t>This transformation is particularly useful in binary classification tasks, where the goal is to predict the likelihood of an event occurring.</a:t>
            </a:r>
          </a:p>
        </p:txBody>
      </p:sp>
      <p:sp>
        <p:nvSpPr>
          <p:cNvPr id="5" name="Rectangle 4"/>
          <p:cNvSpPr/>
          <p:nvPr/>
        </p:nvSpPr>
        <p:spPr>
          <a:xfrm>
            <a:off x="500034" y="1000108"/>
            <a:ext cx="5089535" cy="523220"/>
          </a:xfrm>
          <a:prstGeom prst="rect">
            <a:avLst/>
          </a:prstGeom>
        </p:spPr>
        <p:txBody>
          <a:bodyPr wrap="none">
            <a:spAutoFit/>
          </a:bodyPr>
          <a:lstStyle/>
          <a:p>
            <a:r>
              <a:rPr lang="en-US" sz="2800" b="1" dirty="0"/>
              <a:t>Transformation Explanation:</a:t>
            </a:r>
            <a:endParaRPr lang="en-US" sz="2800" dirty="0"/>
          </a:p>
        </p:txBody>
      </p:sp>
      <p:pic>
        <p:nvPicPr>
          <p:cNvPr id="8" name="~PP17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1462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62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1142984"/>
            <a:ext cx="7215238" cy="2893100"/>
          </a:xfrm>
          <a:prstGeom prst="rect">
            <a:avLst/>
          </a:prstGeom>
        </p:spPr>
        <p:txBody>
          <a:bodyPr wrap="square">
            <a:spAutoFit/>
          </a:bodyPr>
          <a:lstStyle/>
          <a:p>
            <a:r>
              <a:rPr lang="en-US" sz="2800" b="1" dirty="0"/>
              <a:t>Example: Binary Classification</a:t>
            </a:r>
          </a:p>
          <a:p>
            <a:endParaRPr lang="en-US" sz="2800" b="1" dirty="0"/>
          </a:p>
          <a:p>
            <a:r>
              <a:rPr lang="en-US" b="1" dirty="0"/>
              <a:t>Scenario:</a:t>
            </a:r>
            <a:endParaRPr lang="en-US" dirty="0"/>
          </a:p>
          <a:p>
            <a:pPr lvl="1"/>
            <a:r>
              <a:rPr lang="en-US" dirty="0"/>
              <a:t>Predict whether a customer will buy a product (0 = No, 1 = Yes).</a:t>
            </a:r>
          </a:p>
          <a:p>
            <a:pPr lvl="1"/>
            <a:endParaRPr lang="en-US" dirty="0"/>
          </a:p>
          <a:p>
            <a:r>
              <a:rPr lang="en-US" b="1" dirty="0"/>
              <a:t>Linear Model Output:</a:t>
            </a:r>
            <a:r>
              <a:rPr lang="en-US" dirty="0"/>
              <a:t> </a:t>
            </a:r>
            <a:r>
              <a:rPr lang="en-US" i="1" dirty="0"/>
              <a:t>z</a:t>
            </a:r>
            <a:r>
              <a:rPr lang="en-US" dirty="0"/>
              <a:t> ranges from -5 to 5.</a:t>
            </a:r>
          </a:p>
          <a:p>
            <a:endParaRPr lang="en-US" dirty="0"/>
          </a:p>
          <a:p>
            <a:br>
              <a:rPr lang="en-US" dirty="0"/>
            </a:br>
            <a:endParaRPr lang="en-US" dirty="0"/>
          </a:p>
        </p:txBody>
      </p:sp>
      <p:sp>
        <p:nvSpPr>
          <p:cNvPr id="6" name="Rectangle 5"/>
          <p:cNvSpPr/>
          <p:nvPr/>
        </p:nvSpPr>
        <p:spPr>
          <a:xfrm>
            <a:off x="428596" y="3357562"/>
            <a:ext cx="8501122" cy="369332"/>
          </a:xfrm>
          <a:prstGeom prst="rect">
            <a:avLst/>
          </a:prstGeom>
        </p:spPr>
        <p:txBody>
          <a:bodyPr wrap="square">
            <a:spAutoFit/>
          </a:bodyPr>
          <a:lstStyle/>
          <a:p>
            <a:r>
              <a:rPr lang="en-US" b="1" dirty="0"/>
              <a:t>Sigmoid Output:</a:t>
            </a:r>
            <a:r>
              <a:rPr lang="en-US" dirty="0"/>
              <a:t> 𝑦^=𝜎(𝑧)</a:t>
            </a:r>
            <a:r>
              <a:rPr lang="en-US" i="1" dirty="0"/>
              <a:t>.</a:t>
            </a:r>
            <a:endParaRPr lang="en-US" dirty="0"/>
          </a:p>
        </p:txBody>
      </p:sp>
      <p:sp>
        <p:nvSpPr>
          <p:cNvPr id="7" name="Rectangle 6"/>
          <p:cNvSpPr/>
          <p:nvPr/>
        </p:nvSpPr>
        <p:spPr>
          <a:xfrm>
            <a:off x="357158" y="3929066"/>
            <a:ext cx="7929618" cy="2031325"/>
          </a:xfrm>
          <a:prstGeom prst="rect">
            <a:avLst/>
          </a:prstGeom>
        </p:spPr>
        <p:txBody>
          <a:bodyPr wrap="square">
            <a:spAutoFit/>
          </a:bodyPr>
          <a:lstStyle/>
          <a:p>
            <a:r>
              <a:rPr lang="en-US" b="1" dirty="0"/>
              <a:t>Mapping Linear Outputs to Probabilities:</a:t>
            </a:r>
            <a:endParaRPr lang="en-US" dirty="0"/>
          </a:p>
          <a:p>
            <a:pPr lvl="1"/>
            <a:r>
              <a:rPr lang="en-US" dirty="0"/>
              <a:t>For 𝑧=0, </a:t>
            </a:r>
            <a:r>
              <a:rPr lang="el-GR" i="1" dirty="0"/>
              <a:t>σ</a:t>
            </a:r>
            <a:r>
              <a:rPr lang="el-GR" dirty="0"/>
              <a:t>(</a:t>
            </a:r>
            <a:r>
              <a:rPr lang="en-US" i="1" dirty="0"/>
              <a:t>z</a:t>
            </a:r>
            <a:r>
              <a:rPr lang="en-US" dirty="0"/>
              <a:t>)=0.5</a:t>
            </a:r>
          </a:p>
          <a:p>
            <a:pPr lvl="1"/>
            <a:r>
              <a:rPr lang="en-US" dirty="0"/>
              <a:t>For 𝑧=2, </a:t>
            </a:r>
            <a:r>
              <a:rPr lang="el-GR" i="1" dirty="0"/>
              <a:t>σ</a:t>
            </a:r>
            <a:r>
              <a:rPr lang="el-GR" dirty="0"/>
              <a:t>(</a:t>
            </a:r>
            <a:r>
              <a:rPr lang="en-US" i="1" dirty="0"/>
              <a:t>z</a:t>
            </a:r>
            <a:r>
              <a:rPr lang="en-US" dirty="0"/>
              <a:t>)≈0.88</a:t>
            </a:r>
          </a:p>
          <a:p>
            <a:pPr lvl="1"/>
            <a:r>
              <a:rPr lang="en-US" dirty="0"/>
              <a:t>For </a:t>
            </a:r>
            <a:r>
              <a:rPr lang="en-US" i="1" dirty="0"/>
              <a:t>z</a:t>
            </a:r>
            <a:r>
              <a:rPr lang="en-US" dirty="0"/>
              <a:t>=−2, </a:t>
            </a:r>
            <a:r>
              <a:rPr lang="el-GR" i="1" dirty="0"/>
              <a:t>σ</a:t>
            </a:r>
            <a:r>
              <a:rPr lang="el-GR" dirty="0"/>
              <a:t>(</a:t>
            </a:r>
            <a:r>
              <a:rPr lang="en-US" i="1" dirty="0"/>
              <a:t>z</a:t>
            </a:r>
            <a:r>
              <a:rPr lang="en-US" dirty="0"/>
              <a:t>)≈0.12</a:t>
            </a:r>
          </a:p>
          <a:p>
            <a:pPr lvl="1"/>
            <a:endParaRPr lang="en-US" dirty="0"/>
          </a:p>
          <a:p>
            <a:r>
              <a:rPr lang="en-US" dirty="0"/>
              <a:t>The sigmoid function squashes large positive and negative values of 𝑧</a:t>
            </a:r>
            <a:r>
              <a:rPr lang="en-US" i="1" dirty="0"/>
              <a:t> </a:t>
            </a:r>
            <a:r>
              <a:rPr lang="en-US" dirty="0"/>
              <a:t>into probabilities close to 1 and 0, respectively.</a:t>
            </a:r>
          </a:p>
        </p:txBody>
      </p:sp>
      <p:pic>
        <p:nvPicPr>
          <p:cNvPr id="9" name="~PP17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1048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487"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071546"/>
            <a:ext cx="8001056" cy="3286148"/>
          </a:xfrm>
          <a:prstGeom prst="rect">
            <a:avLst/>
          </a:prstGeom>
        </p:spPr>
        <p:txBody>
          <a:bodyPr wrap="square">
            <a:spAutoFit/>
          </a:bodyPr>
          <a:lstStyle/>
          <a:p>
            <a:r>
              <a:rPr lang="en-US" sz="2800" b="1" dirty="0"/>
              <a:t>Advantages of the Sigmoid Function</a:t>
            </a:r>
          </a:p>
          <a:p>
            <a:pPr marL="514350" indent="-514350">
              <a:buFont typeface="+mj-lt"/>
              <a:buAutoNum type="arabicPeriod"/>
            </a:pPr>
            <a:endParaRPr lang="en-US" sz="2800" b="1" dirty="0"/>
          </a:p>
          <a:p>
            <a:pPr marL="342900" indent="-342900">
              <a:buFont typeface="+mj-lt"/>
              <a:buAutoNum type="arabicPeriod"/>
            </a:pPr>
            <a:r>
              <a:rPr lang="en-US" b="1" dirty="0"/>
              <a:t>Smooth Gradient:</a:t>
            </a:r>
            <a:endParaRPr lang="en-US" dirty="0"/>
          </a:p>
          <a:p>
            <a:pPr marL="800100" lvl="1" indent="-342900"/>
            <a:r>
              <a:rPr lang="en-US" dirty="0"/>
              <a:t>Suitable for gradient-based optimization.</a:t>
            </a:r>
          </a:p>
          <a:p>
            <a:pPr marL="342900" indent="-342900">
              <a:buFont typeface="+mj-lt"/>
              <a:buAutoNum type="arabicPeriod"/>
            </a:pPr>
            <a:r>
              <a:rPr lang="en-US" b="1" dirty="0"/>
              <a:t>Output Range:</a:t>
            </a:r>
            <a:endParaRPr lang="en-US" dirty="0"/>
          </a:p>
          <a:p>
            <a:pPr marL="800100" lvl="1" indent="-342900"/>
            <a:r>
              <a:rPr lang="en-US" dirty="0"/>
              <a:t>Constrains outputs to a meaningful range (0 to 1).</a:t>
            </a:r>
          </a:p>
          <a:p>
            <a:pPr marL="342900" indent="-342900">
              <a:buFont typeface="+mj-lt"/>
              <a:buAutoNum type="arabicPeriod"/>
            </a:pPr>
            <a:r>
              <a:rPr lang="en-US" b="1" dirty="0"/>
              <a:t>Probabilistic Interpretation:</a:t>
            </a:r>
            <a:endParaRPr lang="en-US" dirty="0"/>
          </a:p>
          <a:p>
            <a:pPr marL="800100" lvl="1" indent="-342900"/>
            <a:r>
              <a:rPr lang="en-US" dirty="0"/>
              <a:t>Directly interpretable as probabilities.</a:t>
            </a:r>
          </a:p>
          <a:p>
            <a:br>
              <a:rPr lang="en-US" dirty="0"/>
            </a:br>
            <a:endParaRPr lang="en-US" dirty="0"/>
          </a:p>
        </p:txBody>
      </p:sp>
      <p:sp>
        <p:nvSpPr>
          <p:cNvPr id="3" name="Rectangle 2"/>
          <p:cNvSpPr/>
          <p:nvPr/>
        </p:nvSpPr>
        <p:spPr>
          <a:xfrm>
            <a:off x="285720" y="4071942"/>
            <a:ext cx="8429684" cy="2339102"/>
          </a:xfrm>
          <a:prstGeom prst="rect">
            <a:avLst/>
          </a:prstGeom>
        </p:spPr>
        <p:txBody>
          <a:bodyPr wrap="square">
            <a:spAutoFit/>
          </a:bodyPr>
          <a:lstStyle/>
          <a:p>
            <a:r>
              <a:rPr lang="en-US" sz="2800" b="1" dirty="0"/>
              <a:t>Limitations of the Sigmoid Function</a:t>
            </a:r>
          </a:p>
          <a:p>
            <a:endParaRPr lang="en-US" sz="2800" b="1" dirty="0"/>
          </a:p>
          <a:p>
            <a:pPr marL="342900" indent="-342900">
              <a:buFont typeface="+mj-lt"/>
              <a:buAutoNum type="arabicPeriod"/>
            </a:pPr>
            <a:r>
              <a:rPr lang="en-US" b="1" dirty="0"/>
              <a:t>Vanishing Gradients:</a:t>
            </a:r>
            <a:endParaRPr lang="en-US" dirty="0"/>
          </a:p>
          <a:p>
            <a:pPr marL="800100" lvl="1" indent="-342900"/>
            <a:r>
              <a:rPr lang="en-US" dirty="0"/>
              <a:t>Gradients can become very small for large positive or negative inputs, </a:t>
            </a:r>
            <a:r>
              <a:rPr lang="en-US" dirty="0" err="1"/>
              <a:t>slowingdown</a:t>
            </a:r>
            <a:r>
              <a:rPr lang="en-US" dirty="0"/>
              <a:t> training.</a:t>
            </a:r>
          </a:p>
          <a:p>
            <a:pPr marL="342900" indent="-342900">
              <a:buFont typeface="+mj-lt"/>
              <a:buAutoNum type="arabicPeriod"/>
            </a:pPr>
            <a:r>
              <a:rPr lang="en-US" b="1" dirty="0"/>
              <a:t>Output Not Zero-Centered:</a:t>
            </a:r>
            <a:endParaRPr lang="en-US" dirty="0"/>
          </a:p>
          <a:p>
            <a:pPr marL="800100" lvl="1" indent="-342900"/>
            <a:r>
              <a:rPr lang="en-US" dirty="0"/>
              <a:t>All outputs are positive, which can lead to inefficient updates.</a:t>
            </a:r>
          </a:p>
        </p:txBody>
      </p:sp>
      <p:pic>
        <p:nvPicPr>
          <p:cNvPr id="5" name="~PP268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1448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48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857364"/>
            <a:ext cx="8001056" cy="2893100"/>
          </a:xfrm>
          <a:prstGeom prst="rect">
            <a:avLst/>
          </a:prstGeom>
        </p:spPr>
        <p:txBody>
          <a:bodyPr wrap="square">
            <a:spAutoFit/>
          </a:bodyPr>
          <a:lstStyle/>
          <a:p>
            <a:r>
              <a:rPr lang="en-US" sz="2800" b="1" dirty="0"/>
              <a:t>Applications of the Sigmoid Function</a:t>
            </a:r>
          </a:p>
          <a:p>
            <a:endParaRPr lang="en-US" sz="2800" b="1" dirty="0"/>
          </a:p>
          <a:p>
            <a:pPr marL="342900" indent="-342900">
              <a:buFont typeface="+mj-lt"/>
              <a:buAutoNum type="arabicPeriod"/>
            </a:pPr>
            <a:r>
              <a:rPr lang="en-US" b="1" dirty="0"/>
              <a:t>Logistic Regression:</a:t>
            </a:r>
            <a:r>
              <a:rPr lang="en-US" dirty="0"/>
              <a:t> Binary classification problems.</a:t>
            </a:r>
          </a:p>
          <a:p>
            <a:pPr marL="342900" indent="-342900">
              <a:buFont typeface="+mj-lt"/>
              <a:buAutoNum type="arabicPeriod"/>
            </a:pPr>
            <a:r>
              <a:rPr lang="en-US" b="1" dirty="0"/>
              <a:t>Neural Networks:</a:t>
            </a:r>
            <a:endParaRPr lang="en-US" dirty="0"/>
          </a:p>
          <a:p>
            <a:pPr marL="800100" lvl="1" indent="-342900"/>
            <a:r>
              <a:rPr lang="en-US" dirty="0"/>
              <a:t>Activation function in output layer for binary classification.</a:t>
            </a:r>
          </a:p>
          <a:p>
            <a:pPr marL="342900" indent="-342900">
              <a:buFont typeface="+mj-lt"/>
              <a:buAutoNum type="arabicPeriod"/>
            </a:pPr>
            <a:r>
              <a:rPr lang="en-US" b="1" dirty="0"/>
              <a:t>Probabilistic Models:</a:t>
            </a:r>
            <a:endParaRPr lang="en-US" dirty="0"/>
          </a:p>
          <a:p>
            <a:pPr marL="800100" lvl="1" indent="-342900"/>
            <a:r>
              <a:rPr lang="en-US" dirty="0"/>
              <a:t>Models that require probability outputs.</a:t>
            </a:r>
          </a:p>
          <a:p>
            <a:br>
              <a:rPr lang="en-US" dirty="0"/>
            </a:br>
            <a:endParaRPr lang="en-US" dirty="0"/>
          </a:p>
        </p:txBody>
      </p:sp>
      <p:pic>
        <p:nvPicPr>
          <p:cNvPr id="4" name="~PP152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677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77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736"/>
            <a:ext cx="8572560" cy="5078313"/>
          </a:xfrm>
          <a:prstGeom prst="rect">
            <a:avLst/>
          </a:prstGeom>
        </p:spPr>
        <p:txBody>
          <a:bodyPr wrap="square">
            <a:spAutoFit/>
          </a:bodyPr>
          <a:lstStyle/>
          <a:p>
            <a:pPr marL="342900" indent="-342900" algn="just">
              <a:buFont typeface="Arial" pitchFamily="34" charset="0"/>
              <a:buChar char="•"/>
            </a:pPr>
            <a:r>
              <a:rPr lang="en-US" dirty="0"/>
              <a:t> The sigmoid (logistic) function is a mathematical function used in various fields, particularly in machine learning and statistics, to map any real-valued number into a value between 0 and 1, making it ideal for probability estimation. The function is defined as </a:t>
            </a:r>
            <a:r>
              <a:rPr lang="en-US" i="1" dirty="0"/>
              <a:t>σ</a:t>
            </a:r>
            <a:r>
              <a:rPr lang="en-US" dirty="0"/>
              <a:t>(</a:t>
            </a:r>
            <a:r>
              <a:rPr lang="en-US" i="1" dirty="0"/>
              <a:t>x</a:t>
            </a:r>
            <a:r>
              <a:rPr lang="en-US" dirty="0"/>
              <a:t>)=1/1+e^-x​, where </a:t>
            </a:r>
            <a:r>
              <a:rPr lang="en-US" i="1" dirty="0"/>
              <a:t>e</a:t>
            </a:r>
            <a:r>
              <a:rPr lang="en-US" dirty="0"/>
              <a:t> is the base of the natural logarithm. </a:t>
            </a:r>
          </a:p>
          <a:p>
            <a:pPr marL="342900" indent="-342900" algn="just">
              <a:buFont typeface="Arial" pitchFamily="34" charset="0"/>
              <a:buChar char="•"/>
            </a:pPr>
            <a:r>
              <a:rPr lang="en-US" dirty="0"/>
              <a:t>function transforms input values, often linear predictions from models, into a probability distribution, facilitating binary classification tasks. The characteristic S-shaped curve of the sigmoid function reflects its gradual transition from 0 to 1, with a central inflection point at 𝑥=0 where 𝜎(0)=0.5. As 𝑥 approaches negative infinity, 𝜎(𝑥) asymptotically approaches 0, and as </a:t>
            </a:r>
            <a:r>
              <a:rPr lang="en-US" i="1" dirty="0"/>
              <a:t>x</a:t>
            </a:r>
            <a:r>
              <a:rPr lang="en-US" dirty="0"/>
              <a:t> approaches positive infinity, </a:t>
            </a:r>
            <a:r>
              <a:rPr lang="en-US" i="1" dirty="0"/>
              <a:t>σ</a:t>
            </a:r>
            <a:r>
              <a:rPr lang="en-US" dirty="0"/>
              <a:t>(</a:t>
            </a:r>
            <a:r>
              <a:rPr lang="en-US" i="1" dirty="0"/>
              <a:t>x</a:t>
            </a:r>
            <a:r>
              <a:rPr lang="en-US" dirty="0"/>
              <a:t>) asymptotically approaches 1. </a:t>
            </a:r>
          </a:p>
          <a:p>
            <a:pPr marL="342900" indent="-342900" algn="just">
              <a:buFont typeface="Arial" pitchFamily="34" charset="0"/>
              <a:buChar char="•"/>
            </a:pPr>
            <a:r>
              <a:rPr lang="en-US" dirty="0"/>
              <a:t>This smooth, continuous transformation makes the sigmoid function particularly useful for neural networks and logistic regression, enabling them to output probabilities that can be interpreted and manipulated in subsequent analytical or decision-making processes. </a:t>
            </a:r>
          </a:p>
          <a:p>
            <a:pPr marL="342900" indent="-342900" algn="just">
              <a:buFont typeface="Arial" pitchFamily="34" charset="0"/>
              <a:buChar char="•"/>
            </a:pPr>
            <a:r>
              <a:rPr lang="en-US" dirty="0"/>
              <a:t>In conclusion, the sigmoid function's ability to convert linear predictions into probabilistic interpretations underpins its utility in various predictive modeling scenarios, providing a reliable mechanism to gauge outcomes in a probabilistic framework.</a:t>
            </a:r>
          </a:p>
        </p:txBody>
      </p:sp>
      <p:sp>
        <p:nvSpPr>
          <p:cNvPr id="4" name="Rectangle 3"/>
          <p:cNvSpPr/>
          <p:nvPr/>
        </p:nvSpPr>
        <p:spPr>
          <a:xfrm>
            <a:off x="428596" y="928670"/>
            <a:ext cx="2391265" cy="523220"/>
          </a:xfrm>
          <a:prstGeom prst="rect">
            <a:avLst/>
          </a:prstGeom>
        </p:spPr>
        <p:txBody>
          <a:bodyPr wrap="square">
            <a:spAutoFit/>
          </a:bodyPr>
          <a:lstStyle/>
          <a:p>
            <a:r>
              <a:rPr lang="en-US" sz="2800" b="1" dirty="0"/>
              <a:t>Conclusion</a:t>
            </a:r>
          </a:p>
        </p:txBody>
      </p:sp>
      <p:pic>
        <p:nvPicPr>
          <p:cNvPr id="6" name="~PP634.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1935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35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2571744"/>
            <a:ext cx="6926768" cy="1446550"/>
          </a:xfrm>
          <a:prstGeom prst="rect">
            <a:avLst/>
          </a:prstGeom>
        </p:spPr>
        <p:txBody>
          <a:bodyPr wrap="none">
            <a:spAutoFit/>
          </a:bodyPr>
          <a:lstStyle/>
          <a:p>
            <a:r>
              <a:rPr lang="en-US" sz="8800" b="1" dirty="0"/>
              <a:t>THANK YOU</a:t>
            </a:r>
            <a:endParaRPr lang="en-US" sz="8800" dirty="0"/>
          </a:p>
        </p:txBody>
      </p:sp>
      <p:pic>
        <p:nvPicPr>
          <p:cNvPr id="4" name="~PP225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153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3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428736"/>
            <a:ext cx="7858180" cy="3293209"/>
          </a:xfrm>
          <a:prstGeom prst="rect">
            <a:avLst/>
          </a:prstGeom>
        </p:spPr>
        <p:txBody>
          <a:bodyPr wrap="square">
            <a:spAutoFit/>
          </a:bodyPr>
          <a:lstStyle/>
          <a:p>
            <a:r>
              <a:rPr lang="en-US" sz="2800" b="1" dirty="0"/>
              <a:t>Introduction to the Sigmoid Function</a:t>
            </a:r>
          </a:p>
          <a:p>
            <a:endParaRPr lang="en-US" b="1" dirty="0"/>
          </a:p>
          <a:p>
            <a:pPr algn="just">
              <a:buFont typeface="Arial" pitchFamily="34" charset="0"/>
              <a:buChar char="•"/>
            </a:pPr>
            <a:r>
              <a:rPr lang="en-US" b="1" dirty="0"/>
              <a:t>  Definition:</a:t>
            </a:r>
            <a:r>
              <a:rPr lang="en-US" dirty="0"/>
              <a:t> The sigmoid function, also known as the logistic function. A sigmoid function is a mathematical function with a characteristic "S"-shaped curve or sigmoid curve. It transforms any value in the domain (−∞,∞) to a number between 0 and 1.</a:t>
            </a:r>
          </a:p>
          <a:p>
            <a:pPr algn="just"/>
            <a:endParaRPr lang="en-US" dirty="0"/>
          </a:p>
          <a:p>
            <a:pPr algn="just">
              <a:buFont typeface="Arial" pitchFamily="34" charset="0"/>
              <a:buChar char="•"/>
            </a:pPr>
            <a:r>
              <a:rPr lang="en-US" b="1" dirty="0"/>
              <a:t>  Purpose:</a:t>
            </a:r>
            <a:r>
              <a:rPr lang="en-US" dirty="0"/>
              <a:t> Commonly used in binary classification to transform linear predictions into probabilities.</a:t>
            </a:r>
          </a:p>
          <a:p>
            <a:br>
              <a:rPr lang="en-US" dirty="0"/>
            </a:br>
            <a:endParaRPr lang="en-US" dirty="0"/>
          </a:p>
        </p:txBody>
      </p:sp>
      <p:sp>
        <p:nvSpPr>
          <p:cNvPr id="2050" name="AutoShape 2"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P3788.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2465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65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285860"/>
            <a:ext cx="6072214" cy="3447098"/>
          </a:xfrm>
          <a:prstGeom prst="rect">
            <a:avLst/>
          </a:prstGeom>
        </p:spPr>
        <p:txBody>
          <a:bodyPr wrap="square">
            <a:spAutoFit/>
          </a:bodyPr>
          <a:lstStyle/>
          <a:p>
            <a:r>
              <a:rPr lang="en-US" sz="2800" b="1" dirty="0"/>
              <a:t>Mathematical Definition</a:t>
            </a:r>
          </a:p>
          <a:p>
            <a:endParaRPr lang="en-US" sz="2800" b="1" dirty="0"/>
          </a:p>
          <a:p>
            <a:r>
              <a:rPr lang="en-US" b="1" dirty="0"/>
              <a:t>Formula:</a:t>
            </a:r>
          </a:p>
          <a:p>
            <a:endParaRPr lang="en-US" b="1" dirty="0"/>
          </a:p>
          <a:p>
            <a:r>
              <a:rPr lang="en-US" b="1" dirty="0"/>
              <a:t>                    </a:t>
            </a:r>
            <a:r>
              <a:rPr lang="en-US" dirty="0"/>
              <a:t>          </a:t>
            </a:r>
            <a:r>
              <a:rPr lang="en-US" u="sng" dirty="0"/>
              <a:t> </a:t>
            </a:r>
            <a:endParaRPr lang="en-US" dirty="0"/>
          </a:p>
          <a:p>
            <a:r>
              <a:rPr lang="en-US" b="1" dirty="0"/>
              <a:t>Explanation:</a:t>
            </a:r>
            <a:endParaRPr lang="en-US" dirty="0"/>
          </a:p>
          <a:p>
            <a:pPr lvl="1"/>
            <a:endParaRPr lang="en-US" dirty="0"/>
          </a:p>
          <a:p>
            <a:pPr lvl="1"/>
            <a:r>
              <a:rPr lang="en-US" dirty="0"/>
              <a:t>𝜎(𝑥)</a:t>
            </a:r>
            <a:r>
              <a:rPr lang="en-US" i="1" dirty="0"/>
              <a:t> </a:t>
            </a:r>
            <a:r>
              <a:rPr lang="en-US" dirty="0"/>
              <a:t>is the output of the sigmoid function.</a:t>
            </a:r>
          </a:p>
          <a:p>
            <a:pPr lvl="1"/>
            <a:r>
              <a:rPr lang="en-US" dirty="0"/>
              <a:t>𝑥</a:t>
            </a:r>
            <a:r>
              <a:rPr lang="en-US" i="1" dirty="0"/>
              <a:t> </a:t>
            </a:r>
            <a:r>
              <a:rPr lang="en-US" dirty="0"/>
              <a:t> is the input value.</a:t>
            </a:r>
          </a:p>
          <a:p>
            <a:pPr lvl="1"/>
            <a:r>
              <a:rPr lang="en-US" dirty="0"/>
              <a:t>𝑒 is the base of the natural logarithm (approximately 2.718).</a:t>
            </a:r>
          </a:p>
        </p:txBody>
      </p:sp>
      <p:sp>
        <p:nvSpPr>
          <p:cNvPr id="1026" name="AutoShape 2"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isplaystyle f(x)={\frac {1}{1+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displaystyle f(x)={\frac {1}{1+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displaystyle f(x)={\frac {1}{1+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2" name="AutoShape 18" descr="{\displaystyle f(x)={\frac {1}{1+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 name="AutoShape 20" descr="{\displaystyle f(x)={\frac {1}{1+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6" name="AutoShape 22" descr="{\displaystyle f(x)={\frac {1}{1+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7" name="Picture 23"/>
          <p:cNvPicPr>
            <a:picLocks noChangeAspect="1" noChangeArrowheads="1"/>
          </p:cNvPicPr>
          <p:nvPr/>
        </p:nvPicPr>
        <p:blipFill>
          <a:blip r:embed="rId4"/>
          <a:srcRect/>
          <a:stretch>
            <a:fillRect/>
          </a:stretch>
        </p:blipFill>
        <p:spPr bwMode="auto">
          <a:xfrm>
            <a:off x="2214546" y="2285992"/>
            <a:ext cx="3762375" cy="552450"/>
          </a:xfrm>
          <a:prstGeom prst="rect">
            <a:avLst/>
          </a:prstGeom>
          <a:noFill/>
          <a:ln w="9525">
            <a:noFill/>
            <a:miter lim="800000"/>
            <a:headEnd/>
            <a:tailEnd/>
          </a:ln>
          <a:effectLst/>
        </p:spPr>
      </p:pic>
      <p:pic>
        <p:nvPicPr>
          <p:cNvPr id="17" name="~PP102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04263" y="6418263"/>
            <a:ext cx="244475" cy="244475"/>
          </a:xfrm>
          <a:prstGeom prst="rect">
            <a:avLst/>
          </a:prstGeom>
        </p:spPr>
      </p:pic>
    </p:spTree>
  </p:cSld>
  <p:clrMapOvr>
    <a:masterClrMapping/>
  </p:clrMapOvr>
  <p:transition advTm="1340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407"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9" y="1142984"/>
            <a:ext cx="7786742" cy="3170099"/>
          </a:xfrm>
          <a:prstGeom prst="rect">
            <a:avLst/>
          </a:prstGeom>
        </p:spPr>
        <p:txBody>
          <a:bodyPr wrap="square" numCol="1" spcCol="540000">
            <a:spAutoFit/>
          </a:bodyPr>
          <a:lstStyle/>
          <a:p>
            <a:r>
              <a:rPr lang="en-US" sz="2800" b="1"/>
              <a:t>Characteristic S-shaped Curve</a:t>
            </a:r>
          </a:p>
          <a:p>
            <a:endParaRPr lang="en-US" b="1"/>
          </a:p>
          <a:p>
            <a:r>
              <a:rPr lang="en-US" b="1"/>
              <a:t>Graph:</a:t>
            </a:r>
          </a:p>
          <a:p>
            <a:endParaRPr lang="en-US"/>
          </a:p>
          <a:p>
            <a:r>
              <a:rPr lang="en-US" b="1"/>
              <a:t>Graph of the Sigmoid Function:</a:t>
            </a:r>
            <a:endParaRPr lang="en-US"/>
          </a:p>
          <a:p>
            <a:pPr lvl="1"/>
            <a:r>
              <a:rPr lang="en-US"/>
              <a:t>X-axis: Input value (x)</a:t>
            </a:r>
          </a:p>
          <a:p>
            <a:pPr lvl="1"/>
            <a:r>
              <a:rPr lang="en-US"/>
              <a:t>Y-axis: Output value (σ(x))</a:t>
            </a:r>
          </a:p>
          <a:p>
            <a:br>
              <a:rPr lang="en-US"/>
            </a:br>
            <a:r>
              <a:rPr lang="en-US"/>
              <a:t> </a:t>
            </a:r>
            <a:br>
              <a:rPr lang="en-US"/>
            </a:br>
            <a:endParaRPr lang="en-US" sz="2800" b="1" dirty="0"/>
          </a:p>
        </p:txBody>
      </p:sp>
      <p:pic>
        <p:nvPicPr>
          <p:cNvPr id="16386" name="Picture 2" descr="https://upload.wikimedia.org/wikipedia/commons/thumb/8/88/Logistic-curve.svg/320px-Logistic-curve.svg.png"/>
          <p:cNvPicPr>
            <a:picLocks noChangeAspect="1" noChangeArrowheads="1"/>
          </p:cNvPicPr>
          <p:nvPr/>
        </p:nvPicPr>
        <p:blipFill>
          <a:blip r:embed="rId4"/>
          <a:srcRect/>
          <a:stretch>
            <a:fillRect/>
          </a:stretch>
        </p:blipFill>
        <p:spPr bwMode="auto">
          <a:xfrm>
            <a:off x="4786282" y="1571612"/>
            <a:ext cx="4357718" cy="3286149"/>
          </a:xfrm>
          <a:prstGeom prst="rect">
            <a:avLst/>
          </a:prstGeom>
          <a:noFill/>
        </p:spPr>
      </p:pic>
      <p:sp>
        <p:nvSpPr>
          <p:cNvPr id="4" name="Rectangle 3"/>
          <p:cNvSpPr/>
          <p:nvPr/>
        </p:nvSpPr>
        <p:spPr>
          <a:xfrm>
            <a:off x="357158" y="3643314"/>
            <a:ext cx="4572000" cy="2862322"/>
          </a:xfrm>
          <a:prstGeom prst="rect">
            <a:avLst/>
          </a:prstGeom>
        </p:spPr>
        <p:txBody>
          <a:bodyPr>
            <a:spAutoFit/>
          </a:bodyPr>
          <a:lstStyle/>
          <a:p>
            <a:r>
              <a:rPr lang="en-US" b="1" dirty="0"/>
              <a:t>Description:</a:t>
            </a:r>
          </a:p>
          <a:p>
            <a:r>
              <a:rPr lang="en-US" dirty="0"/>
              <a:t>The graph below shows the sigmoid function, highlighting its S-shaped curve.</a:t>
            </a:r>
          </a:p>
          <a:p>
            <a:endParaRPr lang="en-US" b="1" dirty="0"/>
          </a:p>
          <a:p>
            <a:pPr marL="342900" indent="-342900">
              <a:buFont typeface="+mj-lt"/>
              <a:buAutoNum type="arabicPeriod"/>
            </a:pPr>
            <a:r>
              <a:rPr lang="en-US" dirty="0"/>
              <a:t>The function approaches 0 as 𝑥 approaches -∞.</a:t>
            </a:r>
          </a:p>
          <a:p>
            <a:pPr marL="342900" indent="-342900">
              <a:buFont typeface="+mj-lt"/>
              <a:buAutoNum type="arabicPeriod"/>
            </a:pPr>
            <a:r>
              <a:rPr lang="en-US" dirty="0"/>
              <a:t>The function approaches 1 as 𝑥 approaches +∞.</a:t>
            </a:r>
          </a:p>
          <a:p>
            <a:pPr marL="342900" indent="-342900">
              <a:buFont typeface="+mj-lt"/>
              <a:buAutoNum type="arabicPeriod"/>
            </a:pPr>
            <a:r>
              <a:rPr lang="en-US" dirty="0"/>
              <a:t>The function is centered at </a:t>
            </a:r>
            <a:r>
              <a:rPr lang="en-US" i="1" dirty="0"/>
              <a:t>x</a:t>
            </a:r>
            <a:r>
              <a:rPr lang="en-US" dirty="0"/>
              <a:t>=0, where 𝜎(0)=0.5.</a:t>
            </a:r>
          </a:p>
        </p:txBody>
      </p:sp>
      <p:pic>
        <p:nvPicPr>
          <p:cNvPr id="6" name="~PP98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04263" y="6418263"/>
            <a:ext cx="244475" cy="244475"/>
          </a:xfrm>
          <a:prstGeom prst="rect">
            <a:avLst/>
          </a:prstGeom>
        </p:spPr>
      </p:pic>
    </p:spTree>
  </p:cSld>
  <p:clrMapOvr>
    <a:masterClrMapping/>
  </p:clrMapOvr>
  <p:transition advTm="2430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30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3214686"/>
            <a:ext cx="3643338" cy="3970318"/>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mj-lt"/>
              <a:buAutoNum type="arabicPeriod"/>
            </a:pPr>
            <a:r>
              <a:rPr lang="en-US" dirty="0"/>
              <a:t>If the input 𝑥 to the sigmoid function is a </a:t>
            </a:r>
            <a:r>
              <a:rPr lang="en-US" b="1" dirty="0"/>
              <a:t>small negative number</a:t>
            </a:r>
            <a:r>
              <a:rPr lang="en-US" dirty="0"/>
              <a:t>, the output is very close to 0. For example:</a:t>
            </a:r>
          </a:p>
          <a:p>
            <a:br>
              <a:rPr lang="en-US" dirty="0"/>
            </a:br>
            <a:endParaRPr lang="en-US" dirty="0"/>
          </a:p>
        </p:txBody>
      </p:sp>
      <p:sp>
        <p:nvSpPr>
          <p:cNvPr id="3" name="Rectangle 2"/>
          <p:cNvSpPr/>
          <p:nvPr/>
        </p:nvSpPr>
        <p:spPr>
          <a:xfrm>
            <a:off x="357158" y="1357298"/>
            <a:ext cx="8643966" cy="646331"/>
          </a:xfrm>
          <a:prstGeom prst="rect">
            <a:avLst/>
          </a:prstGeom>
        </p:spPr>
        <p:txBody>
          <a:bodyPr wrap="square">
            <a:spAutoFit/>
          </a:bodyPr>
          <a:lstStyle/>
          <a:p>
            <a:pPr marL="342900" indent="-342900"/>
            <a:endParaRPr lang="en-US" dirty="0"/>
          </a:p>
          <a:p>
            <a:endParaRPr lang="en-US" dirty="0"/>
          </a:p>
        </p:txBody>
      </p:sp>
      <p:pic>
        <p:nvPicPr>
          <p:cNvPr id="17410" name="Picture 2" descr="https://storage.googleapis.com/lds-media/images/sigmoid-function.width-1200.png"/>
          <p:cNvPicPr>
            <a:picLocks noChangeAspect="1" noChangeArrowheads="1"/>
          </p:cNvPicPr>
          <p:nvPr/>
        </p:nvPicPr>
        <p:blipFill>
          <a:blip r:embed="rId4"/>
          <a:srcRect/>
          <a:stretch>
            <a:fillRect/>
          </a:stretch>
        </p:blipFill>
        <p:spPr bwMode="auto">
          <a:xfrm>
            <a:off x="1928794" y="2285992"/>
            <a:ext cx="4941891" cy="2786082"/>
          </a:xfrm>
          <a:prstGeom prst="rect">
            <a:avLst/>
          </a:prstGeom>
          <a:solidFill>
            <a:schemeClr val="accent1"/>
          </a:solidFill>
        </p:spPr>
      </p:pic>
      <p:sp>
        <p:nvSpPr>
          <p:cNvPr id="5" name="Rectangle 4"/>
          <p:cNvSpPr/>
          <p:nvPr/>
        </p:nvSpPr>
        <p:spPr>
          <a:xfrm>
            <a:off x="428596" y="1428736"/>
            <a:ext cx="7286676" cy="646331"/>
          </a:xfrm>
          <a:prstGeom prst="rect">
            <a:avLst/>
          </a:prstGeom>
        </p:spPr>
        <p:txBody>
          <a:bodyPr wrap="square">
            <a:spAutoFit/>
          </a:bodyPr>
          <a:lstStyle/>
          <a:p>
            <a:endParaRPr lang="en-US" dirty="0"/>
          </a:p>
          <a:p>
            <a:r>
              <a:rPr lang="en-US" dirty="0"/>
              <a:t>Show a plot of the sigmoid function with 𝑥 ranging from -10 to 10.</a:t>
            </a:r>
          </a:p>
        </p:txBody>
      </p:sp>
      <p:sp>
        <p:nvSpPr>
          <p:cNvPr id="7" name="Rectangle 6"/>
          <p:cNvSpPr/>
          <p:nvPr/>
        </p:nvSpPr>
        <p:spPr>
          <a:xfrm>
            <a:off x="500034" y="1000108"/>
            <a:ext cx="5316520" cy="523220"/>
          </a:xfrm>
          <a:prstGeom prst="rect">
            <a:avLst/>
          </a:prstGeom>
        </p:spPr>
        <p:txBody>
          <a:bodyPr wrap="none">
            <a:spAutoFit/>
          </a:bodyPr>
          <a:lstStyle/>
          <a:p>
            <a:r>
              <a:rPr lang="en-US" sz="2800" b="1" dirty="0"/>
              <a:t>Limits of the sigmoid function</a:t>
            </a:r>
          </a:p>
        </p:txBody>
      </p:sp>
      <p:pic>
        <p:nvPicPr>
          <p:cNvPr id="17413" name="Picture 5"/>
          <p:cNvPicPr>
            <a:picLocks noChangeAspect="1" noChangeArrowheads="1"/>
          </p:cNvPicPr>
          <p:nvPr/>
        </p:nvPicPr>
        <p:blipFill>
          <a:blip r:embed="rId5"/>
          <a:srcRect/>
          <a:stretch>
            <a:fillRect/>
          </a:stretch>
        </p:blipFill>
        <p:spPr bwMode="auto">
          <a:xfrm>
            <a:off x="4429124" y="5143512"/>
            <a:ext cx="3581400" cy="1500174"/>
          </a:xfrm>
          <a:prstGeom prst="rect">
            <a:avLst/>
          </a:prstGeom>
          <a:noFill/>
          <a:ln w="9525">
            <a:noFill/>
            <a:miter lim="800000"/>
            <a:headEnd/>
            <a:tailEnd/>
          </a:ln>
          <a:effectLst/>
        </p:spPr>
      </p:pic>
      <p:pic>
        <p:nvPicPr>
          <p:cNvPr id="10" name="~PP3136.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704263" y="6418263"/>
            <a:ext cx="244475" cy="244475"/>
          </a:xfrm>
          <a:prstGeom prst="rect">
            <a:avLst/>
          </a:prstGeom>
        </p:spPr>
      </p:pic>
    </p:spTree>
  </p:cSld>
  <p:clrMapOvr>
    <a:masterClrMapping/>
  </p:clrMapOvr>
  <p:transition advTm="1011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1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142984"/>
            <a:ext cx="3714776" cy="923330"/>
          </a:xfrm>
          <a:prstGeom prst="rect">
            <a:avLst/>
          </a:prstGeom>
        </p:spPr>
        <p:txBody>
          <a:bodyPr wrap="square">
            <a:spAutoFit/>
          </a:bodyPr>
          <a:lstStyle/>
          <a:p>
            <a:pPr marL="342900" indent="-342900"/>
            <a:r>
              <a:rPr lang="en-US" dirty="0"/>
              <a:t>2.   Indeed, we can use the limit to show that 𝜎(𝑥) approaches 0 as 𝑥 tends to −∞:</a:t>
            </a:r>
          </a:p>
        </p:txBody>
      </p:sp>
      <p:pic>
        <p:nvPicPr>
          <p:cNvPr id="18434" name="Picture 2"/>
          <p:cNvPicPr>
            <a:picLocks noChangeAspect="1" noChangeArrowheads="1"/>
          </p:cNvPicPr>
          <p:nvPr/>
        </p:nvPicPr>
        <p:blipFill>
          <a:blip r:embed="rId4"/>
          <a:srcRect/>
          <a:stretch>
            <a:fillRect/>
          </a:stretch>
        </p:blipFill>
        <p:spPr bwMode="auto">
          <a:xfrm>
            <a:off x="4572000" y="1071546"/>
            <a:ext cx="2786082" cy="1357322"/>
          </a:xfrm>
          <a:prstGeom prst="rect">
            <a:avLst/>
          </a:prstGeom>
          <a:noFill/>
          <a:ln w="9525">
            <a:noFill/>
            <a:miter lim="800000"/>
            <a:headEnd/>
            <a:tailEnd/>
          </a:ln>
          <a:effectLst/>
        </p:spPr>
      </p:pic>
      <p:sp>
        <p:nvSpPr>
          <p:cNvPr id="4" name="Rectangle 3"/>
          <p:cNvSpPr/>
          <p:nvPr/>
        </p:nvSpPr>
        <p:spPr>
          <a:xfrm>
            <a:off x="571472" y="2643182"/>
            <a:ext cx="3929090" cy="646331"/>
          </a:xfrm>
          <a:prstGeom prst="rect">
            <a:avLst/>
          </a:prstGeom>
        </p:spPr>
        <p:txBody>
          <a:bodyPr wrap="square">
            <a:spAutoFit/>
          </a:bodyPr>
          <a:lstStyle/>
          <a:p>
            <a:pPr marL="342900" indent="-342900"/>
            <a:r>
              <a:rPr lang="en-US" dirty="0"/>
              <a:t>3.   If 𝑥 is a </a:t>
            </a:r>
            <a:r>
              <a:rPr lang="en-US" b="1" dirty="0"/>
              <a:t>large positive number</a:t>
            </a:r>
            <a:r>
              <a:rPr lang="en-US" dirty="0"/>
              <a:t>, then the output is very close to 1:</a:t>
            </a:r>
          </a:p>
        </p:txBody>
      </p:sp>
      <p:pic>
        <p:nvPicPr>
          <p:cNvPr id="18435" name="Picture 3"/>
          <p:cNvPicPr>
            <a:picLocks noChangeAspect="1" noChangeArrowheads="1"/>
          </p:cNvPicPr>
          <p:nvPr/>
        </p:nvPicPr>
        <p:blipFill>
          <a:blip r:embed="rId5"/>
          <a:srcRect/>
          <a:stretch>
            <a:fillRect/>
          </a:stretch>
        </p:blipFill>
        <p:spPr bwMode="auto">
          <a:xfrm>
            <a:off x="4429124" y="2571744"/>
            <a:ext cx="3409950" cy="919160"/>
          </a:xfrm>
          <a:prstGeom prst="rect">
            <a:avLst/>
          </a:prstGeom>
          <a:noFill/>
          <a:ln w="9525">
            <a:noFill/>
            <a:miter lim="800000"/>
            <a:headEnd/>
            <a:tailEnd/>
          </a:ln>
          <a:effectLst/>
        </p:spPr>
      </p:pic>
      <p:sp>
        <p:nvSpPr>
          <p:cNvPr id="6" name="Rectangle 5"/>
          <p:cNvSpPr/>
          <p:nvPr/>
        </p:nvSpPr>
        <p:spPr>
          <a:xfrm>
            <a:off x="571472" y="4000504"/>
            <a:ext cx="4071966" cy="923330"/>
          </a:xfrm>
          <a:prstGeom prst="rect">
            <a:avLst/>
          </a:prstGeom>
        </p:spPr>
        <p:txBody>
          <a:bodyPr wrap="square">
            <a:spAutoFit/>
          </a:bodyPr>
          <a:lstStyle/>
          <a:p>
            <a:pPr marL="342900" indent="-342900"/>
            <a:r>
              <a:rPr lang="en-US" dirty="0"/>
              <a:t>4.   Again, we can use the limit to show that 𝜎(𝑥) approaches 1 as 𝑥 tends to ∞:</a:t>
            </a:r>
          </a:p>
        </p:txBody>
      </p:sp>
      <p:pic>
        <p:nvPicPr>
          <p:cNvPr id="18436" name="Picture 4"/>
          <p:cNvPicPr>
            <a:picLocks noChangeAspect="1" noChangeArrowheads="1"/>
          </p:cNvPicPr>
          <p:nvPr/>
        </p:nvPicPr>
        <p:blipFill>
          <a:blip r:embed="rId6"/>
          <a:srcRect/>
          <a:stretch>
            <a:fillRect/>
          </a:stretch>
        </p:blipFill>
        <p:spPr bwMode="auto">
          <a:xfrm>
            <a:off x="4714876" y="4000504"/>
            <a:ext cx="2571769" cy="1214446"/>
          </a:xfrm>
          <a:prstGeom prst="rect">
            <a:avLst/>
          </a:prstGeom>
          <a:noFill/>
          <a:ln w="9525">
            <a:noFill/>
            <a:miter lim="800000"/>
            <a:headEnd/>
            <a:tailEnd/>
          </a:ln>
          <a:effectLst/>
        </p:spPr>
      </p:pic>
      <p:sp>
        <p:nvSpPr>
          <p:cNvPr id="8" name="Rectangle 7"/>
          <p:cNvSpPr/>
          <p:nvPr/>
        </p:nvSpPr>
        <p:spPr>
          <a:xfrm>
            <a:off x="571472" y="5572140"/>
            <a:ext cx="3862148" cy="369332"/>
          </a:xfrm>
          <a:prstGeom prst="rect">
            <a:avLst/>
          </a:prstGeom>
        </p:spPr>
        <p:txBody>
          <a:bodyPr wrap="none">
            <a:spAutoFit/>
          </a:bodyPr>
          <a:lstStyle/>
          <a:p>
            <a:pPr marL="342900" indent="-342900"/>
            <a:r>
              <a:rPr lang="en-US" dirty="0"/>
              <a:t>5.   If 𝑥 is </a:t>
            </a:r>
            <a:r>
              <a:rPr lang="en-US" b="1" dirty="0"/>
              <a:t>exactly 0</a:t>
            </a:r>
            <a:r>
              <a:rPr lang="en-US" dirty="0"/>
              <a:t>, the output is 0.5:</a:t>
            </a:r>
          </a:p>
        </p:txBody>
      </p:sp>
      <p:pic>
        <p:nvPicPr>
          <p:cNvPr id="18437" name="Picture 5"/>
          <p:cNvPicPr>
            <a:picLocks noChangeAspect="1" noChangeArrowheads="1"/>
          </p:cNvPicPr>
          <p:nvPr/>
        </p:nvPicPr>
        <p:blipFill>
          <a:blip r:embed="rId7"/>
          <a:srcRect/>
          <a:stretch>
            <a:fillRect/>
          </a:stretch>
        </p:blipFill>
        <p:spPr bwMode="auto">
          <a:xfrm>
            <a:off x="4857752" y="5572140"/>
            <a:ext cx="2357436" cy="828672"/>
          </a:xfrm>
          <a:prstGeom prst="rect">
            <a:avLst/>
          </a:prstGeom>
          <a:noFill/>
          <a:ln w="9525">
            <a:noFill/>
            <a:miter lim="800000"/>
            <a:headEnd/>
            <a:tailEnd/>
          </a:ln>
          <a:effectLst/>
        </p:spPr>
      </p:pic>
      <p:pic>
        <p:nvPicPr>
          <p:cNvPr id="11" name="~PP283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704263" y="6418263"/>
            <a:ext cx="244475" cy="244475"/>
          </a:xfrm>
          <a:prstGeom prst="rect">
            <a:avLst/>
          </a:prstGeom>
        </p:spPr>
      </p:pic>
    </p:spTree>
  </p:cSld>
  <p:clrMapOvr>
    <a:masterClrMapping/>
  </p:clrMapOvr>
  <p:transition advTm="1581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817"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428736"/>
            <a:ext cx="6643718" cy="2185214"/>
          </a:xfrm>
          <a:prstGeom prst="rect">
            <a:avLst/>
          </a:prstGeom>
        </p:spPr>
        <p:txBody>
          <a:bodyPr wrap="square">
            <a:spAutoFit/>
          </a:bodyPr>
          <a:lstStyle/>
          <a:p>
            <a:r>
              <a:rPr lang="en-US" sz="2800" b="1" dirty="0"/>
              <a:t>Properties of the Sigmoid Function</a:t>
            </a:r>
          </a:p>
          <a:p>
            <a:endParaRPr lang="en-US" b="1" dirty="0"/>
          </a:p>
          <a:p>
            <a:pPr marL="342900" indent="-342900">
              <a:buFont typeface="+mj-lt"/>
              <a:buAutoNum type="arabicPeriod"/>
            </a:pPr>
            <a:r>
              <a:rPr lang="en-US" b="1" dirty="0"/>
              <a:t>Range:</a:t>
            </a:r>
            <a:r>
              <a:rPr lang="en-US" dirty="0"/>
              <a:t> (0, 1)</a:t>
            </a:r>
          </a:p>
          <a:p>
            <a:pPr marL="342900" indent="-342900">
              <a:buFont typeface="+mj-lt"/>
              <a:buAutoNum type="arabicPeriod"/>
            </a:pPr>
            <a:r>
              <a:rPr lang="en-US" b="1" dirty="0"/>
              <a:t>Output Interpretation:</a:t>
            </a:r>
            <a:endParaRPr lang="en-US" dirty="0"/>
          </a:p>
          <a:p>
            <a:pPr marL="800100" lvl="1" indent="-342900">
              <a:buFont typeface="+mj-lt"/>
              <a:buAutoNum type="arabicPeriod"/>
            </a:pPr>
            <a:r>
              <a:rPr lang="en-US" dirty="0"/>
              <a:t>Values close to 0 indicate low probability.</a:t>
            </a:r>
          </a:p>
          <a:p>
            <a:pPr marL="800100" lvl="1" indent="-342900">
              <a:buFont typeface="+mj-lt"/>
              <a:buAutoNum type="arabicPeriod"/>
            </a:pPr>
            <a:r>
              <a:rPr lang="en-US" dirty="0"/>
              <a:t>Values close to 1 indicate high probability.</a:t>
            </a:r>
          </a:p>
          <a:p>
            <a:pPr marL="342900" indent="-342900">
              <a:buFont typeface="+mj-lt"/>
              <a:buAutoNum type="arabicPeriod"/>
            </a:pPr>
            <a:r>
              <a:rPr lang="en-US" b="1" dirty="0"/>
              <a:t>Symmetry:</a:t>
            </a:r>
            <a:r>
              <a:rPr lang="en-US" dirty="0"/>
              <a:t> The function is symmetric around  </a:t>
            </a:r>
            <a:r>
              <a:rPr lang="en-US" i="1" dirty="0"/>
              <a:t>x</a:t>
            </a:r>
            <a:r>
              <a:rPr lang="en-US" dirty="0"/>
              <a:t>=0.</a:t>
            </a:r>
          </a:p>
        </p:txBody>
      </p:sp>
      <p:pic>
        <p:nvPicPr>
          <p:cNvPr id="4" name="~PP947.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704263" y="6418263"/>
            <a:ext cx="244475" cy="244475"/>
          </a:xfrm>
          <a:prstGeom prst="rect">
            <a:avLst/>
          </a:prstGeom>
        </p:spPr>
      </p:pic>
    </p:spTree>
  </p:cSld>
  <p:clrMapOvr>
    <a:masterClrMapping/>
  </p:clrMapOvr>
  <p:transition advTm="1425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25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071546"/>
            <a:ext cx="7858180" cy="4401205"/>
          </a:xfrm>
          <a:prstGeom prst="rect">
            <a:avLst/>
          </a:prstGeom>
        </p:spPr>
        <p:txBody>
          <a:bodyPr wrap="square">
            <a:spAutoFit/>
          </a:bodyPr>
          <a:lstStyle/>
          <a:p>
            <a:r>
              <a:rPr lang="en-US" sz="2800" b="1" dirty="0"/>
              <a:t>Transforming Linear Predictions</a:t>
            </a:r>
          </a:p>
          <a:p>
            <a:endParaRPr lang="en-US" b="1" dirty="0"/>
          </a:p>
          <a:p>
            <a:r>
              <a:rPr lang="en-US" b="1" dirty="0"/>
              <a:t>Linear Model:</a:t>
            </a:r>
            <a:r>
              <a:rPr lang="en-US" dirty="0"/>
              <a:t> </a:t>
            </a:r>
          </a:p>
          <a:p>
            <a:r>
              <a:rPr lang="en-US" dirty="0"/>
              <a:t>               </a:t>
            </a:r>
          </a:p>
          <a:p>
            <a:pPr lvl="1"/>
            <a:endParaRPr lang="en-US" dirty="0"/>
          </a:p>
          <a:p>
            <a:pPr lvl="1"/>
            <a:r>
              <a:rPr lang="en-US" dirty="0"/>
              <a:t>𝑤 is the weight.</a:t>
            </a:r>
          </a:p>
          <a:p>
            <a:pPr lvl="1"/>
            <a:r>
              <a:rPr lang="en-US" i="1" dirty="0"/>
              <a:t>x</a:t>
            </a:r>
            <a:r>
              <a:rPr lang="en-US" dirty="0"/>
              <a:t> is the input feature.</a:t>
            </a:r>
          </a:p>
          <a:p>
            <a:pPr lvl="1"/>
            <a:r>
              <a:rPr lang="en-US" i="1" dirty="0"/>
              <a:t>b</a:t>
            </a:r>
            <a:r>
              <a:rPr lang="en-US" dirty="0"/>
              <a:t> is the bias.</a:t>
            </a:r>
          </a:p>
          <a:p>
            <a:endParaRPr lang="en-US" b="1" dirty="0"/>
          </a:p>
          <a:p>
            <a:r>
              <a:rPr lang="en-US" b="1" dirty="0"/>
              <a:t>Applying Sigmoid:</a:t>
            </a:r>
          </a:p>
          <a:p>
            <a:endParaRPr lang="en-US" dirty="0"/>
          </a:p>
          <a:p>
            <a:endParaRPr lang="en-US" b="1" dirty="0"/>
          </a:p>
          <a:p>
            <a:endParaRPr lang="en-US" b="1" dirty="0"/>
          </a:p>
          <a:p>
            <a:endParaRPr lang="en-US" b="1" dirty="0"/>
          </a:p>
          <a:p>
            <a:r>
              <a:rPr lang="en-US" b="1" dirty="0"/>
              <a:t>Interpretation:</a:t>
            </a:r>
            <a:r>
              <a:rPr lang="en-US" dirty="0"/>
              <a:t> The linear prediction 𝑧</a:t>
            </a:r>
            <a:r>
              <a:rPr lang="en-US" i="1" dirty="0"/>
              <a:t> </a:t>
            </a:r>
            <a:r>
              <a:rPr lang="en-US" dirty="0"/>
              <a:t> is transformed into a probability 𝑦^.</a:t>
            </a:r>
          </a:p>
        </p:txBody>
      </p:sp>
      <p:pic>
        <p:nvPicPr>
          <p:cNvPr id="19458" name="Picture 2"/>
          <p:cNvPicPr>
            <a:picLocks noChangeAspect="1" noChangeArrowheads="1"/>
          </p:cNvPicPr>
          <p:nvPr/>
        </p:nvPicPr>
        <p:blipFill>
          <a:blip r:embed="rId4"/>
          <a:srcRect/>
          <a:stretch>
            <a:fillRect/>
          </a:stretch>
        </p:blipFill>
        <p:spPr bwMode="auto">
          <a:xfrm>
            <a:off x="1714480" y="2143116"/>
            <a:ext cx="1485900" cy="28575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5"/>
          <a:srcRect/>
          <a:stretch>
            <a:fillRect/>
          </a:stretch>
        </p:blipFill>
        <p:spPr bwMode="auto">
          <a:xfrm>
            <a:off x="1785918" y="4214818"/>
            <a:ext cx="3038475" cy="657225"/>
          </a:xfrm>
          <a:prstGeom prst="rect">
            <a:avLst/>
          </a:prstGeom>
          <a:noFill/>
          <a:ln w="9525">
            <a:noFill/>
            <a:miter lim="800000"/>
            <a:headEnd/>
            <a:tailEnd/>
          </a:ln>
          <a:effectLst/>
        </p:spPr>
      </p:pic>
      <p:pic>
        <p:nvPicPr>
          <p:cNvPr id="6" name="~PP325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704263" y="6418263"/>
            <a:ext cx="244475" cy="244475"/>
          </a:xfrm>
          <a:prstGeom prst="rect">
            <a:avLst/>
          </a:prstGeom>
        </p:spPr>
      </p:pic>
    </p:spTree>
  </p:cSld>
  <p:clrMapOvr>
    <a:masterClrMapping/>
  </p:clrMapOvr>
  <p:transition advTm="1028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28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ChangeArrowheads="1"/>
          </p:cNvSpPr>
          <p:nvPr/>
        </p:nvSpPr>
        <p:spPr bwMode="auto">
          <a:xfrm>
            <a:off x="142844" y="1071546"/>
            <a:ext cx="8643998" cy="5614256"/>
          </a:xfrm>
          <a:prstGeom prst="rect">
            <a:avLst/>
          </a:prstGeom>
          <a:solidFill>
            <a:srgbClr val="FFFFFF"/>
          </a:solidFill>
          <a:ln w="9525">
            <a:noFill/>
            <a:miter lim="800000"/>
            <a:headEnd/>
            <a:tailEnd/>
          </a:ln>
          <a:effectLst/>
        </p:spPr>
        <p:txBody>
          <a:bodyPr vert="horz" wrap="square" lIns="0" tIns="198375" rIns="0" bIns="11902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D0D0D"/>
                </a:solidFill>
                <a:effectLst/>
                <a:cs typeface="Arial" pitchFamily="34" charset="0"/>
              </a:rPr>
              <a:t>Visualizing the Transformation</a:t>
            </a:r>
          </a:p>
          <a:p>
            <a:pPr marL="0" marR="0" lvl="0" indent="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D0D0D"/>
                </a:solidFill>
                <a:effectLst/>
                <a:cs typeface="Arial" pitchFamily="34" charset="0"/>
              </a:rPr>
              <a:t>Graph:</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a:ln>
                <a:noFill/>
              </a:ln>
              <a:solidFill>
                <a:srgbClr val="0D0D0D"/>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rgbClr val="0D0D0D"/>
                </a:solidFill>
                <a:effectLst/>
                <a:cs typeface="Arial" pitchFamily="34" charset="0"/>
              </a:rPr>
              <a:t>Plot both the linear function 𝑧=𝑤⋅𝑥+𝑏 and the transformed sigmoid output 𝜎(𝑧)</a:t>
            </a:r>
            <a:r>
              <a:rPr lang="en-US" i="1" dirty="0">
                <a:solidFill>
                  <a:srgbClr val="0D0D0D"/>
                </a:solidFill>
                <a:cs typeface="Arial" pitchFamily="34" charset="0"/>
              </a:rPr>
              <a:t> </a:t>
            </a:r>
            <a:r>
              <a:rPr kumimoji="0" lang="en-US" b="0" i="0" u="none" strike="noStrike" cap="none" normalizeH="0" baseline="0" dirty="0">
                <a:ln>
                  <a:noFill/>
                </a:ln>
                <a:solidFill>
                  <a:srgbClr val="0D0D0D"/>
                </a:solidFill>
                <a:effectLst/>
                <a:cs typeface="Arial" pitchFamily="34" charset="0"/>
              </a:rPr>
              <a:t>  on the same graph.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rgbClr val="0D0D0D"/>
                </a:solidFill>
                <a:effectLst/>
                <a:cs typeface="Arial" pitchFamily="34" charset="0"/>
              </a:rPr>
              <a:t>Show how the linear outputs map to the S-shaped sigmoid curve.          </a:t>
            </a:r>
          </a:p>
          <a:p>
            <a:pPr marL="457200" marR="0" lvl="1" indent="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b="1" dirty="0">
              <a:solidFill>
                <a:srgbClr val="0D0D0D"/>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b="1" dirty="0">
              <a:solidFill>
                <a:srgbClr val="0D0D0D"/>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b="1" dirty="0">
              <a:solidFill>
                <a:srgbClr val="0D0D0D"/>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D0D0D"/>
                </a:solidFill>
                <a:effectLst/>
                <a:cs typeface="Arial" pitchFamily="34" charset="0"/>
              </a:rPr>
              <a:t>Illustration:</a:t>
            </a:r>
            <a:r>
              <a:rPr kumimoji="0" lang="en-US" b="0" i="0" u="none" strike="noStrike" cap="none" normalizeH="0" baseline="0" dirty="0">
                <a:ln>
                  <a:noFill/>
                </a:ln>
                <a:solidFill>
                  <a:srgbClr val="0D0D0D"/>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a:ln>
                <a:noFill/>
              </a:ln>
              <a:solidFill>
                <a:srgbClr val="0D0D0D"/>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rgbClr val="0D0D0D"/>
                </a:solidFill>
                <a:cs typeface="Arial" pitchFamily="34" charset="0"/>
              </a:rPr>
              <a:t>        </a:t>
            </a:r>
            <a:r>
              <a:rPr kumimoji="0" lang="en-US" b="0" i="0" u="none" strike="noStrike" cap="none" normalizeH="0" baseline="0" dirty="0">
                <a:ln>
                  <a:noFill/>
                </a:ln>
                <a:solidFill>
                  <a:srgbClr val="0D0D0D"/>
                </a:solidFill>
                <a:effectLst/>
                <a:cs typeface="Arial" pitchFamily="34" charset="0"/>
              </a:rPr>
              <a:t>Highlight how extreme values of </a:t>
            </a:r>
            <a:r>
              <a:rPr kumimoji="0" lang="en-US" b="0" i="0" u="none" strike="noStrike" cap="none" normalizeH="0" dirty="0">
                <a:ln>
                  <a:noFill/>
                </a:ln>
                <a:solidFill>
                  <a:srgbClr val="0D0D0D"/>
                </a:solidFill>
                <a:effectLst/>
                <a:cs typeface="Arial" pitchFamily="34" charset="0"/>
              </a:rPr>
              <a:t> </a:t>
            </a:r>
            <a:r>
              <a:rPr kumimoji="0" lang="en-US" b="0" i="1" u="none" strike="noStrike" cap="none" normalizeH="0" baseline="0" dirty="0">
                <a:ln>
                  <a:noFill/>
                </a:ln>
                <a:solidFill>
                  <a:srgbClr val="0D0D0D"/>
                </a:solidFill>
                <a:effectLst/>
                <a:cs typeface="Arial" pitchFamily="34" charset="0"/>
              </a:rPr>
              <a:t>z</a:t>
            </a:r>
            <a:r>
              <a:rPr kumimoji="0" lang="en-US" b="0" i="0" u="none" strike="noStrike" cap="none" normalizeH="0" baseline="0" dirty="0">
                <a:ln>
                  <a:noFill/>
                </a:ln>
                <a:solidFill>
                  <a:srgbClr val="0D0D0D"/>
                </a:solidFill>
                <a:effectLst/>
                <a:cs typeface="Arial" pitchFamily="34" charset="0"/>
              </a:rPr>
              <a:t> are squashed into probabilities between 0 and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D0D0D"/>
              </a:solidFill>
              <a:effectLst/>
              <a:latin typeface="ui-sans-serif"/>
              <a:cs typeface="Arial" pitchFamily="34" charset="0"/>
            </a:endParaRPr>
          </a:p>
        </p:txBody>
      </p:sp>
      <p:sp>
        <p:nvSpPr>
          <p:cNvPr id="20488" name="AutoShape 8" descr="Sigmoid Transformation"/>
          <p:cNvSpPr>
            <a:spLocks noChangeAspect="1" noChangeArrowheads="1"/>
          </p:cNvSpPr>
          <p:nvPr/>
        </p:nvSpPr>
        <p:spPr bwMode="auto">
          <a:xfrm>
            <a:off x="4981575" y="21703188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90" name="Picture 10" descr="Linear Regression Vs. Logistic Regression - dummies"/>
          <p:cNvPicPr>
            <a:picLocks noChangeAspect="1" noChangeArrowheads="1"/>
          </p:cNvPicPr>
          <p:nvPr/>
        </p:nvPicPr>
        <p:blipFill>
          <a:blip r:embed="rId4"/>
          <a:srcRect/>
          <a:stretch>
            <a:fillRect/>
          </a:stretch>
        </p:blipFill>
        <p:spPr bwMode="auto">
          <a:xfrm>
            <a:off x="2357422" y="3429000"/>
            <a:ext cx="3130072" cy="2071702"/>
          </a:xfrm>
          <a:prstGeom prst="rect">
            <a:avLst/>
          </a:prstGeom>
          <a:noFill/>
        </p:spPr>
      </p:pic>
      <p:pic>
        <p:nvPicPr>
          <p:cNvPr id="11" name="~PP3266.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04263" y="6418263"/>
            <a:ext cx="244475" cy="244475"/>
          </a:xfrm>
          <a:prstGeom prst="rect">
            <a:avLst/>
          </a:prstGeom>
        </p:spPr>
      </p:pic>
    </p:spTree>
  </p:cSld>
  <p:clrMapOvr>
    <a:masterClrMapping/>
  </p:clrMapOvr>
  <p:transition advTm="7938">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37"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1"/>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154</TotalTime>
  <Words>1030</Words>
  <Application>Microsoft Office PowerPoint</Application>
  <PresentationFormat>On-screen Show (4:3)</PresentationFormat>
  <Paragraphs>143</Paragraphs>
  <Slides>15</Slides>
  <Notes>0</Notes>
  <HiddenSlides>0</HiddenSlides>
  <MMClips>15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 Antiqua</vt:lpstr>
      <vt:lpstr>Calibri</vt:lpstr>
      <vt:lpstr>Constantia</vt:lpstr>
      <vt:lpstr>Times New Roman</vt:lpstr>
      <vt:lpstr>ui-sans-serif</vt:lpstr>
      <vt:lpstr>Wingdings 2</vt:lpstr>
      <vt:lpstr>Flow</vt:lpstr>
      <vt:lpstr>Sigmoid 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Sigmoid Function</dc:title>
  <dc:creator>Renuka Sai</dc:creator>
  <cp:lastModifiedBy>Renuka Sai</cp:lastModifiedBy>
  <cp:revision>3</cp:revision>
  <dcterms:created xsi:type="dcterms:W3CDTF">2024-05-28T05:26:51Z</dcterms:created>
  <dcterms:modified xsi:type="dcterms:W3CDTF">2024-05-29T15:24:34Z</dcterms:modified>
</cp:coreProperties>
</file>