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4" r:id="rId1"/>
  </p:sldMasterIdLst>
  <p:sldIdLst>
    <p:sldId id="264" r:id="rId2"/>
    <p:sldId id="259" r:id="rId3"/>
    <p:sldId id="262" r:id="rId4"/>
    <p:sldId id="260" r:id="rId5"/>
    <p:sldId id="261" r:id="rId6"/>
    <p:sldId id="265" r:id="rId7"/>
    <p:sldId id="266" r:id="rId8"/>
    <p:sldId id="267" r:id="rId9"/>
    <p:sldId id="268" r:id="rId10"/>
    <p:sldId id="269" r:id="rId11"/>
    <p:sldId id="270" r:id="rId12"/>
    <p:sldId id="271" r:id="rId13"/>
    <p:sldId id="272" r:id="rId14"/>
    <p:sldId id="273" r:id="rId15"/>
    <p:sldId id="274" r:id="rId16"/>
    <p:sldId id="275" r:id="rId17"/>
    <p:sldId id="276" r:id="rId18"/>
    <p:sldId id="277" r:id="rId19"/>
    <p:sldId id="278" r:id="rId20"/>
    <p:sldId id="279"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2" d="100"/>
          <a:sy n="82" d="100"/>
        </p:scale>
        <p:origin x="-1474" y="-91"/>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8"/>
          <p:cNvSpPr>
            <a:spLocks noGrp="1"/>
          </p:cNvSpPr>
          <p:nvPr>
            <p:ph type="ctrTitle"/>
          </p:nvPr>
        </p:nvSpPr>
        <p:spPr>
          <a:xfrm>
            <a:off x="429064" y="3337560"/>
            <a:ext cx="6480048" cy="2301240"/>
          </a:xfrm>
        </p:spPr>
        <p:txBody>
          <a:bodyPr rIns="45720" anchor="t"/>
          <a:lstStyle>
            <a:lvl1pPr algn="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433050" y="1544812"/>
            <a:ext cx="6480048" cy="1752600"/>
          </a:xfrm>
        </p:spPr>
        <p:txBody>
          <a:bodyPr tIns="0" rIns="45720" bIns="0" anchor="b">
            <a:normAutofit/>
          </a:bodyPr>
          <a:lstStyle>
            <a:lvl1pPr marL="0" indent="0" algn="r">
              <a:buNone/>
              <a:defRPr sz="2000">
                <a:solidFill>
                  <a:schemeClr val="tx1"/>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03011524-3992-4139-80F2-42D035504F2D}" type="datetimeFigureOut">
              <a:rPr lang="en-US" smtClean="0"/>
              <a:t>6/6/2024</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2E4A566F-6C65-48A5-A71B-DD315FA8CE2C}"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3011524-3992-4139-80F2-42D035504F2D}" type="datetimeFigureOut">
              <a:rPr lang="en-US" smtClean="0"/>
              <a:t>6/6/2024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4A566F-6C65-48A5-A71B-DD315FA8CE2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3011524-3992-4139-80F2-42D035504F2D}" type="datetimeFigureOut">
              <a:rPr lang="en-US" smtClean="0"/>
              <a:t>6/6/2024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4A566F-6C65-48A5-A71B-DD315FA8CE2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3011524-3992-4139-80F2-42D035504F2D}" type="datetimeFigureOut">
              <a:rPr lang="en-US" smtClean="0"/>
              <a:t>6/6/2024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4A566F-6C65-48A5-A71B-DD315FA8CE2C}"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2" name="Title 1"/>
          <p:cNvSpPr>
            <a:spLocks noGrp="1"/>
          </p:cNvSpPr>
          <p:nvPr>
            <p:ph type="title"/>
          </p:nvPr>
        </p:nvSpPr>
        <p:spPr>
          <a:xfrm>
            <a:off x="685800" y="3583837"/>
            <a:ext cx="6629400" cy="1826363"/>
          </a:xfrm>
        </p:spPr>
        <p:txBody>
          <a:bodyPr tIns="0" bIns="0" anchor="t"/>
          <a:lstStyle>
            <a:lvl1pPr algn="l">
              <a:buNone/>
              <a:defRPr sz="4200" b="1"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85800" y="2485800"/>
            <a:ext cx="6629400" cy="1066688"/>
          </a:xfrm>
        </p:spPr>
        <p:txBody>
          <a:bodyPr lIns="45720" tIns="0" rIns="45720" bIns="0" anchor="b"/>
          <a:lstStyle>
            <a:lvl1pPr marL="0" indent="0" algn="l">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03011524-3992-4139-80F2-42D035504F2D}" type="datetimeFigureOut">
              <a:rPr lang="en-US" smtClean="0"/>
              <a:t>6/6/2024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4A566F-6C65-48A5-A71B-DD315FA8CE2C}"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26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03011524-3992-4139-80F2-42D035504F2D}" type="datetimeFigureOut">
              <a:rPr lang="en-US" smtClean="0"/>
              <a:t>6/6/2024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E4A566F-6C65-48A5-A71B-DD315FA8CE2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86400"/>
            <a:ext cx="4040188"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5486400"/>
            <a:ext cx="4041775"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516912"/>
            <a:ext cx="4040188"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516912"/>
            <a:ext cx="4041775"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03011524-3992-4139-80F2-42D035504F2D}" type="datetimeFigureOut">
              <a:rPr lang="en-US" smtClean="0"/>
              <a:t>6/6/2024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E4A566F-6C65-48A5-A71B-DD315FA8CE2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0"/>
            <a:ext cx="7470648" cy="1143000"/>
          </a:xfrm>
        </p:spPr>
        <p:txBody>
          <a:bodyPr anchor="ctr"/>
          <a:lstStyle>
            <a:lvl1pPr algn="l">
              <a:defRPr sz="4600"/>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03011524-3992-4139-80F2-42D035504F2D}" type="datetimeFigureOut">
              <a:rPr lang="en-US" smtClean="0"/>
              <a:t>6/6/2024</a:t>
            </a:fld>
            <a:endParaRPr lang="en-US"/>
          </a:p>
        </p:txBody>
      </p:sp>
      <p:sp>
        <p:nvSpPr>
          <p:cNvPr id="8" name="Slide Number Placeholder 7"/>
          <p:cNvSpPr>
            <a:spLocks noGrp="1"/>
          </p:cNvSpPr>
          <p:nvPr>
            <p:ph type="sldNum" sz="quarter" idx="11"/>
          </p:nvPr>
        </p:nvSpPr>
        <p:spPr/>
        <p:txBody>
          <a:bodyPr/>
          <a:lstStyle/>
          <a:p>
            <a:fld id="{2E4A566F-6C65-48A5-A71B-DD315FA8CE2C}" type="slidenum">
              <a:rPr lang="en-US" smtClean="0"/>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011524-3992-4139-80F2-42D035504F2D}" type="datetimeFigureOut">
              <a:rPr lang="en-US" smtClean="0"/>
              <a:t>6/6/2024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E4A566F-6C65-48A5-A71B-DD315FA8CE2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185528"/>
            <a:ext cx="3200400" cy="730250"/>
          </a:xfrm>
        </p:spPr>
        <p:txBody>
          <a:bodyPr tIns="0" bIns="0" anchor="t"/>
          <a:lstStyle>
            <a:lvl1pPr algn="l">
              <a:buNone/>
              <a:defRPr sz="1800" b="1">
                <a:solidFill>
                  <a:schemeClr val="accent1"/>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214424"/>
            <a:ext cx="2743200" cy="914400"/>
          </a:xfrm>
        </p:spPr>
        <p:txBody>
          <a:bodyPr lIns="45720" tIns="0" rIns="45720" bIns="0" anchor="b"/>
          <a:lstStyle>
            <a:lvl1pPr marL="0" indent="0" algn="l">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1981200"/>
            <a:ext cx="7086600" cy="3810000"/>
          </a:xfrm>
        </p:spPr>
        <p:txBody>
          <a:bodyPr/>
          <a:lstStyle>
            <a:lvl1pPr>
              <a:defRPr sz="2800"/>
            </a:lvl1pPr>
            <a:lvl2pPr>
              <a:defRPr sz="2400"/>
            </a:lvl2pPr>
            <a:lvl3pPr>
              <a:defRPr sz="22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03011524-3992-4139-80F2-42D035504F2D}" type="datetimeFigureOut">
              <a:rPr lang="en-US" smtClean="0"/>
              <a:t>6/6/2024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156448" y="6422064"/>
            <a:ext cx="762000" cy="365125"/>
          </a:xfrm>
        </p:spPr>
        <p:txBody>
          <a:bodyPr/>
          <a:lstStyle/>
          <a:p>
            <a:fld id="{2E4A566F-6C65-48A5-A71B-DD315FA8CE2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56732" y="1705709"/>
            <a:ext cx="3053868" cy="1253808"/>
          </a:xfrm>
        </p:spPr>
        <p:txBody>
          <a:bodyPr anchor="b"/>
          <a:lstStyle>
            <a:lvl1pPr algn="l">
              <a:buNone/>
              <a:defRPr sz="2200" b="1">
                <a:solidFill>
                  <a:schemeClr val="accent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065628" y="1019907"/>
            <a:ext cx="4114800" cy="41148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5556734" y="2998765"/>
            <a:ext cx="3053866" cy="2663482"/>
          </a:xfrm>
        </p:spPr>
        <p:txBody>
          <a:bodyPr lIns="45720" rIns="45720"/>
          <a:lstStyle>
            <a:lvl1pPr marL="0" indent="0">
              <a:buFontTx/>
              <a:buNone/>
              <a:defRPr sz="12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457200" y="6422064"/>
            <a:ext cx="2133600" cy="365125"/>
          </a:xfrm>
        </p:spPr>
        <p:txBody>
          <a:bodyPr/>
          <a:lstStyle/>
          <a:p>
            <a:fld id="{03011524-3992-4139-80F2-42D035504F2D}" type="datetimeFigureOut">
              <a:rPr lang="en-US" smtClean="0"/>
              <a:t>6/6/2024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E4A566F-6C65-48A5-A71B-DD315FA8CE2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2" name="Freeform 11"/>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16" name="Freeform 15"/>
          <p:cNvSpPr>
            <a:spLocks/>
          </p:cNvSpPr>
          <p:nvPr/>
        </p:nvSpPr>
        <p:spPr bwMode="auto">
          <a:xfrm>
            <a:off x="7315200" y="0"/>
            <a:ext cx="18288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2082" y="1734"/>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Placeholder 8"/>
          <p:cNvSpPr>
            <a:spLocks noGrp="1"/>
          </p:cNvSpPr>
          <p:nvPr>
            <p:ph type="title"/>
          </p:nvPr>
        </p:nvSpPr>
        <p:spPr>
          <a:xfrm>
            <a:off x="457200" y="274638"/>
            <a:ext cx="7467600" cy="1143000"/>
          </a:xfrm>
          <a:prstGeom prst="rect">
            <a:avLst/>
          </a:prstGeom>
        </p:spPr>
        <p:txBody>
          <a:bodyPr vert="horz" lIns="45720" rIns="45720" anchor="ctr">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600200"/>
            <a:ext cx="74676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422064"/>
            <a:ext cx="2133600" cy="365125"/>
          </a:xfrm>
          <a:prstGeom prst="rect">
            <a:avLst/>
          </a:prstGeom>
        </p:spPr>
        <p:txBody>
          <a:bodyPr vert="horz" bIns="0" anchor="b"/>
          <a:lstStyle>
            <a:lvl1pPr algn="l" eaLnBrk="1" latinLnBrk="0" hangingPunct="1">
              <a:defRPr kumimoji="0" sz="1000">
                <a:solidFill>
                  <a:schemeClr val="tx2">
                    <a:shade val="50000"/>
                  </a:schemeClr>
                </a:solidFill>
              </a:defRPr>
            </a:lvl1pPr>
          </a:lstStyle>
          <a:p>
            <a:fld id="{03011524-3992-4139-80F2-42D035504F2D}" type="datetimeFigureOut">
              <a:rPr lang="en-US" smtClean="0"/>
              <a:t>6/6/2024</a:t>
            </a:fld>
            <a:endParaRPr lang="en-US"/>
          </a:p>
        </p:txBody>
      </p:sp>
      <p:sp>
        <p:nvSpPr>
          <p:cNvPr id="22" name="Footer Placeholder 21"/>
          <p:cNvSpPr>
            <a:spLocks noGrp="1"/>
          </p:cNvSpPr>
          <p:nvPr>
            <p:ph type="ftr" sz="quarter" idx="3"/>
          </p:nvPr>
        </p:nvSpPr>
        <p:spPr>
          <a:xfrm>
            <a:off x="3124200" y="6422064"/>
            <a:ext cx="2895600" cy="365125"/>
          </a:xfrm>
          <a:prstGeom prst="rect">
            <a:avLst/>
          </a:prstGeom>
        </p:spPr>
        <p:txBody>
          <a:bodyPr vert="horz" lIns="0" rIns="0" bIns="0" anchor="b"/>
          <a:lstStyle>
            <a:lvl1pPr algn="ctr" eaLnBrk="1" latinLnBrk="0" hangingPunct="1">
              <a:defRPr kumimoji="0" sz="1000">
                <a:solidFill>
                  <a:schemeClr val="tx2">
                    <a:shade val="50000"/>
                  </a:schemeClr>
                </a:solidFill>
              </a:defRPr>
            </a:lvl1pPr>
          </a:lstStyle>
          <a:p>
            <a:endParaRPr lang="en-US"/>
          </a:p>
        </p:txBody>
      </p:sp>
      <p:sp>
        <p:nvSpPr>
          <p:cNvPr id="18" name="Slide Number Placeholder 17"/>
          <p:cNvSpPr>
            <a:spLocks noGrp="1"/>
          </p:cNvSpPr>
          <p:nvPr>
            <p:ph type="sldNum" sz="quarter" idx="4"/>
          </p:nvPr>
        </p:nvSpPr>
        <p:spPr>
          <a:xfrm>
            <a:off x="8153400" y="6422064"/>
            <a:ext cx="762000" cy="365125"/>
          </a:xfrm>
          <a:prstGeom prst="rect">
            <a:avLst/>
          </a:prstGeom>
        </p:spPr>
        <p:txBody>
          <a:bodyPr vert="horz" lIns="0" tIns="0" rIns="0" bIns="0" anchor="b"/>
          <a:lstStyle>
            <a:lvl1pPr algn="r" eaLnBrk="1" latinLnBrk="0" hangingPunct="1">
              <a:defRPr kumimoji="0" sz="1000">
                <a:solidFill>
                  <a:schemeClr val="tx2">
                    <a:shade val="50000"/>
                  </a:schemeClr>
                </a:solidFill>
              </a:defRPr>
            </a:lvl1pPr>
          </a:lstStyle>
          <a:p>
            <a:fld id="{2E4A566F-6C65-48A5-A71B-DD315FA8CE2C}"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925" r:id="rId1"/>
    <p:sldLayoutId id="2147483926" r:id="rId2"/>
    <p:sldLayoutId id="2147483927" r:id="rId3"/>
    <p:sldLayoutId id="2147483928" r:id="rId4"/>
    <p:sldLayoutId id="2147483929" r:id="rId5"/>
    <p:sldLayoutId id="2147483930" r:id="rId6"/>
    <p:sldLayoutId id="2147483931" r:id="rId7"/>
    <p:sldLayoutId id="2147483932" r:id="rId8"/>
    <p:sldLayoutId id="2147483933" r:id="rId9"/>
    <p:sldLayoutId id="2147483934" r:id="rId10"/>
    <p:sldLayoutId id="2147483935" r:id="rId11"/>
  </p:sldLayoutIdLst>
  <p:txStyles>
    <p:titleStyle>
      <a:lvl1pPr algn="l" rtl="0" eaLnBrk="1" latinLnBrk="0" hangingPunct="1">
        <a:spcBef>
          <a:spcPct val="0"/>
        </a:spcBef>
        <a:buNone/>
        <a:defRPr kumimoji="0" sz="4600" kern="1200">
          <a:solidFill>
            <a:schemeClr val="tx1"/>
          </a:solidFill>
          <a:latin typeface="+mj-lt"/>
          <a:ea typeface="+mj-ea"/>
          <a:cs typeface="+mj-cs"/>
        </a:defRPr>
      </a:lvl1pPr>
    </p:titleStyle>
    <p:body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4282" y="2143116"/>
            <a:ext cx="7786710" cy="2301240"/>
          </a:xfrm>
        </p:spPr>
        <p:txBody>
          <a:bodyPr/>
          <a:lstStyle/>
          <a:p>
            <a:r>
              <a:rPr smtClean="0"/>
              <a:t>"</a:t>
            </a:r>
            <a:r>
              <a:rPr smtClean="0"/>
              <a:t> fraud detection system for Fastag transactions </a:t>
            </a:r>
            <a:r>
              <a:rPr smtClean="0"/>
              <a:t>"</a:t>
            </a:r>
            <a:endParaRPr lang="en-US" dirty="0"/>
          </a:p>
        </p:txBody>
      </p:sp>
      <p:sp>
        <p:nvSpPr>
          <p:cNvPr id="3" name="Subtitle 2"/>
          <p:cNvSpPr>
            <a:spLocks noGrp="1"/>
          </p:cNvSpPr>
          <p:nvPr>
            <p:ph type="subTitle" idx="1"/>
          </p:nvPr>
        </p:nvSpPr>
        <p:spPr>
          <a:xfrm>
            <a:off x="3214678" y="2714620"/>
            <a:ext cx="4984304" cy="1752600"/>
          </a:xfrm>
        </p:spPr>
        <p:txBody>
          <a:bodyPr/>
          <a:lstStyle/>
          <a:p>
            <a:r>
              <a:rPr lang="en-US" dirty="0" smtClean="0"/>
              <a:t>“Leveraging Machine Learning Classification Techniques"</a:t>
            </a:r>
            <a:endParaRPr lang="en-US" dirty="0"/>
          </a:p>
        </p:txBody>
      </p:sp>
    </p:spTree>
  </p:cSld>
  <p:clrMapOvr>
    <a:masterClrMapping/>
  </p:clrMapOvr>
  <p:transition>
    <p:wedg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2"/>
          <p:cNvPicPr>
            <a:picLocks noChangeAspect="1" noChangeArrowheads="1"/>
          </p:cNvPicPr>
          <p:nvPr/>
        </p:nvPicPr>
        <p:blipFill>
          <a:blip r:embed="rId2"/>
          <a:srcRect/>
          <a:stretch>
            <a:fillRect/>
          </a:stretch>
        </p:blipFill>
        <p:spPr bwMode="auto">
          <a:xfrm>
            <a:off x="-219075" y="-73025"/>
            <a:ext cx="9593263" cy="7011988"/>
          </a:xfrm>
          <a:prstGeom prst="rect">
            <a:avLst/>
          </a:prstGeom>
          <a:noFill/>
          <a:ln w="9525">
            <a:noFill/>
            <a:miter lim="800000"/>
            <a:headEnd/>
            <a:tailEnd/>
          </a:ln>
          <a:effectLst/>
        </p:spPr>
      </p:pic>
    </p:spTree>
  </p:cSld>
  <p:clrMapOvr>
    <a:masterClrMapping/>
  </p:clrMapOvr>
  <p:transition>
    <p:wipe dir="d"/>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2844" y="142852"/>
            <a:ext cx="8429684" cy="1200329"/>
          </a:xfrm>
          <a:prstGeom prst="rect">
            <a:avLst/>
          </a:prstGeom>
        </p:spPr>
        <p:txBody>
          <a:bodyPr wrap="square">
            <a:spAutoFit/>
          </a:bodyPr>
          <a:lstStyle/>
          <a:p>
            <a:r>
              <a:rPr lang="en-US" b="1" dirty="0" smtClean="0">
                <a:latin typeface="Algerian" pitchFamily="82" charset="0"/>
              </a:rPr>
              <a:t>Feature Engineering</a:t>
            </a:r>
          </a:p>
          <a:p>
            <a:endParaRPr lang="en-US" b="1" dirty="0" smtClean="0">
              <a:latin typeface="Algerian" pitchFamily="82" charset="0"/>
            </a:endParaRPr>
          </a:p>
          <a:p>
            <a:pPr marL="342900" indent="-342900">
              <a:buFont typeface="Wingdings" pitchFamily="2" charset="2"/>
              <a:buChar char="§"/>
            </a:pPr>
            <a:r>
              <a:rPr lang="en-US" dirty="0" smtClean="0"/>
              <a:t>Extract features from the timestamp</a:t>
            </a:r>
          </a:p>
          <a:p>
            <a:pPr marL="342900" indent="-342900">
              <a:buFont typeface="Wingdings" pitchFamily="2" charset="2"/>
              <a:buChar char="§"/>
            </a:pPr>
            <a:r>
              <a:rPr lang="en-US" dirty="0" smtClean="0"/>
              <a:t>Drop unnecessary columns</a:t>
            </a:r>
            <a:endParaRPr lang="en-US" dirty="0"/>
          </a:p>
        </p:txBody>
      </p:sp>
      <p:pic>
        <p:nvPicPr>
          <p:cNvPr id="24578" name="Picture 2"/>
          <p:cNvPicPr>
            <a:picLocks noChangeAspect="1" noChangeArrowheads="1"/>
          </p:cNvPicPr>
          <p:nvPr/>
        </p:nvPicPr>
        <p:blipFill>
          <a:blip r:embed="rId2"/>
          <a:srcRect/>
          <a:stretch>
            <a:fillRect/>
          </a:stretch>
        </p:blipFill>
        <p:spPr bwMode="auto">
          <a:xfrm>
            <a:off x="112713" y="1346190"/>
            <a:ext cx="9031287" cy="5226082"/>
          </a:xfrm>
          <a:prstGeom prst="rect">
            <a:avLst/>
          </a:prstGeom>
          <a:noFill/>
          <a:ln w="9525">
            <a:noFill/>
            <a:miter lim="800000"/>
            <a:headEnd/>
            <a:tailEnd/>
          </a:ln>
          <a:effectLst/>
        </p:spPr>
      </p:pic>
    </p:spTree>
  </p:cSld>
  <p:clrMapOvr>
    <a:masterClrMapping/>
  </p:clrMapOvr>
  <p:transition>
    <p:wip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5720" y="357166"/>
            <a:ext cx="8286808" cy="1477328"/>
          </a:xfrm>
          <a:prstGeom prst="rect">
            <a:avLst/>
          </a:prstGeom>
        </p:spPr>
        <p:txBody>
          <a:bodyPr wrap="square">
            <a:spAutoFit/>
          </a:bodyPr>
          <a:lstStyle/>
          <a:p>
            <a:r>
              <a:rPr lang="en-US" b="1" dirty="0" smtClean="0">
                <a:latin typeface="Algerian" pitchFamily="82" charset="0"/>
              </a:rPr>
              <a:t>Model Development and Training</a:t>
            </a:r>
          </a:p>
          <a:p>
            <a:endParaRPr lang="en-US" b="1" dirty="0" smtClean="0">
              <a:latin typeface="Algerian" pitchFamily="82" charset="0"/>
            </a:endParaRPr>
          </a:p>
          <a:p>
            <a:pPr>
              <a:buFont typeface="Wingdings" pitchFamily="2" charset="2"/>
              <a:buChar char="§"/>
            </a:pPr>
            <a:r>
              <a:rPr lang="en-US" dirty="0" smtClean="0"/>
              <a:t>Separate features and target</a:t>
            </a:r>
          </a:p>
          <a:p>
            <a:pPr>
              <a:buFont typeface="Wingdings" pitchFamily="2" charset="2"/>
              <a:buChar char="§"/>
            </a:pPr>
            <a:r>
              <a:rPr lang="en-US" dirty="0" smtClean="0"/>
              <a:t>Preprocessing pipelines for numerical and categorical data</a:t>
            </a:r>
          </a:p>
          <a:p>
            <a:pPr>
              <a:buFont typeface="Wingdings" pitchFamily="2" charset="2"/>
              <a:buChar char="§"/>
            </a:pPr>
            <a:r>
              <a:rPr lang="en-US" dirty="0" smtClean="0"/>
              <a:t>Train a RandomForestClassifier</a:t>
            </a:r>
            <a:endParaRPr lang="en-US" dirty="0"/>
          </a:p>
        </p:txBody>
      </p:sp>
      <p:pic>
        <p:nvPicPr>
          <p:cNvPr id="25602" name="Picture 2"/>
          <p:cNvPicPr>
            <a:picLocks noChangeAspect="1" noChangeArrowheads="1"/>
          </p:cNvPicPr>
          <p:nvPr/>
        </p:nvPicPr>
        <p:blipFill>
          <a:blip r:embed="rId2"/>
          <a:srcRect/>
          <a:stretch>
            <a:fillRect/>
          </a:stretch>
        </p:blipFill>
        <p:spPr bwMode="auto">
          <a:xfrm>
            <a:off x="357158" y="1785926"/>
            <a:ext cx="8307387" cy="4857784"/>
          </a:xfrm>
          <a:prstGeom prst="rect">
            <a:avLst/>
          </a:prstGeom>
          <a:noFill/>
          <a:ln w="9525">
            <a:noFill/>
            <a:miter lim="800000"/>
            <a:headEnd/>
            <a:tailEnd/>
          </a:ln>
          <a:effectLst/>
        </p:spPr>
      </p:pic>
    </p:spTree>
  </p:cSld>
  <p:clrMapOvr>
    <a:masterClrMapping/>
  </p:clrMapOvr>
  <p:transition>
    <p:wipe dir="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Picture 2"/>
          <p:cNvPicPr>
            <a:picLocks noChangeAspect="1" noChangeArrowheads="1"/>
          </p:cNvPicPr>
          <p:nvPr/>
        </p:nvPicPr>
        <p:blipFill>
          <a:blip r:embed="rId2"/>
          <a:srcRect/>
          <a:stretch>
            <a:fillRect/>
          </a:stretch>
        </p:blipFill>
        <p:spPr bwMode="auto">
          <a:xfrm>
            <a:off x="214282" y="857232"/>
            <a:ext cx="8643998" cy="5072097"/>
          </a:xfrm>
          <a:prstGeom prst="rect">
            <a:avLst/>
          </a:prstGeom>
          <a:noFill/>
          <a:ln w="9525">
            <a:noFill/>
            <a:miter lim="800000"/>
            <a:headEnd/>
            <a:tailEnd/>
          </a:ln>
          <a:effectLst/>
        </p:spPr>
      </p:pic>
    </p:spTree>
  </p:cSld>
  <p:clrMapOvr>
    <a:masterClrMapping/>
  </p:clrMapOvr>
  <p:transition>
    <p:wipe di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0" name="Picture 2"/>
          <p:cNvPicPr>
            <a:picLocks noChangeAspect="1" noChangeArrowheads="1"/>
          </p:cNvPicPr>
          <p:nvPr/>
        </p:nvPicPr>
        <p:blipFill>
          <a:blip r:embed="rId2"/>
          <a:srcRect/>
          <a:stretch>
            <a:fillRect/>
          </a:stretch>
        </p:blipFill>
        <p:spPr bwMode="auto">
          <a:xfrm>
            <a:off x="785786" y="1643050"/>
            <a:ext cx="7215238" cy="4929222"/>
          </a:xfrm>
          <a:prstGeom prst="rect">
            <a:avLst/>
          </a:prstGeom>
          <a:noFill/>
          <a:ln w="9525">
            <a:noFill/>
            <a:miter lim="800000"/>
            <a:headEnd/>
            <a:tailEnd/>
          </a:ln>
          <a:effectLst/>
        </p:spPr>
      </p:pic>
      <p:sp>
        <p:nvSpPr>
          <p:cNvPr id="3" name="Rectangle 2"/>
          <p:cNvSpPr/>
          <p:nvPr/>
        </p:nvSpPr>
        <p:spPr>
          <a:xfrm>
            <a:off x="714348" y="500042"/>
            <a:ext cx="7500990" cy="923330"/>
          </a:xfrm>
          <a:prstGeom prst="rect">
            <a:avLst/>
          </a:prstGeom>
        </p:spPr>
        <p:txBody>
          <a:bodyPr wrap="square">
            <a:spAutoFit/>
          </a:bodyPr>
          <a:lstStyle/>
          <a:p>
            <a:r>
              <a:rPr lang="en-US" b="1" dirty="0" smtClean="0">
                <a:latin typeface="Algerian" pitchFamily="82" charset="0"/>
              </a:rPr>
              <a:t>Model Evaluation</a:t>
            </a:r>
          </a:p>
          <a:p>
            <a:endParaRPr lang="en-US" b="1" dirty="0" smtClean="0">
              <a:latin typeface="Algerian" pitchFamily="82" charset="0"/>
            </a:endParaRPr>
          </a:p>
          <a:p>
            <a:pPr marL="342900" indent="-342900">
              <a:buFont typeface="Wingdings" pitchFamily="2" charset="2"/>
              <a:buChar char="§"/>
            </a:pPr>
            <a:r>
              <a:rPr lang="en-US" dirty="0" smtClean="0"/>
              <a:t>Evaluate the model using accuracy, precision, recall, and F1-score</a:t>
            </a:r>
            <a:endParaRPr lang="en-US" dirty="0"/>
          </a:p>
        </p:txBody>
      </p:sp>
    </p:spTree>
  </p:cSld>
  <p:clrMapOvr>
    <a:masterClrMapping/>
  </p:clrMapOvr>
  <p:transition>
    <p:wipe dir="d"/>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57158" y="214290"/>
            <a:ext cx="7929618" cy="1477328"/>
          </a:xfrm>
          <a:prstGeom prst="rect">
            <a:avLst/>
          </a:prstGeom>
        </p:spPr>
        <p:txBody>
          <a:bodyPr wrap="square">
            <a:spAutoFit/>
          </a:bodyPr>
          <a:lstStyle/>
          <a:p>
            <a:r>
              <a:rPr lang="en-US" b="1" dirty="0" smtClean="0">
                <a:latin typeface="Algerian" pitchFamily="82" charset="0"/>
              </a:rPr>
              <a:t>Model Interpretation and Insights</a:t>
            </a:r>
          </a:p>
          <a:p>
            <a:endParaRPr lang="en-US" b="1" dirty="0" smtClean="0">
              <a:latin typeface="Algerian" pitchFamily="82" charset="0"/>
            </a:endParaRPr>
          </a:p>
          <a:p>
            <a:pPr marL="342900" indent="-342900">
              <a:buFont typeface="Wingdings" pitchFamily="2" charset="2"/>
              <a:buChar char="§"/>
            </a:pPr>
            <a:r>
              <a:rPr lang="en-US" dirty="0" smtClean="0"/>
              <a:t>Analyze and interpret the model to understand feature importance and make the model more explainable. </a:t>
            </a:r>
            <a:r>
              <a:rPr lang="en-US" dirty="0" smtClean="0"/>
              <a:t>Visualize decision boundaries (if applicable)</a:t>
            </a:r>
            <a:endParaRPr lang="en-US" dirty="0"/>
          </a:p>
        </p:txBody>
      </p:sp>
      <p:pic>
        <p:nvPicPr>
          <p:cNvPr id="5" name="Picture 2"/>
          <p:cNvPicPr>
            <a:picLocks noChangeAspect="1" noChangeArrowheads="1"/>
          </p:cNvPicPr>
          <p:nvPr/>
        </p:nvPicPr>
        <p:blipFill>
          <a:blip r:embed="rId2"/>
          <a:srcRect/>
          <a:stretch>
            <a:fillRect/>
          </a:stretch>
        </p:blipFill>
        <p:spPr bwMode="auto">
          <a:xfrm>
            <a:off x="571472" y="1643050"/>
            <a:ext cx="8072462" cy="4705360"/>
          </a:xfrm>
          <a:prstGeom prst="rect">
            <a:avLst/>
          </a:prstGeom>
          <a:noFill/>
          <a:ln w="9525">
            <a:noFill/>
            <a:miter lim="800000"/>
            <a:headEnd/>
            <a:tailEnd/>
          </a:ln>
          <a:effectLst/>
        </p:spPr>
      </p:pic>
    </p:spTree>
  </p:cSld>
  <p:clrMapOvr>
    <a:masterClrMapping/>
  </p:clrMapOvr>
  <p:transition>
    <p:wip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5720" y="285728"/>
            <a:ext cx="8429684" cy="1200329"/>
          </a:xfrm>
          <a:prstGeom prst="rect">
            <a:avLst/>
          </a:prstGeom>
        </p:spPr>
        <p:txBody>
          <a:bodyPr wrap="square">
            <a:spAutoFit/>
          </a:bodyPr>
          <a:lstStyle/>
          <a:p>
            <a:r>
              <a:rPr lang="en-US" b="1" dirty="0" smtClean="0">
                <a:latin typeface="Algerian" pitchFamily="82" charset="0"/>
              </a:rPr>
              <a:t>Deployment and Real-time Detection</a:t>
            </a:r>
          </a:p>
          <a:p>
            <a:endParaRPr lang="en-US" b="1" dirty="0" smtClean="0">
              <a:latin typeface="Algerian" pitchFamily="82" charset="0"/>
            </a:endParaRPr>
          </a:p>
          <a:p>
            <a:pPr marL="342900" indent="-342900">
              <a:buFont typeface="Wingdings" pitchFamily="2" charset="2"/>
              <a:buChar char="§"/>
            </a:pPr>
            <a:r>
              <a:rPr lang="en-US" dirty="0" smtClean="0"/>
              <a:t>Deploy the trained model in a production environment using Flask or FastAPI for real-time fraud detection.</a:t>
            </a:r>
            <a:endParaRPr lang="en-US" dirty="0"/>
          </a:p>
        </p:txBody>
      </p:sp>
      <p:pic>
        <p:nvPicPr>
          <p:cNvPr id="4" name="Picture 1"/>
          <p:cNvPicPr>
            <a:picLocks noChangeAspect="1" noChangeArrowheads="1"/>
          </p:cNvPicPr>
          <p:nvPr/>
        </p:nvPicPr>
        <p:blipFill>
          <a:blip r:embed="rId2"/>
          <a:srcRect/>
          <a:stretch>
            <a:fillRect/>
          </a:stretch>
        </p:blipFill>
        <p:spPr bwMode="auto">
          <a:xfrm>
            <a:off x="500034" y="1571612"/>
            <a:ext cx="7858180" cy="4991100"/>
          </a:xfrm>
          <a:prstGeom prst="rect">
            <a:avLst/>
          </a:prstGeom>
          <a:noFill/>
          <a:ln w="9525">
            <a:noFill/>
            <a:miter lim="800000"/>
            <a:headEnd/>
            <a:tailEnd/>
          </a:ln>
          <a:effectLst/>
        </p:spPr>
      </p:pic>
    </p:spTree>
  </p:cSld>
  <p:clrMapOvr>
    <a:masterClrMapping/>
  </p:clrMapOvr>
  <p:transition>
    <p:wipe dir="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4282" y="285728"/>
            <a:ext cx="3387466" cy="369332"/>
          </a:xfrm>
          <a:prstGeom prst="rect">
            <a:avLst/>
          </a:prstGeom>
        </p:spPr>
        <p:txBody>
          <a:bodyPr wrap="none">
            <a:spAutoFit/>
          </a:bodyPr>
          <a:lstStyle/>
          <a:p>
            <a:r>
              <a:rPr lang="en-US" dirty="0" smtClean="0">
                <a:latin typeface="Algerian" pitchFamily="82" charset="0"/>
              </a:rPr>
              <a:t>Real-time Fraud Detection</a:t>
            </a:r>
            <a:endParaRPr lang="en-US" dirty="0">
              <a:latin typeface="Algerian" pitchFamily="82" charset="0"/>
            </a:endParaRPr>
          </a:p>
        </p:txBody>
      </p:sp>
      <p:sp>
        <p:nvSpPr>
          <p:cNvPr id="29697" name="Rectangle 1"/>
          <p:cNvSpPr>
            <a:spLocks noChangeArrowheads="1"/>
          </p:cNvSpPr>
          <p:nvPr/>
        </p:nvSpPr>
        <p:spPr bwMode="auto">
          <a:xfrm>
            <a:off x="214282" y="785794"/>
            <a:ext cx="8501090" cy="618630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342900" marR="0" lvl="0" indent="-342900" algn="just" defTabSz="914400" rtl="0" eaLnBrk="1" fontAlgn="base" latinLnBrk="0" hangingPunct="1">
              <a:lnSpc>
                <a:spcPct val="100000"/>
              </a:lnSpc>
              <a:spcBef>
                <a:spcPct val="0"/>
              </a:spcBef>
              <a:spcAft>
                <a:spcPct val="0"/>
              </a:spcAft>
              <a:buClrTx/>
              <a:buSzTx/>
              <a:tabLst/>
            </a:pPr>
            <a:r>
              <a:rPr kumimoji="0" lang="en-US" sz="1800" b="1" i="0" u="none" strike="noStrike" cap="none" normalizeH="0" baseline="0" dirty="0" smtClean="0">
                <a:ln>
                  <a:noFill/>
                </a:ln>
                <a:solidFill>
                  <a:schemeClr val="tx1"/>
                </a:solidFill>
                <a:effectLst/>
                <a:latin typeface="Arial" pitchFamily="34" charset="0"/>
                <a:cs typeface="Arial" pitchFamily="34" charset="0"/>
              </a:rPr>
              <a:t>Model Deployment:</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a:p>
            <a:pPr marL="342900" marR="0" lvl="0" indent="-342900" algn="just" defTabSz="914400" rtl="0" eaLnBrk="0" fontAlgn="base" latinLnBrk="0" hangingPunct="0">
              <a:lnSpc>
                <a:spcPct val="100000"/>
              </a:lnSpc>
              <a:spcBef>
                <a:spcPct val="0"/>
              </a:spcBef>
              <a:spcAft>
                <a:spcPct val="0"/>
              </a:spcAft>
              <a:buClrTx/>
              <a:buSzTx/>
              <a:buFont typeface="Wingdings" pitchFamily="2" charset="2"/>
              <a:buChar char="§"/>
              <a:tabLst/>
            </a:pPr>
            <a:r>
              <a:rPr kumimoji="0" lang="en-US" sz="1800" b="0" i="0" u="none" strike="noStrike" cap="none" normalizeH="0" baseline="0" dirty="0" smtClean="0">
                <a:ln>
                  <a:noFill/>
                </a:ln>
                <a:solidFill>
                  <a:schemeClr val="tx1"/>
                </a:solidFill>
                <a:effectLst/>
                <a:latin typeface="Arial" pitchFamily="34" charset="0"/>
                <a:cs typeface="Arial" pitchFamily="34" charset="0"/>
              </a:rPr>
              <a:t>Use frameworks like Flask or FastAPI to deploy the trained model as a web service.</a:t>
            </a:r>
          </a:p>
          <a:p>
            <a:pPr marL="342900" marR="0" lvl="0" indent="-342900" algn="just" defTabSz="914400" rtl="0" eaLnBrk="0" fontAlgn="base" latinLnBrk="0" hangingPunct="0">
              <a:lnSpc>
                <a:spcPct val="100000"/>
              </a:lnSpc>
              <a:spcBef>
                <a:spcPct val="0"/>
              </a:spcBef>
              <a:spcAft>
                <a:spcPct val="0"/>
              </a:spcAft>
              <a:buClrTx/>
              <a:buSzTx/>
              <a:buFont typeface="Wingdings" pitchFamily="2" charset="2"/>
              <a:buChar char="§"/>
              <a:tabLst/>
            </a:pPr>
            <a:r>
              <a:rPr kumimoji="0" lang="en-US" sz="1800" b="0" i="0" u="none" strike="noStrike" cap="none" normalizeH="0" baseline="0" dirty="0" smtClean="0">
                <a:ln>
                  <a:noFill/>
                </a:ln>
                <a:solidFill>
                  <a:schemeClr val="tx1"/>
                </a:solidFill>
                <a:effectLst/>
                <a:latin typeface="Arial" pitchFamily="34" charset="0"/>
                <a:cs typeface="Arial" pitchFamily="34" charset="0"/>
              </a:rPr>
              <a:t>Host the model on a cloud platform (e.g., AWS, Google Cloud) for scalability and accessibility.</a:t>
            </a:r>
          </a:p>
          <a:p>
            <a:pPr marL="342900" marR="0" lvl="0" indent="-342900" algn="just" defTabSz="914400" rtl="0" eaLnBrk="0" fontAlgn="base" latinLnBrk="0" hangingPunct="0">
              <a:lnSpc>
                <a:spcPct val="100000"/>
              </a:lnSpc>
              <a:spcBef>
                <a:spcPct val="0"/>
              </a:spcBef>
              <a:spcAft>
                <a:spcPct val="0"/>
              </a:spcAft>
              <a:buClrTx/>
              <a:buSzTx/>
              <a:tabLst/>
            </a:pPr>
            <a:r>
              <a:rPr kumimoji="0" lang="en-US" sz="1800" b="1" i="0" u="none" strike="noStrike" cap="none" normalizeH="0" baseline="0" dirty="0" smtClean="0">
                <a:ln>
                  <a:noFill/>
                </a:ln>
                <a:solidFill>
                  <a:schemeClr val="tx1"/>
                </a:solidFill>
                <a:effectLst/>
                <a:latin typeface="Arial" pitchFamily="34" charset="0"/>
                <a:cs typeface="Arial" pitchFamily="34" charset="0"/>
              </a:rPr>
              <a:t>Integration with Fastag System:</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a:p>
            <a:pPr marL="342900" marR="0" lvl="0" indent="-342900" algn="just" defTabSz="914400" rtl="0" eaLnBrk="0" fontAlgn="base" latinLnBrk="0" hangingPunct="0">
              <a:lnSpc>
                <a:spcPct val="100000"/>
              </a:lnSpc>
              <a:spcBef>
                <a:spcPct val="0"/>
              </a:spcBef>
              <a:spcAft>
                <a:spcPct val="0"/>
              </a:spcAft>
              <a:buClrTx/>
              <a:buSzTx/>
              <a:buFont typeface="Wingdings" pitchFamily="2" charset="2"/>
              <a:buChar char="§"/>
              <a:tabLst/>
            </a:pPr>
            <a:r>
              <a:rPr kumimoji="0" lang="en-US" sz="1800" b="0" i="0" u="none" strike="noStrike" cap="none" normalizeH="0" baseline="0" dirty="0" smtClean="0">
                <a:ln>
                  <a:noFill/>
                </a:ln>
                <a:solidFill>
                  <a:schemeClr val="tx1"/>
                </a:solidFill>
                <a:effectLst/>
                <a:latin typeface="Arial" pitchFamily="34" charset="0"/>
                <a:cs typeface="Arial" pitchFamily="34" charset="0"/>
              </a:rPr>
              <a:t>Collaborate with the Fastag system developers to integrate the deployed model seamlessly into the transaction processing pipeline.</a:t>
            </a:r>
          </a:p>
          <a:p>
            <a:pPr marL="342900" marR="0" lvl="0" indent="-342900" algn="just" defTabSz="914400" rtl="0" eaLnBrk="0" fontAlgn="base" latinLnBrk="0" hangingPunct="0">
              <a:lnSpc>
                <a:spcPct val="100000"/>
              </a:lnSpc>
              <a:spcBef>
                <a:spcPct val="0"/>
              </a:spcBef>
              <a:spcAft>
                <a:spcPct val="0"/>
              </a:spcAft>
              <a:buClrTx/>
              <a:buSzTx/>
              <a:buFont typeface="Wingdings" pitchFamily="2" charset="2"/>
              <a:buChar char="§"/>
              <a:tabLst/>
            </a:pPr>
            <a:r>
              <a:rPr kumimoji="0" lang="en-US" sz="1800" b="0" i="0" u="none" strike="noStrike" cap="none" normalizeH="0" baseline="0" dirty="0" smtClean="0">
                <a:ln>
                  <a:noFill/>
                </a:ln>
                <a:solidFill>
                  <a:schemeClr val="tx1"/>
                </a:solidFill>
                <a:effectLst/>
                <a:latin typeface="Arial" pitchFamily="34" charset="0"/>
                <a:cs typeface="Arial" pitchFamily="34" charset="0"/>
              </a:rPr>
              <a:t>Ensure compatibility and data exchange capabilities between the Fastag system and the deployed model.</a:t>
            </a:r>
          </a:p>
          <a:p>
            <a:pPr marL="342900" marR="0" lvl="0" indent="-342900" algn="just" defTabSz="914400" rtl="0" eaLnBrk="0" fontAlgn="base" latinLnBrk="0" hangingPunct="0">
              <a:lnSpc>
                <a:spcPct val="100000"/>
              </a:lnSpc>
              <a:spcBef>
                <a:spcPct val="0"/>
              </a:spcBef>
              <a:spcAft>
                <a:spcPct val="0"/>
              </a:spcAft>
              <a:buClrTx/>
              <a:buSzTx/>
              <a:tabLst/>
            </a:pPr>
            <a:r>
              <a:rPr kumimoji="0" lang="en-US" sz="1800" b="1" i="0" u="none" strike="noStrike" cap="none" normalizeH="0" baseline="0" dirty="0" smtClean="0">
                <a:ln>
                  <a:noFill/>
                </a:ln>
                <a:solidFill>
                  <a:schemeClr val="tx1"/>
                </a:solidFill>
                <a:effectLst/>
                <a:latin typeface="Arial" pitchFamily="34" charset="0"/>
                <a:cs typeface="Arial" pitchFamily="34" charset="0"/>
              </a:rPr>
              <a:t>Data Streaming:</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a:p>
            <a:pPr marL="342900" marR="0" lvl="0" indent="-342900" algn="just" defTabSz="914400" rtl="0" eaLnBrk="0" fontAlgn="base" latinLnBrk="0" hangingPunct="0">
              <a:lnSpc>
                <a:spcPct val="100000"/>
              </a:lnSpc>
              <a:spcBef>
                <a:spcPct val="0"/>
              </a:spcBef>
              <a:spcAft>
                <a:spcPct val="0"/>
              </a:spcAft>
              <a:buClrTx/>
              <a:buSzTx/>
              <a:buFont typeface="Wingdings" pitchFamily="2" charset="2"/>
              <a:buChar char="§"/>
              <a:tabLst/>
            </a:pPr>
            <a:r>
              <a:rPr kumimoji="0" lang="en-US" sz="1800" b="0" i="0" u="none" strike="noStrike" cap="none" normalizeH="0" baseline="0" dirty="0" smtClean="0">
                <a:ln>
                  <a:noFill/>
                </a:ln>
                <a:solidFill>
                  <a:schemeClr val="tx1"/>
                </a:solidFill>
                <a:effectLst/>
                <a:latin typeface="Arial" pitchFamily="34" charset="0"/>
                <a:cs typeface="Arial" pitchFamily="34" charset="0"/>
              </a:rPr>
              <a:t>Set up data streaming mechanisms (e.g., Kafka, AWS Kinesis) to feed real-time transaction data to the deployed model.</a:t>
            </a:r>
          </a:p>
          <a:p>
            <a:pPr marL="342900" marR="0" lvl="0" indent="-342900" algn="just" defTabSz="914400" rtl="0" eaLnBrk="0" fontAlgn="base" latinLnBrk="0" hangingPunct="0">
              <a:lnSpc>
                <a:spcPct val="100000"/>
              </a:lnSpc>
              <a:spcBef>
                <a:spcPct val="0"/>
              </a:spcBef>
              <a:spcAft>
                <a:spcPct val="0"/>
              </a:spcAft>
              <a:buClrTx/>
              <a:buSzTx/>
              <a:buFont typeface="Wingdings" pitchFamily="2" charset="2"/>
              <a:buChar char="§"/>
              <a:tabLst/>
            </a:pPr>
            <a:r>
              <a:rPr kumimoji="0" lang="en-US" sz="1800" b="0" i="0" u="none" strike="noStrike" cap="none" normalizeH="0" baseline="0" dirty="0" smtClean="0">
                <a:ln>
                  <a:noFill/>
                </a:ln>
                <a:solidFill>
                  <a:schemeClr val="tx1"/>
                </a:solidFill>
                <a:effectLst/>
                <a:latin typeface="Arial" pitchFamily="34" charset="0"/>
                <a:cs typeface="Arial" pitchFamily="34" charset="0"/>
              </a:rPr>
              <a:t>Implement batch processing or stream processing depending on the volume and velocity of transaction data.</a:t>
            </a:r>
          </a:p>
          <a:p>
            <a:pPr marL="342900" lvl="0" indent="-342900" eaLnBrk="0" fontAlgn="base" hangingPunct="0">
              <a:spcBef>
                <a:spcPct val="0"/>
              </a:spcBef>
              <a:spcAft>
                <a:spcPct val="0"/>
              </a:spcAft>
            </a:pPr>
            <a:r>
              <a:rPr lang="en-US" b="1" dirty="0" smtClean="0">
                <a:latin typeface="Arial" pitchFamily="34" charset="0"/>
                <a:cs typeface="Arial" pitchFamily="34" charset="0"/>
              </a:rPr>
              <a:t>Response Mechanism:</a:t>
            </a:r>
            <a:endParaRPr lang="en-US" dirty="0" smtClean="0">
              <a:latin typeface="Arial" pitchFamily="34" charset="0"/>
              <a:cs typeface="Arial" pitchFamily="34" charset="0"/>
            </a:endParaRPr>
          </a:p>
          <a:p>
            <a:pPr marL="342900" lvl="0" indent="-342900" eaLnBrk="0" fontAlgn="base" hangingPunct="0">
              <a:spcBef>
                <a:spcPct val="0"/>
              </a:spcBef>
              <a:spcAft>
                <a:spcPct val="0"/>
              </a:spcAft>
              <a:buFont typeface="Wingdings" pitchFamily="2" charset="2"/>
              <a:buChar char="§"/>
            </a:pPr>
            <a:r>
              <a:rPr lang="en-US" dirty="0" smtClean="0">
                <a:latin typeface="Arial" pitchFamily="34" charset="0"/>
                <a:cs typeface="Arial" pitchFamily="34" charset="0"/>
              </a:rPr>
              <a:t>Define protocols for handling identified fraudulent transactions, including alert thresholds and response actions.</a:t>
            </a:r>
          </a:p>
          <a:p>
            <a:pPr marL="342900" lvl="0" indent="-342900" eaLnBrk="0" fontAlgn="base" hangingPunct="0">
              <a:spcBef>
                <a:spcPct val="0"/>
              </a:spcBef>
              <a:spcAft>
                <a:spcPct val="0"/>
              </a:spcAft>
              <a:buFont typeface="Wingdings" pitchFamily="2" charset="2"/>
              <a:buChar char="§"/>
            </a:pPr>
            <a:r>
              <a:rPr lang="en-US" dirty="0" smtClean="0">
                <a:latin typeface="Arial" pitchFamily="34" charset="0"/>
                <a:cs typeface="Arial" pitchFamily="34" charset="0"/>
              </a:rPr>
              <a:t>Develop automated processes or workflows to mitigate the impact of fraudulent activities in real-time.</a:t>
            </a:r>
          </a:p>
          <a:p>
            <a:pPr marL="342900" marR="0" lvl="0" indent="-342900" algn="just" defTabSz="914400" rtl="0" eaLnBrk="0" fontAlgn="base" latinLnBrk="0" hangingPunct="0">
              <a:lnSpc>
                <a:spcPct val="100000"/>
              </a:lnSpc>
              <a:spcBef>
                <a:spcPct val="0"/>
              </a:spcBef>
              <a:spcAft>
                <a:spcPct val="0"/>
              </a:spcAft>
              <a:buClrTx/>
              <a:buSzTx/>
              <a:buFont typeface="Wingdings" pitchFamily="2" charset="2"/>
              <a:buChar char="§"/>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ransition>
    <p:wipe dir="u"/>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5720" y="285728"/>
            <a:ext cx="8001056" cy="1477328"/>
          </a:xfrm>
          <a:prstGeom prst="rect">
            <a:avLst/>
          </a:prstGeom>
        </p:spPr>
        <p:txBody>
          <a:bodyPr wrap="square">
            <a:spAutoFit/>
          </a:bodyPr>
          <a:lstStyle/>
          <a:p>
            <a:pPr marL="342900" lvl="0" indent="-342900" eaLnBrk="0" fontAlgn="base" hangingPunct="0">
              <a:spcBef>
                <a:spcPct val="0"/>
              </a:spcBef>
              <a:spcAft>
                <a:spcPct val="0"/>
              </a:spcAft>
            </a:pPr>
            <a:r>
              <a:rPr lang="en-US" b="1" dirty="0" smtClean="0">
                <a:latin typeface="Arial" pitchFamily="34" charset="0"/>
                <a:cs typeface="Arial" pitchFamily="34" charset="0"/>
              </a:rPr>
              <a:t>Performance </a:t>
            </a:r>
            <a:r>
              <a:rPr lang="en-US" b="1" dirty="0">
                <a:latin typeface="Arial" pitchFamily="34" charset="0"/>
                <a:cs typeface="Arial" pitchFamily="34" charset="0"/>
              </a:rPr>
              <a:t>Monitoring:</a:t>
            </a:r>
            <a:endParaRPr lang="en-US" dirty="0">
              <a:latin typeface="Arial" pitchFamily="34" charset="0"/>
              <a:cs typeface="Arial" pitchFamily="34" charset="0"/>
            </a:endParaRPr>
          </a:p>
          <a:p>
            <a:pPr marL="342900" lvl="0" indent="-342900" eaLnBrk="0" fontAlgn="base" hangingPunct="0">
              <a:spcBef>
                <a:spcPct val="0"/>
              </a:spcBef>
              <a:spcAft>
                <a:spcPct val="0"/>
              </a:spcAft>
              <a:buFont typeface="Wingdings" pitchFamily="2" charset="2"/>
              <a:buChar char="§"/>
            </a:pPr>
            <a:r>
              <a:rPr lang="en-US" dirty="0">
                <a:latin typeface="Arial" pitchFamily="34" charset="0"/>
                <a:cs typeface="Arial" pitchFamily="34" charset="0"/>
              </a:rPr>
              <a:t>Implement logging and monitoring systems to track the performance of the real-time fraud detection system.</a:t>
            </a:r>
          </a:p>
          <a:p>
            <a:pPr marL="342900" lvl="0" indent="-342900" eaLnBrk="0" fontAlgn="base" hangingPunct="0">
              <a:spcBef>
                <a:spcPct val="0"/>
              </a:spcBef>
              <a:spcAft>
                <a:spcPct val="0"/>
              </a:spcAft>
              <a:buFont typeface="Wingdings" pitchFamily="2" charset="2"/>
              <a:buChar char="§"/>
            </a:pPr>
            <a:r>
              <a:rPr lang="en-US" dirty="0">
                <a:latin typeface="Arial" pitchFamily="34" charset="0"/>
                <a:cs typeface="Arial" pitchFamily="34" charset="0"/>
              </a:rPr>
              <a:t>Monitor key metrics such as prediction accuracy, response time, and system uptime to ensure effective fraud detection.</a:t>
            </a:r>
            <a:endParaRPr lang="en-US" dirty="0">
              <a:latin typeface="Arial" pitchFamily="34" charset="0"/>
              <a:cs typeface="Arial" pitchFamily="34" charset="0"/>
            </a:endParaRPr>
          </a:p>
        </p:txBody>
      </p:sp>
      <p:sp>
        <p:nvSpPr>
          <p:cNvPr id="31745" name="Rectangle 1"/>
          <p:cNvSpPr>
            <a:spLocks noChangeArrowheads="1"/>
          </p:cNvSpPr>
          <p:nvPr/>
        </p:nvSpPr>
        <p:spPr bwMode="auto">
          <a:xfrm>
            <a:off x="357158" y="2643182"/>
            <a:ext cx="8286776" cy="369331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342900" marR="0" lvl="0" indent="-342900" algn="l" defTabSz="914400" rtl="0" eaLnBrk="1" fontAlgn="base" latinLnBrk="0" hangingPunct="1">
              <a:lnSpc>
                <a:spcPct val="100000"/>
              </a:lnSpc>
              <a:spcBef>
                <a:spcPct val="0"/>
              </a:spcBef>
              <a:spcAft>
                <a:spcPct val="0"/>
              </a:spcAft>
              <a:buClrTx/>
              <a:buSzTx/>
              <a:buFont typeface="Wingdings" pitchFamily="2" charset="2"/>
              <a:buChar char="§"/>
              <a:tabLst/>
            </a:pPr>
            <a:r>
              <a:rPr kumimoji="0" lang="en-US" sz="1800" b="1" i="0" u="none" strike="noStrike" cap="none" normalizeH="0" baseline="0" dirty="0" smtClean="0">
                <a:ln>
                  <a:noFill/>
                </a:ln>
                <a:solidFill>
                  <a:schemeClr val="tx1"/>
                </a:solidFill>
                <a:effectLst/>
                <a:latin typeface="Arial" pitchFamily="34" charset="0"/>
                <a:cs typeface="Arial" pitchFamily="34" charset="0"/>
              </a:rPr>
              <a:t>Feature Importance Analysis:</a:t>
            </a:r>
            <a:r>
              <a:rPr kumimoji="0" lang="en-US" sz="1800" b="0" i="0" u="none" strike="noStrike" cap="none" normalizeH="0" baseline="0" dirty="0" smtClean="0">
                <a:ln>
                  <a:noFill/>
                </a:ln>
                <a:solidFill>
                  <a:schemeClr val="tx1"/>
                </a:solidFill>
                <a:effectLst/>
                <a:latin typeface="Arial" pitchFamily="34" charset="0"/>
                <a:cs typeface="Arial" pitchFamily="34" charset="0"/>
              </a:rPr>
              <a:t> Conduct feature importance analysis to identify which features have the most significant impact on predicting fraudulent transactions.</a:t>
            </a:r>
          </a:p>
          <a:p>
            <a:pPr marL="342900" marR="0" lvl="0" indent="-342900" algn="l" defTabSz="914400" rtl="0" eaLnBrk="0" fontAlgn="base" latinLnBrk="0" hangingPunct="0">
              <a:lnSpc>
                <a:spcPct val="100000"/>
              </a:lnSpc>
              <a:spcBef>
                <a:spcPct val="0"/>
              </a:spcBef>
              <a:spcAft>
                <a:spcPct val="0"/>
              </a:spcAft>
              <a:buClrTx/>
              <a:buSzTx/>
              <a:buFont typeface="Wingdings" pitchFamily="2" charset="2"/>
              <a:buChar char="§"/>
              <a:tabLst/>
            </a:pPr>
            <a:r>
              <a:rPr kumimoji="0" lang="en-US" sz="1800" b="1" i="0" u="none" strike="noStrike" cap="none" normalizeH="0" baseline="0" dirty="0" smtClean="0">
                <a:ln>
                  <a:noFill/>
                </a:ln>
                <a:solidFill>
                  <a:schemeClr val="tx1"/>
                </a:solidFill>
                <a:effectLst/>
                <a:latin typeface="Arial" pitchFamily="34" charset="0"/>
                <a:cs typeface="Arial" pitchFamily="34" charset="0"/>
              </a:rPr>
              <a:t>Visualization of Key Features:</a:t>
            </a:r>
            <a:r>
              <a:rPr kumimoji="0" lang="en-US" sz="1800" b="0" i="0" u="none" strike="noStrike" cap="none" normalizeH="0" baseline="0" dirty="0" smtClean="0">
                <a:ln>
                  <a:noFill/>
                </a:ln>
                <a:solidFill>
                  <a:schemeClr val="tx1"/>
                </a:solidFill>
                <a:effectLst/>
                <a:latin typeface="Arial" pitchFamily="34" charset="0"/>
                <a:cs typeface="Arial" pitchFamily="34" charset="0"/>
              </a:rPr>
              <a:t> Visualize key features and their distributions for both fraudulent and non-fraudulent transactions to understand their patterns and differences.</a:t>
            </a:r>
          </a:p>
          <a:p>
            <a:pPr marL="342900" marR="0" lvl="0" indent="-342900" algn="l" defTabSz="914400" rtl="0" eaLnBrk="0" fontAlgn="base" latinLnBrk="0" hangingPunct="0">
              <a:lnSpc>
                <a:spcPct val="100000"/>
              </a:lnSpc>
              <a:spcBef>
                <a:spcPct val="0"/>
              </a:spcBef>
              <a:spcAft>
                <a:spcPct val="0"/>
              </a:spcAft>
              <a:buClrTx/>
              <a:buSzTx/>
              <a:buFont typeface="Wingdings" pitchFamily="2" charset="2"/>
              <a:buChar char="§"/>
              <a:tabLst/>
            </a:pPr>
            <a:r>
              <a:rPr kumimoji="0" lang="en-US" sz="1800" b="1" i="0" u="none" strike="noStrike" cap="none" normalizeH="0" baseline="0" dirty="0" smtClean="0">
                <a:ln>
                  <a:noFill/>
                </a:ln>
                <a:solidFill>
                  <a:schemeClr val="tx1"/>
                </a:solidFill>
                <a:effectLst/>
                <a:latin typeface="Arial" pitchFamily="34" charset="0"/>
                <a:cs typeface="Arial" pitchFamily="34" charset="0"/>
              </a:rPr>
              <a:t>Correlation Analysis:</a:t>
            </a:r>
            <a:r>
              <a:rPr kumimoji="0" lang="en-US" sz="1800" b="0" i="0" u="none" strike="noStrike" cap="none" normalizeH="0" baseline="0" dirty="0" smtClean="0">
                <a:ln>
                  <a:noFill/>
                </a:ln>
                <a:solidFill>
                  <a:schemeClr val="tx1"/>
                </a:solidFill>
                <a:effectLst/>
                <a:latin typeface="Arial" pitchFamily="34" charset="0"/>
                <a:cs typeface="Arial" pitchFamily="34" charset="0"/>
              </a:rPr>
              <a:t> Explore correlations between features and the target variable (fraud indicator) to identify potential relationships and dependencies.</a:t>
            </a:r>
          </a:p>
          <a:p>
            <a:pPr marL="342900" marR="0" lvl="0" indent="-342900" algn="l" defTabSz="914400" rtl="0" eaLnBrk="0" fontAlgn="base" latinLnBrk="0" hangingPunct="0">
              <a:lnSpc>
                <a:spcPct val="100000"/>
              </a:lnSpc>
              <a:spcBef>
                <a:spcPct val="0"/>
              </a:spcBef>
              <a:spcAft>
                <a:spcPct val="0"/>
              </a:spcAft>
              <a:buClrTx/>
              <a:buSzTx/>
              <a:buFont typeface="Wingdings" pitchFamily="2" charset="2"/>
              <a:buChar char="§"/>
              <a:tabLst/>
            </a:pPr>
            <a:r>
              <a:rPr kumimoji="0" lang="en-US" sz="1800" b="1" i="0" u="none" strike="noStrike" cap="none" normalizeH="0" baseline="0" dirty="0" smtClean="0">
                <a:ln>
                  <a:noFill/>
                </a:ln>
                <a:solidFill>
                  <a:schemeClr val="tx1"/>
                </a:solidFill>
                <a:effectLst/>
                <a:latin typeface="Arial" pitchFamily="34" charset="0"/>
                <a:cs typeface="Arial" pitchFamily="34" charset="0"/>
              </a:rPr>
              <a:t>Anomaly Detection:</a:t>
            </a:r>
            <a:r>
              <a:rPr kumimoji="0" lang="en-US" sz="1800" b="0" i="0" u="none" strike="noStrike" cap="none" normalizeH="0" baseline="0" dirty="0" smtClean="0">
                <a:ln>
                  <a:noFill/>
                </a:ln>
                <a:solidFill>
                  <a:schemeClr val="tx1"/>
                </a:solidFill>
                <a:effectLst/>
                <a:latin typeface="Arial" pitchFamily="34" charset="0"/>
                <a:cs typeface="Arial" pitchFamily="34" charset="0"/>
              </a:rPr>
              <a:t> Implement anomaly detection techniques to identify unusual patterns or outliers in the data that may indicate fraudulent behavior.</a:t>
            </a:r>
          </a:p>
          <a:p>
            <a:pPr marL="342900" marR="0" lvl="0" indent="-342900" algn="l" defTabSz="914400" rtl="0" eaLnBrk="0" fontAlgn="base" latinLnBrk="0" hangingPunct="0">
              <a:lnSpc>
                <a:spcPct val="100000"/>
              </a:lnSpc>
              <a:spcBef>
                <a:spcPct val="0"/>
              </a:spcBef>
              <a:spcAft>
                <a:spcPct val="0"/>
              </a:spcAft>
              <a:buClrTx/>
              <a:buSzTx/>
              <a:buFont typeface="Wingdings" pitchFamily="2" charset="2"/>
              <a:buChar char="§"/>
              <a:tabLst/>
            </a:pPr>
            <a:r>
              <a:rPr kumimoji="0" lang="en-US" sz="1800" b="1" i="0" u="none" strike="noStrike" cap="none" normalizeH="0" baseline="0" dirty="0" smtClean="0">
                <a:ln>
                  <a:noFill/>
                </a:ln>
                <a:solidFill>
                  <a:schemeClr val="tx1"/>
                </a:solidFill>
                <a:effectLst/>
                <a:latin typeface="Arial" pitchFamily="34" charset="0"/>
                <a:cs typeface="Arial" pitchFamily="34" charset="0"/>
              </a:rPr>
              <a:t>Temporal Analysis:</a:t>
            </a:r>
            <a:r>
              <a:rPr kumimoji="0" lang="en-US" sz="1800" b="0" i="0" u="none" strike="noStrike" cap="none" normalizeH="0" baseline="0" dirty="0" smtClean="0">
                <a:ln>
                  <a:noFill/>
                </a:ln>
                <a:solidFill>
                  <a:schemeClr val="tx1"/>
                </a:solidFill>
                <a:effectLst/>
                <a:latin typeface="Arial" pitchFamily="34" charset="0"/>
                <a:cs typeface="Arial" pitchFamily="34" charset="0"/>
              </a:rPr>
              <a:t> Analyze temporal patterns of fraudulent transactions over time to identify any recurring trends or seasonal variations.</a:t>
            </a:r>
          </a:p>
        </p:txBody>
      </p:sp>
      <p:sp>
        <p:nvSpPr>
          <p:cNvPr id="4" name="Rectangle 3"/>
          <p:cNvSpPr/>
          <p:nvPr/>
        </p:nvSpPr>
        <p:spPr>
          <a:xfrm>
            <a:off x="142844" y="2071678"/>
            <a:ext cx="5443039" cy="369332"/>
          </a:xfrm>
          <a:prstGeom prst="rect">
            <a:avLst/>
          </a:prstGeom>
        </p:spPr>
        <p:txBody>
          <a:bodyPr wrap="square">
            <a:spAutoFit/>
          </a:bodyPr>
          <a:lstStyle/>
          <a:p>
            <a:r>
              <a:rPr lang="en-US" dirty="0" smtClean="0">
                <a:latin typeface="Algerian" pitchFamily="82" charset="0"/>
              </a:rPr>
              <a:t>Explanatory Analysis</a:t>
            </a:r>
            <a:endParaRPr lang="en-US" dirty="0">
              <a:latin typeface="Algerian" pitchFamily="82" charset="0"/>
            </a:endParaRPr>
          </a:p>
        </p:txBody>
      </p:sp>
    </p:spTree>
  </p:cSld>
  <p:clrMapOvr>
    <a:masterClrMapping/>
  </p:clrMapOvr>
  <p:transition>
    <p:wipe dir="d"/>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5720" y="751344"/>
            <a:ext cx="7715304" cy="3693319"/>
          </a:xfrm>
          <a:prstGeom prst="rect">
            <a:avLst/>
          </a:prstGeom>
        </p:spPr>
        <p:txBody>
          <a:bodyPr wrap="square">
            <a:spAutoFit/>
          </a:bodyPr>
          <a:lstStyle/>
          <a:p>
            <a:endParaRPr lang="en-US" dirty="0" smtClean="0"/>
          </a:p>
          <a:p>
            <a:r>
              <a:rPr lang="en-US" dirty="0" smtClean="0"/>
              <a:t>In conclusion, this internship project successfully developed a robust machine learning-based fraud detection system for Fastag transactions by leveraging a comprehensive dataset encompassing transaction details, vehicle information, geographical location, and transaction amounts. </a:t>
            </a:r>
          </a:p>
          <a:p>
            <a:endParaRPr lang="en-US" dirty="0" smtClean="0"/>
          </a:p>
          <a:p>
            <a:r>
              <a:rPr lang="en-US" dirty="0" smtClean="0"/>
              <a:t>The project entailed meticulous data preparation, feature engineering, model development, and evaluation, culminating in a highly accurate model capable of distinguishing fraudulent transactions. The integration of this model into a Flask web application facilitates real-time predictions, thereby significantly enhancing the security and integrity of Fastag transactions and demonstrating the practical efficacy of data-driven approaches in fraud detection.</a:t>
            </a:r>
            <a:endParaRPr lang="en-US" dirty="0"/>
          </a:p>
        </p:txBody>
      </p:sp>
      <p:sp>
        <p:nvSpPr>
          <p:cNvPr id="3" name="Rectangle 2"/>
          <p:cNvSpPr/>
          <p:nvPr/>
        </p:nvSpPr>
        <p:spPr>
          <a:xfrm>
            <a:off x="500034" y="357166"/>
            <a:ext cx="1483098" cy="369332"/>
          </a:xfrm>
          <a:prstGeom prst="rect">
            <a:avLst/>
          </a:prstGeom>
        </p:spPr>
        <p:txBody>
          <a:bodyPr wrap="none">
            <a:spAutoFit/>
          </a:bodyPr>
          <a:lstStyle/>
          <a:p>
            <a:r>
              <a:rPr lang="en-US" dirty="0">
                <a:latin typeface="Algerian" pitchFamily="82" charset="0"/>
              </a:rPr>
              <a:t>C</a:t>
            </a:r>
            <a:r>
              <a:rPr lang="en-US" dirty="0" smtClean="0">
                <a:latin typeface="Algerian" pitchFamily="82" charset="0"/>
              </a:rPr>
              <a:t>onclusion</a:t>
            </a:r>
            <a:endParaRPr lang="en-US" dirty="0">
              <a:latin typeface="Algerian" pitchFamily="82" charset="0"/>
            </a:endParaRPr>
          </a:p>
        </p:txBody>
      </p:sp>
    </p:spTree>
  </p:cSld>
  <p:clrMapOvr>
    <a:masterClrMapping/>
  </p:clrMapOvr>
  <p:transition>
    <p:wip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4282" y="1142984"/>
            <a:ext cx="8072494" cy="2585323"/>
          </a:xfrm>
          <a:prstGeom prst="rect">
            <a:avLst/>
          </a:prstGeom>
        </p:spPr>
        <p:txBody>
          <a:bodyPr wrap="square">
            <a:spAutoFit/>
          </a:bodyPr>
          <a:lstStyle/>
          <a:p>
            <a:r>
              <a:rPr lang="en-US" dirty="0" smtClean="0">
                <a:latin typeface="Algerian" pitchFamily="82" charset="0"/>
              </a:rPr>
              <a:t>Problem Statement:</a:t>
            </a:r>
          </a:p>
          <a:p>
            <a:endParaRPr lang="en-US" dirty="0"/>
          </a:p>
          <a:p>
            <a:pPr algn="just"/>
            <a:endParaRPr lang="en-US" dirty="0" smtClean="0"/>
          </a:p>
          <a:p>
            <a:pPr algn="just"/>
            <a:r>
              <a:rPr lang="en-US" dirty="0" smtClean="0"/>
              <a:t>This internship project focuses on leveraging machine learning classification techniques to develop an effective fraud detection system for Fastag transactions. The dataset comprises key features such as transaction details, vehicle information, geographical location, and transaction amounts. The goal is to create a robust model that can accurately identify instances of fraudulent activity, ensuring the integrity and security of Fastag transactions.</a:t>
            </a:r>
            <a:endParaRPr lang="en-US" dirty="0"/>
          </a:p>
        </p:txBody>
      </p:sp>
      <p:sp>
        <p:nvSpPr>
          <p:cNvPr id="3074" name="AutoShape 2" descr="NHAI's 'One Vehicle, One FASTag': Toll Reform Or Privacy Red Fla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076" name="AutoShape 4" descr="NHAI's 'One Vehicle, One FASTag': Toll Reform Or Privacy Red Fla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transition>
    <p:wipe dir="d"/>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28728" y="2643182"/>
            <a:ext cx="6237605" cy="1446550"/>
          </a:xfrm>
          <a:prstGeom prst="rect">
            <a:avLst/>
          </a:prstGeom>
        </p:spPr>
        <p:txBody>
          <a:bodyPr wrap="none">
            <a:spAutoFit/>
          </a:bodyPr>
          <a:lstStyle/>
          <a:p>
            <a:r>
              <a:rPr lang="en-US" sz="8800" dirty="0" smtClean="0">
                <a:latin typeface="Algerian" pitchFamily="82" charset="0"/>
              </a:rPr>
              <a:t>THANK YOU</a:t>
            </a:r>
            <a:endParaRPr lang="en-US" sz="8800" dirty="0">
              <a:latin typeface="Algerian" pitchFamily="82" charset="0"/>
            </a:endParaRPr>
          </a:p>
        </p:txBody>
      </p:sp>
    </p:spTree>
  </p:cSld>
  <p:clrMapOvr>
    <a:masterClrMapping/>
  </p:clrMapOvr>
  <p:transition>
    <p:dissolv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71472" y="1142984"/>
            <a:ext cx="7000924" cy="2585323"/>
          </a:xfrm>
          <a:prstGeom prst="rect">
            <a:avLst/>
          </a:prstGeom>
        </p:spPr>
        <p:txBody>
          <a:bodyPr wrap="square">
            <a:spAutoFit/>
          </a:bodyPr>
          <a:lstStyle/>
          <a:p>
            <a:r>
              <a:rPr lang="en-US" b="1" dirty="0" smtClean="0">
                <a:latin typeface="Algerian" pitchFamily="82" charset="0"/>
              </a:rPr>
              <a:t>Introduction</a:t>
            </a:r>
          </a:p>
          <a:p>
            <a:endParaRPr lang="en-US" b="1" dirty="0" smtClean="0"/>
          </a:p>
          <a:p>
            <a:r>
              <a:rPr lang="en-US" b="1" dirty="0" smtClean="0"/>
              <a:t>Overview</a:t>
            </a:r>
            <a:r>
              <a:rPr lang="en-US" dirty="0" smtClean="0"/>
              <a:t>: Briefly introduce the project.</a:t>
            </a:r>
          </a:p>
          <a:p>
            <a:endParaRPr lang="en-US" dirty="0" smtClean="0"/>
          </a:p>
          <a:p>
            <a:pPr lvl="1"/>
            <a:r>
              <a:rPr lang="en-US" dirty="0" smtClean="0"/>
              <a:t>Goal: Develop a robust fraud detection system for Fastag transactions using machine learning.</a:t>
            </a:r>
          </a:p>
          <a:p>
            <a:pPr lvl="1"/>
            <a:endParaRPr lang="en-US" dirty="0" smtClean="0"/>
          </a:p>
          <a:p>
            <a:pPr lvl="1"/>
            <a:r>
              <a:rPr lang="en-US" dirty="0" smtClean="0"/>
              <a:t>Importance: Ensuring the integrity and security of Fastag transactions.</a:t>
            </a:r>
            <a:endParaRPr lang="en-US" dirty="0"/>
          </a:p>
        </p:txBody>
      </p:sp>
    </p:spTree>
  </p:cSld>
  <p:clrMapOvr>
    <a:masterClrMapping/>
  </p:clrMapOvr>
  <p:transition>
    <p:wip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57158" y="1714488"/>
            <a:ext cx="7858180" cy="3416320"/>
          </a:xfrm>
          <a:prstGeom prst="rect">
            <a:avLst/>
          </a:prstGeom>
        </p:spPr>
        <p:txBody>
          <a:bodyPr wrap="square">
            <a:spAutoFit/>
          </a:bodyPr>
          <a:lstStyle/>
          <a:p>
            <a:pPr>
              <a:buFont typeface="Wingdings" pitchFamily="2" charset="2"/>
              <a:buChar char="Ø"/>
            </a:pPr>
            <a:r>
              <a:rPr lang="en-US" dirty="0" smtClean="0"/>
              <a:t>To build an effective fraud detection system for Fastag transactions using Python, we will follow these steps:</a:t>
            </a:r>
          </a:p>
          <a:p>
            <a:endParaRPr lang="en-US" dirty="0" smtClean="0"/>
          </a:p>
          <a:p>
            <a:pPr marL="342900" indent="-342900">
              <a:buFont typeface="+mj-lt"/>
              <a:buAutoNum type="arabicPeriod"/>
            </a:pPr>
            <a:r>
              <a:rPr lang="en-US" b="1" dirty="0" smtClean="0"/>
              <a:t>Data Loading and Exploration</a:t>
            </a:r>
          </a:p>
          <a:p>
            <a:pPr marL="342900" indent="-342900">
              <a:buFont typeface="+mj-lt"/>
              <a:buAutoNum type="arabicPeriod"/>
            </a:pPr>
            <a:r>
              <a:rPr lang="en-US" b="1" dirty="0" smtClean="0"/>
              <a:t>Data Preprocessing</a:t>
            </a:r>
          </a:p>
          <a:p>
            <a:pPr marL="342900" indent="-342900">
              <a:buFont typeface="+mj-lt"/>
              <a:buAutoNum type="arabicPeriod"/>
            </a:pPr>
            <a:r>
              <a:rPr lang="en-US" b="1" dirty="0" smtClean="0"/>
              <a:t>Exploratory Data Analysis (EDA)</a:t>
            </a:r>
          </a:p>
          <a:p>
            <a:pPr marL="342900" indent="-342900">
              <a:buFont typeface="+mj-lt"/>
              <a:buAutoNum type="arabicPeriod"/>
            </a:pPr>
            <a:r>
              <a:rPr lang="en-US" b="1" dirty="0" smtClean="0"/>
              <a:t>Feature Engineering</a:t>
            </a:r>
          </a:p>
          <a:p>
            <a:pPr marL="342900" indent="-342900">
              <a:buFont typeface="+mj-lt"/>
              <a:buAutoNum type="arabicPeriod"/>
            </a:pPr>
            <a:r>
              <a:rPr lang="en-US" b="1" dirty="0" smtClean="0"/>
              <a:t>Model Development and Training</a:t>
            </a:r>
          </a:p>
          <a:p>
            <a:pPr marL="342900" indent="-342900">
              <a:buFont typeface="+mj-lt"/>
              <a:buAutoNum type="arabicPeriod"/>
            </a:pPr>
            <a:r>
              <a:rPr lang="en-US" b="1" dirty="0" smtClean="0"/>
              <a:t>Model Evaluation</a:t>
            </a:r>
          </a:p>
          <a:p>
            <a:pPr marL="342900" indent="-342900">
              <a:buFont typeface="+mj-lt"/>
              <a:buAutoNum type="arabicPeriod"/>
            </a:pPr>
            <a:r>
              <a:rPr lang="en-US" b="1" dirty="0" smtClean="0"/>
              <a:t>Model Interpretation and Insights</a:t>
            </a:r>
          </a:p>
          <a:p>
            <a:pPr marL="342900" indent="-342900">
              <a:buFont typeface="+mj-lt"/>
              <a:buAutoNum type="arabicPeriod"/>
            </a:pPr>
            <a:r>
              <a:rPr lang="en-US" b="1" dirty="0" smtClean="0"/>
              <a:t>Deployment and Real-time Detection</a:t>
            </a:r>
          </a:p>
          <a:p>
            <a:pPr marL="342900" indent="-342900">
              <a:buFont typeface="+mj-lt"/>
              <a:buAutoNum type="arabicPeriod"/>
            </a:pPr>
            <a:r>
              <a:rPr lang="en-US" b="1" dirty="0" smtClean="0"/>
              <a:t> Evaluate the Model</a:t>
            </a:r>
            <a:endParaRPr lang="en-US" dirty="0"/>
          </a:p>
        </p:txBody>
      </p:sp>
    </p:spTree>
  </p:cSld>
  <p:clrMapOvr>
    <a:masterClrMapping/>
  </p:clrMapOvr>
  <p:transition>
    <p:wipe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 name="Rectangle 1"/>
          <p:cNvSpPr>
            <a:spLocks noChangeArrowheads="1"/>
          </p:cNvSpPr>
          <p:nvPr/>
        </p:nvSpPr>
        <p:spPr bwMode="auto">
          <a:xfrm>
            <a:off x="214282" y="214290"/>
            <a:ext cx="8429684" cy="230832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457200" marR="0" lvl="0" indent="-457200" algn="l" defTabSz="914400" rtl="0" eaLnBrk="1" fontAlgn="base" latinLnBrk="0" hangingPunct="1">
              <a:lnSpc>
                <a:spcPct val="100000"/>
              </a:lnSpc>
              <a:spcBef>
                <a:spcPct val="0"/>
              </a:spcBef>
              <a:spcAft>
                <a:spcPct val="0"/>
              </a:spcAft>
              <a:buClrTx/>
              <a:buSzTx/>
              <a:tabLst/>
            </a:pPr>
            <a:r>
              <a:rPr kumimoji="0" lang="en-US" b="1" i="0" u="none" strike="noStrike" cap="none" normalizeH="0" baseline="0" dirty="0" smtClean="0">
                <a:ln>
                  <a:noFill/>
                </a:ln>
                <a:solidFill>
                  <a:schemeClr val="tx1"/>
                </a:solidFill>
                <a:effectLst/>
                <a:latin typeface="Algerian" pitchFamily="82" charset="0"/>
                <a:cs typeface="Arial" pitchFamily="34" charset="0"/>
              </a:rPr>
              <a:t>Data Exploration</a:t>
            </a:r>
          </a:p>
          <a:p>
            <a:pPr marL="457200" marR="0" lvl="0" indent="-457200" algn="l" defTabSz="914400" rtl="0" eaLnBrk="1" fontAlgn="base" latinLnBrk="0" hangingPunct="1">
              <a:lnSpc>
                <a:spcPct val="100000"/>
              </a:lnSpc>
              <a:spcBef>
                <a:spcPct val="0"/>
              </a:spcBef>
              <a:spcAft>
                <a:spcPct val="0"/>
              </a:spcAft>
              <a:buClrTx/>
              <a:buSzTx/>
              <a:tabLst/>
            </a:pPr>
            <a:endParaRPr kumimoji="0" lang="en-US" sz="2400" b="1" i="0" u="none" strike="noStrike" cap="none" normalizeH="0" baseline="0" dirty="0" smtClean="0">
              <a:ln>
                <a:noFill/>
              </a:ln>
              <a:solidFill>
                <a:schemeClr val="tx1"/>
              </a:solidFill>
              <a:effectLst/>
              <a:latin typeface="Algerian" pitchFamily="82" charset="0"/>
              <a:cs typeface="Arial" pitchFamily="34" charset="0"/>
            </a:endParaRPr>
          </a:p>
          <a:p>
            <a:pPr marL="0" marR="0" lvl="0" indent="0" algn="just" defTabSz="914400" rtl="0" eaLnBrk="0" fontAlgn="base" latinLnBrk="0" hangingPunct="0">
              <a:lnSpc>
                <a:spcPct val="150000"/>
              </a:lnSpc>
              <a:spcBef>
                <a:spcPct val="0"/>
              </a:spcBef>
              <a:spcAft>
                <a:spcPct val="0"/>
              </a:spcAft>
              <a:buClrTx/>
              <a:buSzTx/>
              <a:buFontTx/>
              <a:buAutoNum type="arabicPeriod"/>
              <a:tabLst/>
            </a:pPr>
            <a:r>
              <a:rPr kumimoji="0" lang="en-US" sz="1400" b="1" i="0" u="none" strike="noStrike" cap="none" normalizeH="0" baseline="0" dirty="0" smtClean="0">
                <a:ln>
                  <a:noFill/>
                </a:ln>
                <a:solidFill>
                  <a:schemeClr val="tx1"/>
                </a:solidFill>
                <a:effectLst/>
                <a:latin typeface="Arial" pitchFamily="34" charset="0"/>
                <a:cs typeface="Arial" pitchFamily="34" charset="0"/>
              </a:rPr>
              <a:t>Load the Dataset:</a:t>
            </a:r>
            <a:r>
              <a:rPr kumimoji="0" lang="en-US" sz="1400" b="0" i="0" u="none" strike="noStrike" cap="none" normalizeH="0" baseline="0" dirty="0" smtClean="0">
                <a:ln>
                  <a:noFill/>
                </a:ln>
                <a:solidFill>
                  <a:schemeClr val="tx1"/>
                </a:solidFill>
                <a:effectLst/>
                <a:latin typeface="Arial" pitchFamily="34" charset="0"/>
                <a:cs typeface="Arial" pitchFamily="34" charset="0"/>
              </a:rPr>
              <a:t> Begin by loading the dataset into a pandas Data Frame to easily manipulate and analyze the data.</a:t>
            </a:r>
          </a:p>
          <a:p>
            <a:pPr marL="0" marR="0" lvl="0" indent="0" algn="just" defTabSz="914400" rtl="0" eaLnBrk="0" fontAlgn="base" latinLnBrk="0" hangingPunct="0">
              <a:lnSpc>
                <a:spcPct val="150000"/>
              </a:lnSpc>
              <a:spcBef>
                <a:spcPct val="0"/>
              </a:spcBef>
              <a:spcAft>
                <a:spcPct val="0"/>
              </a:spcAft>
              <a:buClrTx/>
              <a:buSzTx/>
              <a:buFontTx/>
              <a:buAutoNum type="arabicPeriod" startAt="2"/>
              <a:tabLst/>
            </a:pPr>
            <a:r>
              <a:rPr kumimoji="0" lang="en-US" sz="1400" b="1" i="0" u="none" strike="noStrike" cap="none" normalizeH="0" baseline="0" dirty="0" smtClean="0">
                <a:ln>
                  <a:noFill/>
                </a:ln>
                <a:solidFill>
                  <a:schemeClr val="tx1"/>
                </a:solidFill>
                <a:effectLst/>
                <a:latin typeface="Arial" pitchFamily="34" charset="0"/>
                <a:cs typeface="Arial" pitchFamily="34" charset="0"/>
              </a:rPr>
              <a:t>Understand the Data Structure:</a:t>
            </a:r>
            <a:r>
              <a:rPr kumimoji="0" lang="en-US" sz="1400" b="0" i="0" u="none" strike="noStrike" cap="none" normalizeH="0" baseline="0" dirty="0" smtClean="0">
                <a:ln>
                  <a:noFill/>
                </a:ln>
                <a:solidFill>
                  <a:schemeClr val="tx1"/>
                </a:solidFill>
                <a:effectLst/>
                <a:latin typeface="Arial" pitchFamily="34" charset="0"/>
                <a:cs typeface="Arial" pitchFamily="34" charset="0"/>
              </a:rPr>
              <a:t> Use basic pandas functions to get an overview of the data, including the data types of each column and basic statistical summaries.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pic>
        <p:nvPicPr>
          <p:cNvPr id="1028" name="Picture 4"/>
          <p:cNvPicPr>
            <a:picLocks noChangeAspect="1" noChangeArrowheads="1"/>
          </p:cNvPicPr>
          <p:nvPr/>
        </p:nvPicPr>
        <p:blipFill>
          <a:blip r:embed="rId2"/>
          <a:srcRect/>
          <a:stretch>
            <a:fillRect/>
          </a:stretch>
        </p:blipFill>
        <p:spPr bwMode="auto">
          <a:xfrm>
            <a:off x="357158" y="2285992"/>
            <a:ext cx="8429653" cy="4143380"/>
          </a:xfrm>
          <a:prstGeom prst="rect">
            <a:avLst/>
          </a:prstGeom>
          <a:noFill/>
          <a:ln w="9525">
            <a:noFill/>
            <a:miter lim="800000"/>
            <a:headEnd/>
            <a:tailEnd/>
          </a:ln>
          <a:effectLst/>
        </p:spPr>
      </p:pic>
    </p:spTree>
  </p:cSld>
  <p:clrMapOvr>
    <a:masterClrMapping/>
  </p:clrMapOvr>
  <p:transition>
    <p:wipe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2"/>
          <p:cNvPicPr>
            <a:picLocks noChangeAspect="1" noChangeArrowheads="1"/>
          </p:cNvPicPr>
          <p:nvPr/>
        </p:nvPicPr>
        <p:blipFill>
          <a:blip r:embed="rId2"/>
          <a:srcRect/>
          <a:stretch>
            <a:fillRect/>
          </a:stretch>
        </p:blipFill>
        <p:spPr bwMode="auto">
          <a:xfrm>
            <a:off x="357158" y="571480"/>
            <a:ext cx="8524903" cy="5786478"/>
          </a:xfrm>
          <a:prstGeom prst="rect">
            <a:avLst/>
          </a:prstGeom>
          <a:noFill/>
          <a:ln w="9525">
            <a:noFill/>
            <a:miter lim="800000"/>
            <a:headEnd/>
            <a:tailEnd/>
          </a:ln>
          <a:effectLst/>
        </p:spPr>
      </p:pic>
    </p:spTree>
  </p:cSld>
  <p:clrMapOvr>
    <a:masterClrMapping/>
  </p:clrMapOvr>
  <p:transition>
    <p:wipe dir="d"/>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4282" y="285728"/>
            <a:ext cx="6643718" cy="1754326"/>
          </a:xfrm>
          <a:prstGeom prst="rect">
            <a:avLst/>
          </a:prstGeom>
        </p:spPr>
        <p:txBody>
          <a:bodyPr wrap="square">
            <a:spAutoFit/>
          </a:bodyPr>
          <a:lstStyle/>
          <a:p>
            <a:r>
              <a:rPr lang="en-US" b="1" dirty="0" smtClean="0">
                <a:latin typeface="Algerian" pitchFamily="82" charset="0"/>
              </a:rPr>
              <a:t>Data Preprocessing</a:t>
            </a:r>
          </a:p>
          <a:p>
            <a:endParaRPr lang="en-US" b="1" dirty="0" smtClean="0">
              <a:latin typeface="Algerian" pitchFamily="82" charset="0"/>
            </a:endParaRPr>
          </a:p>
          <a:p>
            <a:pPr marL="342900" indent="-342900">
              <a:buFont typeface="Wingdings" pitchFamily="2" charset="2"/>
              <a:buChar char="§"/>
            </a:pPr>
            <a:r>
              <a:rPr lang="en-US" dirty="0" smtClean="0"/>
              <a:t>Handle missing values</a:t>
            </a:r>
          </a:p>
          <a:p>
            <a:pPr marL="342900" indent="-342900">
              <a:buFont typeface="Wingdings" pitchFamily="2" charset="2"/>
              <a:buChar char="§"/>
            </a:pPr>
            <a:r>
              <a:rPr lang="en-US" dirty="0" smtClean="0"/>
              <a:t>Convert categorical columns to numerical</a:t>
            </a:r>
          </a:p>
          <a:p>
            <a:pPr marL="342900" indent="-342900">
              <a:buFont typeface="Wingdings" pitchFamily="2" charset="2"/>
              <a:buChar char="§"/>
            </a:pPr>
            <a:r>
              <a:rPr lang="en-US" dirty="0" smtClean="0"/>
              <a:t>Convert timestamps to date time objects</a:t>
            </a:r>
          </a:p>
          <a:p>
            <a:pPr marL="342900" indent="-342900">
              <a:buFont typeface="Wingdings" pitchFamily="2" charset="2"/>
              <a:buChar char="§"/>
            </a:pPr>
            <a:r>
              <a:rPr lang="en-US" dirty="0" smtClean="0"/>
              <a:t>Label encode the target variable</a:t>
            </a:r>
            <a:endParaRPr lang="en-US" dirty="0"/>
          </a:p>
        </p:txBody>
      </p:sp>
      <p:pic>
        <p:nvPicPr>
          <p:cNvPr id="19458" name="Picture 2"/>
          <p:cNvPicPr>
            <a:picLocks noChangeAspect="1" noChangeArrowheads="1"/>
          </p:cNvPicPr>
          <p:nvPr/>
        </p:nvPicPr>
        <p:blipFill>
          <a:blip r:embed="rId2"/>
          <a:srcRect/>
          <a:stretch>
            <a:fillRect/>
          </a:stretch>
        </p:blipFill>
        <p:spPr bwMode="auto">
          <a:xfrm>
            <a:off x="285720" y="2214554"/>
            <a:ext cx="8429684" cy="4214843"/>
          </a:xfrm>
          <a:prstGeom prst="rect">
            <a:avLst/>
          </a:prstGeom>
          <a:noFill/>
          <a:ln w="9525">
            <a:noFill/>
            <a:miter lim="800000"/>
            <a:headEnd/>
            <a:tailEnd/>
          </a:ln>
          <a:effectLst/>
        </p:spPr>
      </p:pic>
    </p:spTree>
  </p:cSld>
  <p:clrMapOvr>
    <a:masterClrMapping/>
  </p:clrMapOvr>
  <p:transition>
    <p:wip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2"/>
          <p:cNvPicPr>
            <a:picLocks noChangeAspect="1" noChangeArrowheads="1"/>
          </p:cNvPicPr>
          <p:nvPr/>
        </p:nvPicPr>
        <p:blipFill>
          <a:blip r:embed="rId2"/>
          <a:srcRect/>
          <a:stretch>
            <a:fillRect/>
          </a:stretch>
        </p:blipFill>
        <p:spPr bwMode="auto">
          <a:xfrm>
            <a:off x="604838" y="506413"/>
            <a:ext cx="7945437" cy="5849937"/>
          </a:xfrm>
          <a:prstGeom prst="rect">
            <a:avLst/>
          </a:prstGeom>
          <a:noFill/>
          <a:ln w="9525">
            <a:noFill/>
            <a:miter lim="800000"/>
            <a:headEnd/>
            <a:tailEnd/>
          </a:ln>
          <a:effectLst/>
        </p:spPr>
      </p:pic>
    </p:spTree>
  </p:cSld>
  <p:clrMapOvr>
    <a:masterClrMapping/>
  </p:clrMapOvr>
  <p:transition>
    <p:wipe dir="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7" name="Picture 3"/>
          <p:cNvPicPr>
            <a:picLocks noChangeAspect="1" noChangeArrowheads="1"/>
          </p:cNvPicPr>
          <p:nvPr/>
        </p:nvPicPr>
        <p:blipFill>
          <a:blip r:embed="rId2"/>
          <a:srcRect/>
          <a:stretch>
            <a:fillRect/>
          </a:stretch>
        </p:blipFill>
        <p:spPr bwMode="auto">
          <a:xfrm>
            <a:off x="571472" y="1357298"/>
            <a:ext cx="7069139" cy="5091122"/>
          </a:xfrm>
          <a:prstGeom prst="rect">
            <a:avLst/>
          </a:prstGeom>
          <a:noFill/>
          <a:ln w="9525">
            <a:noFill/>
            <a:miter lim="800000"/>
            <a:headEnd/>
            <a:tailEnd/>
          </a:ln>
          <a:effectLst/>
        </p:spPr>
      </p:pic>
      <p:sp>
        <p:nvSpPr>
          <p:cNvPr id="21508" name="Rectangle 4"/>
          <p:cNvSpPr>
            <a:spLocks noChangeArrowheads="1"/>
          </p:cNvSpPr>
          <p:nvPr/>
        </p:nvSpPr>
        <p:spPr bwMode="auto">
          <a:xfrm>
            <a:off x="357158" y="142852"/>
            <a:ext cx="8143932" cy="147732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smtClean="0">
                <a:ln>
                  <a:noFill/>
                </a:ln>
                <a:solidFill>
                  <a:schemeClr val="tx1"/>
                </a:solidFill>
                <a:effectLst/>
                <a:latin typeface="Algerian" pitchFamily="82" charset="0"/>
                <a:cs typeface="Arial" pitchFamily="34" charset="0"/>
              </a:rPr>
              <a:t>Exploratory Data Analysis (EDA)</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b="1" i="0" u="none" strike="noStrike" cap="none" normalizeH="0" baseline="0" dirty="0" smtClean="0">
              <a:ln>
                <a:noFill/>
              </a:ln>
              <a:solidFill>
                <a:schemeClr val="tx1"/>
              </a:solidFill>
              <a:effectLst/>
              <a:latin typeface="Algerian" pitchFamily="82" charset="0"/>
              <a:cs typeface="Arial" pitchFamily="34" charset="0"/>
            </a:endParaRPr>
          </a:p>
          <a:p>
            <a:pPr marL="342900" marR="0" lvl="0" indent="-342900" algn="l" defTabSz="914400" rtl="0" eaLnBrk="0" fontAlgn="base" latinLnBrk="0" hangingPunct="0">
              <a:lnSpc>
                <a:spcPct val="100000"/>
              </a:lnSpc>
              <a:spcBef>
                <a:spcPct val="0"/>
              </a:spcBef>
              <a:spcAft>
                <a:spcPct val="0"/>
              </a:spcAft>
              <a:buClrTx/>
              <a:buSzTx/>
              <a:buFont typeface="Wingdings" pitchFamily="2" charset="2"/>
              <a:buChar char="§"/>
              <a:tabLst/>
            </a:pPr>
            <a:r>
              <a:rPr kumimoji="0" lang="en-US" b="0" i="0" u="none" strike="noStrike" cap="none" normalizeH="0" baseline="0" dirty="0" smtClean="0">
                <a:ln>
                  <a:noFill/>
                </a:ln>
                <a:solidFill>
                  <a:schemeClr val="tx1"/>
                </a:solidFill>
                <a:effectLst/>
                <a:cs typeface="Arial" pitchFamily="34" charset="0"/>
              </a:rPr>
              <a:t>Visualize the distribution of the target variable</a:t>
            </a:r>
          </a:p>
          <a:p>
            <a:pPr marL="342900" marR="0" lvl="0" indent="-342900" algn="l" defTabSz="914400" rtl="0" eaLnBrk="0" fontAlgn="base" latinLnBrk="0" hangingPunct="0">
              <a:lnSpc>
                <a:spcPct val="100000"/>
              </a:lnSpc>
              <a:spcBef>
                <a:spcPct val="0"/>
              </a:spcBef>
              <a:spcAft>
                <a:spcPct val="0"/>
              </a:spcAft>
              <a:buClrTx/>
              <a:buSzTx/>
              <a:buFont typeface="Wingdings" pitchFamily="2" charset="2"/>
              <a:buChar char="§"/>
              <a:tabLst/>
            </a:pPr>
            <a:r>
              <a:rPr kumimoji="0" lang="en-US" b="0" i="0" u="none" strike="noStrike" cap="none" normalizeH="0" baseline="0" dirty="0" smtClean="0">
                <a:ln>
                  <a:noFill/>
                </a:ln>
                <a:solidFill>
                  <a:schemeClr val="tx1"/>
                </a:solidFill>
                <a:effectLst/>
                <a:cs typeface="Arial" pitchFamily="34" charset="0"/>
              </a:rPr>
              <a:t>Correlation matrix for numerical features</a:t>
            </a:r>
            <a:r>
              <a:rPr kumimoji="0" lang="en-US" b="0" i="0" u="none" strike="noStrike" cap="none" normalizeH="0" dirty="0" smtClean="0">
                <a:ln>
                  <a:noFill/>
                </a:ln>
                <a:solidFill>
                  <a:schemeClr val="tx1"/>
                </a:solidFill>
                <a:effectLst/>
                <a:cs typeface="Arial" pitchFamily="34" charset="0"/>
              </a:rPr>
              <a:t> </a:t>
            </a:r>
            <a:r>
              <a:rPr kumimoji="0" lang="en-US" b="0" i="0" u="none" strike="noStrike" cap="none" normalizeH="0" baseline="0" dirty="0" smtClean="0">
                <a:ln>
                  <a:noFill/>
                </a:ln>
                <a:solidFill>
                  <a:schemeClr val="tx1"/>
                </a:solidFill>
                <a:effectLst/>
                <a:cs typeface="Arial" pitchFamily="34" charset="0"/>
              </a:rPr>
              <a:t>python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ransition>
    <p:wipe dir="u"/>
  </p:transition>
  <p:timing>
    <p:tnLst>
      <p:par>
        <p:cTn id="1" dur="indefinite" restart="never" nodeType="tmRoot"/>
      </p:par>
    </p:tnLst>
  </p:timing>
</p:sld>
</file>

<file path=ppt/theme/theme1.xml><?xml version="1.0" encoding="utf-8"?>
<a:theme xmlns:a="http://schemas.openxmlformats.org/drawingml/2006/main" name="Technic">
  <a:themeElements>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Technic">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Technic">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Technic</Template>
  <TotalTime>253</TotalTime>
  <Words>763</Words>
  <Application>Microsoft Office PowerPoint</Application>
  <PresentationFormat>On-screen Show (4:3)</PresentationFormat>
  <Paragraphs>84</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Technic</vt:lpstr>
      <vt:lpstr>" fraud detection system for Fastag transactions "</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fraud detection system for Fastag transactions "</dc:title>
  <dc:creator>Renuka Sai</dc:creator>
  <cp:lastModifiedBy>Renuka Sai</cp:lastModifiedBy>
  <cp:revision>1</cp:revision>
  <dcterms:created xsi:type="dcterms:W3CDTF">2024-06-06T10:10:01Z</dcterms:created>
  <dcterms:modified xsi:type="dcterms:W3CDTF">2024-06-06T14:23:28Z</dcterms:modified>
</cp:coreProperties>
</file>