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708" r:id="rId3"/>
    <p:sldMasterId id="2147483810" r:id="rId4"/>
  </p:sldMasterIdLst>
  <p:notesMasterIdLst>
    <p:notesMasterId r:id="rId34"/>
  </p:notes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5" r:id="rId13"/>
    <p:sldId id="258" r:id="rId14"/>
    <p:sldId id="267" r:id="rId15"/>
    <p:sldId id="262" r:id="rId16"/>
    <p:sldId id="296" r:id="rId17"/>
    <p:sldId id="276" r:id="rId18"/>
    <p:sldId id="293" r:id="rId19"/>
    <p:sldId id="280" r:id="rId20"/>
    <p:sldId id="282" r:id="rId21"/>
    <p:sldId id="283" r:id="rId22"/>
    <p:sldId id="277" r:id="rId23"/>
    <p:sldId id="281" r:id="rId24"/>
    <p:sldId id="278" r:id="rId25"/>
    <p:sldId id="257" r:id="rId26"/>
    <p:sldId id="265" r:id="rId27"/>
    <p:sldId id="269" r:id="rId28"/>
    <p:sldId id="270" r:id="rId29"/>
    <p:sldId id="271" r:id="rId30"/>
    <p:sldId id="294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F9A11B-B6C9-174F-90D5-BE171F3998BA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5"/>
            <p14:sldId id="258"/>
            <p14:sldId id="267"/>
            <p14:sldId id="262"/>
            <p14:sldId id="296"/>
            <p14:sldId id="276"/>
            <p14:sldId id="293"/>
            <p14:sldId id="280"/>
            <p14:sldId id="282"/>
            <p14:sldId id="283"/>
            <p14:sldId id="277"/>
            <p14:sldId id="281"/>
            <p14:sldId id="278"/>
            <p14:sldId id="257"/>
            <p14:sldId id="265"/>
            <p14:sldId id="269"/>
            <p14:sldId id="270"/>
            <p14:sldId id="271"/>
            <p14:sldId id="294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72115"/>
  </p:normalViewPr>
  <p:slideViewPr>
    <p:cSldViewPr snapToGrid="0" snapToObjects="1">
      <p:cViewPr varScale="1">
        <p:scale>
          <a:sx n="82" d="100"/>
          <a:sy n="82" d="100"/>
        </p:scale>
        <p:origin x="2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80AAE-40E2-A647-9EBB-8FE8BE67855C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CEDB9-DEBA-BD47-BFD2-D94F73231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5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_Sharp_(programming_language)" TargetMode="External"/><Relationship Id="rId13" Type="http://schemas.openxmlformats.org/officeDocument/2006/relationships/hyperlink" Target="https://en.wikipedia.org/wiki/Object_Pascal" TargetMode="External"/><Relationship Id="rId18" Type="http://schemas.openxmlformats.org/officeDocument/2006/relationships/hyperlink" Target="https://en.wikipedia.org/wiki/Common_Lisp" TargetMode="External"/><Relationship Id="rId3" Type="http://schemas.openxmlformats.org/officeDocument/2006/relationships/hyperlink" Target="https://whatis.techtarget.com/definition/instruction" TargetMode="External"/><Relationship Id="rId7" Type="http://schemas.openxmlformats.org/officeDocument/2006/relationships/hyperlink" Target="https://en.wikipedia.org/wiki/C%2B%2B" TargetMode="External"/><Relationship Id="rId12" Type="http://schemas.openxmlformats.org/officeDocument/2006/relationships/hyperlink" Target="https://en.wikipedia.org/wiki/Perl" TargetMode="External"/><Relationship Id="rId17" Type="http://schemas.openxmlformats.org/officeDocument/2006/relationships/hyperlink" Target="https://en.wikipedia.org/wiki/Scala_(programming_language)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s://en.wikipedia.org/wiki/Swift_(programming_language)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Java_(programming_language)" TargetMode="External"/><Relationship Id="rId11" Type="http://schemas.openxmlformats.org/officeDocument/2006/relationships/hyperlink" Target="https://en.wikipedia.org/wiki/Ruby_(programming_language)" TargetMode="External"/><Relationship Id="rId5" Type="http://schemas.openxmlformats.org/officeDocument/2006/relationships/hyperlink" Target="https://searchmicroservices.techtarget.com/definition/data-type" TargetMode="External"/><Relationship Id="rId15" Type="http://schemas.openxmlformats.org/officeDocument/2006/relationships/hyperlink" Target="https://en.wikipedia.org/wiki/Dart_(programming_language)" TargetMode="External"/><Relationship Id="rId10" Type="http://schemas.openxmlformats.org/officeDocument/2006/relationships/hyperlink" Target="https://en.wikipedia.org/wiki/PHP" TargetMode="External"/><Relationship Id="rId19" Type="http://schemas.openxmlformats.org/officeDocument/2006/relationships/hyperlink" Target="https://en.wikipedia.org/wiki/Smalltalk" TargetMode="External"/><Relationship Id="rId4" Type="http://schemas.openxmlformats.org/officeDocument/2006/relationships/hyperlink" Target="https://searchdatamanagement.techtarget.com/definition/data" TargetMode="External"/><Relationship Id="rId9" Type="http://schemas.openxmlformats.org/officeDocument/2006/relationships/hyperlink" Target="https://en.wikipedia.org/wiki/Python_(programming_language)" TargetMode="External"/><Relationship Id="rId14" Type="http://schemas.openxmlformats.org/officeDocument/2006/relationships/hyperlink" Target="https://en.wikipedia.org/wiki/Objective-C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extract-variab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ourcemaking.com/refactoring/introduce-assertion" TargetMode="External"/><Relationship Id="rId5" Type="http://schemas.openxmlformats.org/officeDocument/2006/relationships/hyperlink" Target="https://sourcemaking.com/refactoring/rename-method" TargetMode="External"/><Relationship Id="rId4" Type="http://schemas.openxmlformats.org/officeDocument/2006/relationships/hyperlink" Target="https://sourcemaking.com/refactoring/extract-metho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29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Legacy</a:t>
            </a:r>
            <a:r>
              <a:rPr lang="es-ES" dirty="0"/>
              <a:t> error </a:t>
            </a:r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tends</a:t>
            </a:r>
            <a:r>
              <a:rPr lang="es-ES" dirty="0"/>
              <a:t> to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a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success</a:t>
            </a:r>
            <a:r>
              <a:rPr lang="es-ES" dirty="0"/>
              <a:t>/</a:t>
            </a:r>
            <a:r>
              <a:rPr lang="es-ES" dirty="0" err="1"/>
              <a:t>failure</a:t>
            </a:r>
            <a:r>
              <a:rPr lang="es-ES" dirty="0"/>
              <a:t>.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handle</a:t>
            </a:r>
            <a:r>
              <a:rPr lang="es-ES" dirty="0"/>
              <a:t> (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error) </a:t>
            </a:r>
            <a:r>
              <a:rPr lang="es-ES" dirty="0" err="1"/>
              <a:t>appropriately</a:t>
            </a:r>
            <a:r>
              <a:rPr lang="es-ES" dirty="0"/>
              <a:t>.</a:t>
            </a:r>
          </a:p>
          <a:p>
            <a:r>
              <a:rPr lang="es-ES" dirty="0"/>
              <a:t>Modern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</a:t>
            </a:r>
            <a:r>
              <a:rPr lang="es-ES" dirty="0" err="1"/>
              <a:t>however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,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i="1" dirty="0" err="1"/>
              <a:t>exceptional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be </a:t>
            </a:r>
            <a:r>
              <a:rPr lang="es-ES" dirty="0" err="1"/>
              <a:t>handled</a:t>
            </a:r>
            <a:r>
              <a:rPr lang="es-ES" dirty="0"/>
              <a:t> </a:t>
            </a:r>
            <a:r>
              <a:rPr lang="es-ES" dirty="0" err="1"/>
              <a:t>properly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thrown</a:t>
            </a:r>
            <a:r>
              <a:rPr lang="es-ES" dirty="0"/>
              <a:t> -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keeps</a:t>
            </a:r>
            <a:r>
              <a:rPr lang="es-ES" dirty="0"/>
              <a:t> </a:t>
            </a:r>
            <a:r>
              <a:rPr lang="es-ES" dirty="0" err="1"/>
              <a:t>bubbling</a:t>
            </a:r>
            <a:r>
              <a:rPr lang="es-ES" dirty="0"/>
              <a:t> up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</a:t>
            </a:r>
            <a:r>
              <a:rPr lang="es-ES" dirty="0"/>
              <a:t>.</a:t>
            </a:r>
          </a:p>
          <a:p>
            <a:endParaRPr lang="en-GB" dirty="0"/>
          </a:p>
          <a:p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leaves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clean</a:t>
            </a:r>
            <a:r>
              <a:rPr lang="es-ES" dirty="0"/>
              <a:t> of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status </a:t>
            </a:r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,</a:t>
            </a:r>
          </a:p>
          <a:p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of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actual </a:t>
            </a:r>
            <a:r>
              <a:rPr lang="es-ES" dirty="0" err="1"/>
              <a:t>values</a:t>
            </a:r>
            <a:r>
              <a:rPr lang="es-ES" dirty="0"/>
              <a:t>,</a:t>
            </a:r>
          </a:p>
          <a:p>
            <a:r>
              <a:rPr lang="es-ES" dirty="0" err="1"/>
              <a:t>Exceptions</a:t>
            </a:r>
            <a:r>
              <a:rPr lang="es-ES" dirty="0"/>
              <a:t> can </a:t>
            </a:r>
            <a:r>
              <a:rPr lang="es-ES" dirty="0" err="1"/>
              <a:t>carry</a:t>
            </a:r>
            <a:r>
              <a:rPr lang="es-ES" dirty="0"/>
              <a:t> more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a status </a:t>
            </a:r>
            <a:r>
              <a:rPr lang="es-ES" dirty="0" err="1"/>
              <a:t>return</a:t>
            </a:r>
            <a:r>
              <a:rPr lang="es-ES" dirty="0"/>
              <a:t> can,</a:t>
            </a:r>
          </a:p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importantly</a:t>
            </a:r>
            <a:r>
              <a:rPr lang="es-ES" dirty="0"/>
              <a:t>: </a:t>
            </a:r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can't</a:t>
            </a:r>
            <a:r>
              <a:rPr lang="es-ES" dirty="0"/>
              <a:t> be </a:t>
            </a:r>
            <a:r>
              <a:rPr lang="es-ES" dirty="0" err="1"/>
              <a:t>ignored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inaction</a:t>
            </a:r>
            <a:r>
              <a:rPr lang="es-ES" dirty="0"/>
              <a:t>, </a:t>
            </a:r>
            <a:r>
              <a:rPr lang="es-ES" dirty="0" err="1"/>
              <a:t>while</a:t>
            </a:r>
            <a:r>
              <a:rPr lang="es-ES" dirty="0"/>
              <a:t> status </a:t>
            </a:r>
            <a:r>
              <a:rPr lang="es-ES" dirty="0" err="1"/>
              <a:t>returns</a:t>
            </a:r>
            <a:r>
              <a:rPr lang="es-ES" dirty="0"/>
              <a:t> can.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nedbatchelder.com</a:t>
            </a:r>
            <a:r>
              <a:rPr lang="en-GB" dirty="0"/>
              <a:t>/text/exceptions-vs-</a:t>
            </a:r>
            <a:r>
              <a:rPr lang="en-GB" dirty="0" err="1"/>
              <a:t>status.html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7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istqbexamcertification.com</a:t>
            </a:r>
            <a:r>
              <a:rPr lang="en-GB" dirty="0"/>
              <a:t>/what-is-software-testing/</a:t>
            </a:r>
          </a:p>
          <a:p>
            <a:endParaRPr lang="en-GB" dirty="0"/>
          </a:p>
          <a:p>
            <a:r>
              <a:rPr lang="en-GB" dirty="0"/>
              <a:t>Types of tests: unit, integration, functional, e2e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67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es.slideshare.net</a:t>
            </a:r>
            <a:r>
              <a:rPr lang="en-GB" dirty="0"/>
              <a:t>/</a:t>
            </a:r>
            <a:r>
              <a:rPr lang="en-GB" dirty="0" err="1"/>
              <a:t>mariosangiorgio</a:t>
            </a:r>
            <a:r>
              <a:rPr lang="en-GB" dirty="0"/>
              <a:t>/clean-code-and-code-smells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Istanbul</a:t>
            </a:r>
          </a:p>
          <a:p>
            <a:pPr marL="171450" indent="-171450">
              <a:buFontTx/>
              <a:buChar char="-"/>
            </a:pPr>
            <a:r>
              <a:rPr lang="en-GB" dirty="0"/>
              <a:t>https://</a:t>
            </a:r>
            <a:r>
              <a:rPr lang="en-GB" dirty="0" err="1"/>
              <a:t>stackify.com</a:t>
            </a:r>
            <a:r>
              <a:rPr lang="en-GB" dirty="0"/>
              <a:t>/code-coverage-tools/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2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Turning off certain compiler warnings (or all) may help you get the build to succeed, but at the </a:t>
            </a:r>
            <a:r>
              <a:rPr lang="en-GB" dirty="0" err="1"/>
              <a:t>rist</a:t>
            </a:r>
            <a:r>
              <a:rPr lang="en-GB" dirty="0"/>
              <a:t> of endless debugging sessions. Turn-</a:t>
            </a:r>
            <a:r>
              <a:rPr lang="en-GB" dirty="0" err="1"/>
              <a:t>ing</a:t>
            </a:r>
            <a:r>
              <a:rPr lang="en-GB" dirty="0"/>
              <a:t> off failing tests and telling yourself you’ll get them to pass later is as bad as pretending your credit cars are free money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24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getUser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findPerson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retrieveEmployee</a:t>
            </a:r>
            <a:r>
              <a:rPr lang="es-ES" dirty="0"/>
              <a:t>()//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naming</a:t>
            </a:r>
            <a:r>
              <a:rPr lang="es-ES" dirty="0"/>
              <a:t> </a:t>
            </a:r>
            <a:r>
              <a:rPr lang="es-ES" dirty="0" err="1"/>
              <a:t>convention</a:t>
            </a:r>
            <a:br>
              <a:rPr lang="es-ES" dirty="0"/>
            </a:b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getUser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getPerson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getEmployee</a:t>
            </a:r>
            <a:r>
              <a:rPr lang="es-ES" dirty="0"/>
              <a:t>()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route1(</a:t>
            </a:r>
            <a:r>
              <a:rPr lang="es-ES" dirty="0" err="1"/>
              <a:t>url</a:t>
            </a:r>
            <a:r>
              <a:rPr lang="es-ES" dirty="0"/>
              <a:t>, (</a:t>
            </a:r>
            <a:r>
              <a:rPr lang="es-ES" dirty="0" err="1"/>
              <a:t>req</a:t>
            </a:r>
            <a:r>
              <a:rPr lang="es-ES" dirty="0"/>
              <a:t>, res) =&gt; {})</a:t>
            </a: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route2(</a:t>
            </a:r>
            <a:r>
              <a:rPr lang="es-ES" dirty="0" err="1"/>
              <a:t>url</a:t>
            </a:r>
            <a:r>
              <a:rPr lang="es-ES" dirty="0"/>
              <a:t>, (</a:t>
            </a:r>
            <a:r>
              <a:rPr lang="es-ES" dirty="0" err="1"/>
              <a:t>request</a:t>
            </a:r>
            <a:r>
              <a:rPr lang="es-ES" dirty="0"/>
              <a:t>, response) =&gt; {})</a:t>
            </a: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route3(</a:t>
            </a:r>
            <a:r>
              <a:rPr lang="es-ES" dirty="0" err="1"/>
              <a:t>url</a:t>
            </a:r>
            <a:r>
              <a:rPr lang="es-ES" dirty="0"/>
              <a:t>, (</a:t>
            </a:r>
            <a:r>
              <a:rPr lang="es-ES" dirty="0" err="1"/>
              <a:t>req</a:t>
            </a:r>
            <a:r>
              <a:rPr lang="es-ES" dirty="0"/>
              <a:t>, </a:t>
            </a:r>
            <a:r>
              <a:rPr lang="es-ES" dirty="0" err="1"/>
              <a:t>resp</a:t>
            </a:r>
            <a:r>
              <a:rPr lang="es-ES" dirty="0"/>
              <a:t>) =&gt; {})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to créate </a:t>
            </a:r>
            <a:r>
              <a:rPr lang="es-ES" dirty="0" err="1"/>
              <a:t>abstractions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separate</a:t>
            </a:r>
            <a:r>
              <a:rPr lang="es-ES" dirty="0"/>
              <a:t> </a:t>
            </a:r>
            <a:r>
              <a:rPr lang="es-ES" dirty="0" err="1"/>
              <a:t>highter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general </a:t>
            </a:r>
            <a:r>
              <a:rPr lang="es-ES" dirty="0" err="1"/>
              <a:t>concepts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detailed</a:t>
            </a:r>
            <a:r>
              <a:rPr lang="es-ES" dirty="0"/>
              <a:t> </a:t>
            </a:r>
            <a:r>
              <a:rPr lang="es-ES" dirty="0" err="1"/>
              <a:t>concepts</a:t>
            </a:r>
            <a:endParaRPr lang="es-ES" dirty="0"/>
          </a:p>
          <a:p>
            <a:endParaRPr lang="es-ES" dirty="0"/>
          </a:p>
          <a:p>
            <a:r>
              <a:rPr lang="es-ES" dirty="0"/>
              <a:t>Be </a:t>
            </a:r>
            <a:r>
              <a:rPr lang="es-ES" dirty="0" err="1"/>
              <a:t>careful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conventions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, and once </a:t>
            </a:r>
            <a:r>
              <a:rPr lang="es-ES" dirty="0" err="1"/>
              <a:t>chosen</a:t>
            </a:r>
            <a:r>
              <a:rPr lang="es-ES" dirty="0"/>
              <a:t>, be </a:t>
            </a:r>
            <a:r>
              <a:rPr lang="es-ES" dirty="0" err="1"/>
              <a:t>careful</a:t>
            </a:r>
            <a:r>
              <a:rPr lang="es-ES" dirty="0"/>
              <a:t> to </a:t>
            </a:r>
            <a:r>
              <a:rPr lang="es-ES" dirty="0" err="1"/>
              <a:t>continue</a:t>
            </a:r>
            <a:r>
              <a:rPr lang="es-ES" dirty="0"/>
              <a:t> to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them</a:t>
            </a:r>
            <a:br>
              <a:rPr lang="es-ES" dirty="0"/>
            </a:b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req</a:t>
            </a:r>
            <a:r>
              <a:rPr lang="es-ES" dirty="0"/>
              <a:t>, res), (</a:t>
            </a:r>
            <a:r>
              <a:rPr lang="es-ES" dirty="0" err="1"/>
              <a:t>request</a:t>
            </a:r>
            <a:r>
              <a:rPr lang="es-ES" dirty="0"/>
              <a:t>, res), (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result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18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Encapsulate conditionals</a:t>
            </a:r>
          </a:p>
          <a:p>
            <a:endParaRPr lang="en-GB" b="1" dirty="0"/>
          </a:p>
          <a:p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funciones</a:t>
            </a:r>
            <a:r>
              <a:rPr lang="en-GB" b="1" dirty="0"/>
              <a:t>… </a:t>
            </a:r>
          </a:p>
          <a:p>
            <a:endParaRPr lang="en-GB" b="1" dirty="0"/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fsm.state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==='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'&amp;&amp;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 // ... } </a:t>
            </a: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functionshouldShowSpinner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returnfsm.state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==='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'&amp;&amp;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listNode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}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shouldShowSpinner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fsmInstance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listNodeInstance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 // ... 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general an artificial coupling is a result of putting a variable, </a:t>
            </a:r>
            <a:r>
              <a:rPr lang="en-GB" dirty="0" err="1"/>
              <a:t>constan</a:t>
            </a:r>
            <a:r>
              <a:rPr lang="en-GB" dirty="0"/>
              <a:t> or function </a:t>
            </a:r>
            <a:r>
              <a:rPr lang="en-GB" dirty="0" err="1"/>
              <a:t>ina</a:t>
            </a:r>
            <a:r>
              <a:rPr lang="en-GB" dirty="0"/>
              <a:t> a temporary convenient, thought </a:t>
            </a:r>
            <a:r>
              <a:rPr lang="en-GB" dirty="0" err="1"/>
              <a:t>innapropiate</a:t>
            </a:r>
            <a:r>
              <a:rPr lang="en-GB" dirty="0"/>
              <a:t> location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Take the time to figure out where functions constants and variables </a:t>
            </a:r>
            <a:r>
              <a:rPr lang="en-GB" dirty="0" err="1"/>
              <a:t>outh</a:t>
            </a:r>
            <a:r>
              <a:rPr lang="en-GB" dirty="0"/>
              <a:t> to be declared</a:t>
            </a:r>
          </a:p>
          <a:p>
            <a:endParaRPr lang="en-GB" dirty="0"/>
          </a:p>
          <a:p>
            <a:r>
              <a:rPr lang="en-GB" dirty="0"/>
              <a:t>We want code to be as expressive as possible</a:t>
            </a:r>
            <a:br>
              <a:rPr lang="en-GB" dirty="0"/>
            </a:br>
            <a:r>
              <a:rPr lang="en-GB" dirty="0"/>
              <a:t>Run-on expressions and magic numbers all obscure the author’s intent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894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/standard/standard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8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Enforce design decisions with structure over </a:t>
            </a:r>
            <a:r>
              <a:rPr lang="en-GB" dirty="0" err="1"/>
              <a:t>confecntio</a:t>
            </a:r>
            <a:endParaRPr lang="en-GB" dirty="0"/>
          </a:p>
          <a:p>
            <a:endParaRPr lang="en-GB" dirty="0"/>
          </a:p>
          <a:p>
            <a:r>
              <a:rPr lang="en-GB" dirty="0"/>
              <a:t>For example, switch/cases with nicely names enumerations are inferior to base classes with abstract methods</a:t>
            </a:r>
          </a:p>
          <a:p>
            <a:endParaRPr lang="en-GB" dirty="0"/>
          </a:p>
          <a:p>
            <a:r>
              <a:rPr lang="en-GB" dirty="0"/>
              <a:t>Negatives are just a bit harder to understand than positives</a:t>
            </a:r>
          </a:p>
          <a:p>
            <a:endParaRPr lang="en-GB" dirty="0"/>
          </a:p>
          <a:p>
            <a:r>
              <a:rPr lang="en-GB" dirty="0"/>
              <a:t>So, when possible </a:t>
            </a:r>
            <a:r>
              <a:rPr lang="en-GB" dirty="0" err="1"/>
              <a:t>counditionals</a:t>
            </a:r>
            <a:r>
              <a:rPr lang="en-GB" dirty="0"/>
              <a:t> should be expressed as positives</a:t>
            </a:r>
          </a:p>
          <a:p>
            <a:endParaRPr lang="en-GB" dirty="0"/>
          </a:p>
          <a:p>
            <a:r>
              <a:rPr lang="en-GB" dirty="0"/>
              <a:t>A method of an object should invoke only the </a:t>
            </a:r>
            <a:r>
              <a:rPr lang="en-GB" dirty="0" err="1"/>
              <a:t>mothods</a:t>
            </a:r>
            <a:r>
              <a:rPr lang="en-GB" dirty="0"/>
              <a:t> of the following kinds of objects:</a:t>
            </a:r>
          </a:p>
          <a:p>
            <a:pPr marL="228600" indent="-228600">
              <a:buAutoNum type="arabicPeriod"/>
            </a:pPr>
            <a:r>
              <a:rPr lang="en-GB" dirty="0"/>
              <a:t>Itself</a:t>
            </a:r>
          </a:p>
          <a:p>
            <a:pPr marL="228600" indent="-228600">
              <a:buAutoNum type="arabicPeriod"/>
            </a:pPr>
            <a:r>
              <a:rPr lang="en-GB" dirty="0"/>
              <a:t>2. its parameters</a:t>
            </a:r>
          </a:p>
          <a:p>
            <a:pPr marL="228600" indent="-228600">
              <a:buAutoNum type="arabicPeriod"/>
            </a:pPr>
            <a:r>
              <a:rPr lang="en-GB" dirty="0"/>
              <a:t>3. any object it crates7instantiaties</a:t>
            </a:r>
          </a:p>
          <a:p>
            <a:pPr marL="228600" indent="-228600">
              <a:buAutoNum type="arabicPeriod"/>
            </a:pPr>
            <a:r>
              <a:rPr lang="en-GB" dirty="0"/>
              <a:t>4. its direct component objects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49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subjective</a:t>
            </a:r>
            <a:r>
              <a:rPr lang="es-ES" dirty="0"/>
              <a:t> and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has a personal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some</a:t>
            </a:r>
            <a:r>
              <a:rPr lang="es-ES" dirty="0"/>
              <a:t> ideas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considered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constitutes</a:t>
            </a:r>
            <a:r>
              <a:rPr lang="es-ES" dirty="0"/>
              <a:t> as </a:t>
            </a:r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industry</a:t>
            </a:r>
            <a:r>
              <a:rPr lang="es-ES" dirty="0"/>
              <a:t> and </a:t>
            </a:r>
            <a:r>
              <a:rPr lang="es-ES" dirty="0" err="1"/>
              <a:t>community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</a:t>
            </a:r>
            <a:r>
              <a:rPr lang="es-ES" dirty="0" err="1"/>
              <a:t>definitive</a:t>
            </a:r>
            <a:r>
              <a:rPr lang="es-ES" dirty="0"/>
              <a:t> </a:t>
            </a:r>
            <a:r>
              <a:rPr lang="es-ES" dirty="0" err="1"/>
              <a:t>distinction</a:t>
            </a:r>
            <a:r>
              <a:rPr lang="es-ES" dirty="0"/>
              <a:t>. And I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ever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be.</a:t>
            </a:r>
          </a:p>
          <a:p>
            <a:endParaRPr lang="es-ES" dirty="0"/>
          </a:p>
          <a:p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whether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reader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author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somebody</a:t>
            </a:r>
            <a:r>
              <a:rPr lang="es-ES" dirty="0"/>
              <a:t> </a:t>
            </a:r>
            <a:r>
              <a:rPr lang="es-ES" dirty="0" err="1"/>
              <a:t>else</a:t>
            </a:r>
            <a:r>
              <a:rPr lang="es-ES" dirty="0"/>
              <a:t>.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clear</a:t>
            </a:r>
            <a:r>
              <a:rPr lang="es-ES" dirty="0"/>
              <a:t> so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minimizes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guesswork</a:t>
            </a:r>
            <a:r>
              <a:rPr lang="es-ES" dirty="0"/>
              <a:t> and </a:t>
            </a:r>
            <a:r>
              <a:rPr lang="es-ES" dirty="0" err="1"/>
              <a:t>possibility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misunderstandings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, </a:t>
            </a:r>
            <a:r>
              <a:rPr lang="es-ES" dirty="0" err="1"/>
              <a:t>specifically</a:t>
            </a:r>
            <a:r>
              <a:rPr lang="es-ES" dirty="0"/>
              <a:t>:</a:t>
            </a: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entire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collaborate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role and </a:t>
            </a:r>
            <a:r>
              <a:rPr lang="es-ES" dirty="0" err="1"/>
              <a:t>responsibility</a:t>
            </a:r>
            <a:r>
              <a:rPr lang="es-ES" dirty="0"/>
              <a:t>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does</a:t>
            </a:r>
            <a:endParaRPr lang="es-ES" dirty="0"/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and variable</a:t>
            </a:r>
          </a:p>
          <a:p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extend</a:t>
            </a:r>
            <a:r>
              <a:rPr lang="es-ES" dirty="0"/>
              <a:t> and </a:t>
            </a:r>
            <a:r>
              <a:rPr lang="es-ES" dirty="0" err="1"/>
              <a:t>refactor</a:t>
            </a:r>
            <a:r>
              <a:rPr lang="es-ES" dirty="0"/>
              <a:t>, and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fix</a:t>
            </a:r>
            <a:r>
              <a:rPr lang="es-ES" dirty="0"/>
              <a:t> bugs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codebase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can be </a:t>
            </a:r>
            <a:r>
              <a:rPr lang="es-ES" dirty="0" err="1"/>
              <a:t>achieved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making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understands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feels</a:t>
            </a:r>
            <a:r>
              <a:rPr lang="es-ES" dirty="0"/>
              <a:t> </a:t>
            </a:r>
            <a:r>
              <a:rPr lang="es-ES" dirty="0" err="1"/>
              <a:t>confident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introduced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break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functionality</a:t>
            </a:r>
            <a:r>
              <a:rPr lang="es-ES" dirty="0"/>
              <a:t>.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to be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change</a:t>
            </a:r>
            <a:r>
              <a:rPr lang="es-ES" dirty="0"/>
              <a:t>:</a:t>
            </a:r>
          </a:p>
          <a:p>
            <a:r>
              <a:rPr lang="es-ES" dirty="0" err="1"/>
              <a:t>Classes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small</a:t>
            </a:r>
            <a:r>
              <a:rPr lang="es-ES" dirty="0"/>
              <a:t> and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single </a:t>
            </a:r>
            <a:r>
              <a:rPr lang="es-ES" dirty="0" err="1"/>
              <a:t>responsibility</a:t>
            </a:r>
            <a:endParaRPr lang="es-ES" dirty="0"/>
          </a:p>
          <a:p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clear</a:t>
            </a:r>
            <a:r>
              <a:rPr lang="es-ES" dirty="0"/>
              <a:t> and </a:t>
            </a:r>
            <a:r>
              <a:rPr lang="es-ES" dirty="0" err="1"/>
              <a:t>concise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APIs</a:t>
            </a:r>
            <a:endParaRPr lang="es-ES" dirty="0"/>
          </a:p>
          <a:p>
            <a:r>
              <a:rPr lang="es-ES" dirty="0" err="1"/>
              <a:t>Classes</a:t>
            </a:r>
            <a:r>
              <a:rPr lang="es-ES" dirty="0"/>
              <a:t> and </a:t>
            </a:r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predictable</a:t>
            </a:r>
            <a:r>
              <a:rPr lang="es-ES" dirty="0"/>
              <a:t> and </a:t>
            </a:r>
            <a:r>
              <a:rPr lang="es-ES" dirty="0" err="1"/>
              <a:t>work</a:t>
            </a:r>
            <a:r>
              <a:rPr lang="es-ES" dirty="0"/>
              <a:t> as </a:t>
            </a:r>
            <a:r>
              <a:rPr lang="es-ES" dirty="0" err="1"/>
              <a:t>expected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easily</a:t>
            </a:r>
            <a:r>
              <a:rPr lang="es-ES" dirty="0"/>
              <a:t> </a:t>
            </a:r>
            <a:r>
              <a:rPr lang="es-ES" dirty="0" err="1"/>
              <a:t>testable</a:t>
            </a:r>
            <a:r>
              <a:rPr lang="es-ES" dirty="0"/>
              <a:t> and has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)</a:t>
            </a:r>
          </a:p>
          <a:p>
            <a:r>
              <a:rPr lang="es-ES" dirty="0" err="1"/>
              <a:t>Tests</a:t>
            </a:r>
            <a:r>
              <a:rPr lang="es-ES" dirty="0"/>
              <a:t> are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understand</a:t>
            </a:r>
            <a:r>
              <a:rPr lang="es-ES" dirty="0"/>
              <a:t> and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change</a:t>
            </a:r>
            <a:endParaRPr lang="es-E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Typically</a:t>
            </a:r>
            <a:r>
              <a:rPr lang="es-ES" dirty="0"/>
              <a:t>,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of </a:t>
            </a:r>
            <a:r>
              <a:rPr lang="es-ES" dirty="0">
                <a:hlinkClick r:id="rId3"/>
              </a:rPr>
              <a:t>instruction</a:t>
            </a:r>
            <a:r>
              <a:rPr lang="es-ES" dirty="0"/>
              <a:t> 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tell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to do and </a:t>
            </a:r>
            <a:r>
              <a:rPr lang="es-ES" dirty="0">
                <a:hlinkClick r:id="rId4"/>
              </a:rPr>
              <a:t>data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uses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running.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consists</a:t>
            </a:r>
            <a:r>
              <a:rPr lang="es-ES" dirty="0"/>
              <a:t> of </a:t>
            </a:r>
            <a:r>
              <a:rPr lang="es-ES" i="1" dirty="0" err="1"/>
              <a:t>constants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never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and variable </a:t>
            </a:r>
            <a:r>
              <a:rPr lang="es-ES" dirty="0" err="1"/>
              <a:t>values</a:t>
            </a:r>
            <a:r>
              <a:rPr lang="es-ES" dirty="0"/>
              <a:t> (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initialized</a:t>
            </a:r>
            <a:r>
              <a:rPr lang="es-ES" dirty="0"/>
              <a:t> to "0"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default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actual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supplied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program's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). </a:t>
            </a:r>
            <a:r>
              <a:rPr lang="es-ES" dirty="0" err="1"/>
              <a:t>Usually</a:t>
            </a:r>
            <a:r>
              <a:rPr lang="es-ES" dirty="0"/>
              <a:t>,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constants</a:t>
            </a:r>
            <a:r>
              <a:rPr lang="es-ES" dirty="0"/>
              <a:t> and variables are </a:t>
            </a:r>
            <a:r>
              <a:rPr lang="es-ES" dirty="0" err="1"/>
              <a:t>defined</a:t>
            </a:r>
            <a:r>
              <a:rPr lang="es-ES" dirty="0"/>
              <a:t> as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>
                <a:hlinkClick r:id="rId5"/>
              </a:rPr>
              <a:t>data type</a:t>
            </a:r>
            <a:r>
              <a:rPr lang="es-ES" dirty="0"/>
              <a:t> s. </a:t>
            </a:r>
            <a:r>
              <a:rPr lang="es-ES" dirty="0" err="1"/>
              <a:t>Each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 prescribes and </a:t>
            </a:r>
            <a:r>
              <a:rPr lang="es-ES" dirty="0" err="1"/>
              <a:t>limits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data. </a:t>
            </a:r>
            <a:r>
              <a:rPr lang="es-ES" dirty="0" err="1"/>
              <a:t>Examples</a:t>
            </a:r>
            <a:r>
              <a:rPr lang="es-ES" dirty="0"/>
              <a:t> of data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expressed</a:t>
            </a:r>
            <a:r>
              <a:rPr lang="es-ES" dirty="0"/>
              <a:t> as a decimal 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dirty="0" err="1"/>
              <a:t>string</a:t>
            </a:r>
            <a:r>
              <a:rPr lang="es-ES" dirty="0"/>
              <a:t> of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characters</a:t>
            </a:r>
            <a:r>
              <a:rPr lang="es-ES" dirty="0"/>
              <a:t>,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in </a:t>
            </a:r>
            <a:r>
              <a:rPr lang="es-ES" dirty="0" err="1"/>
              <a:t>length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Significant</a:t>
            </a:r>
            <a:r>
              <a:rPr lang="es-ES" dirty="0"/>
              <a:t> </a:t>
            </a:r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>
                <a:hlinkClick r:id="rId6" tooltip="Java (programming language)"/>
              </a:rPr>
              <a:t>Java</a:t>
            </a:r>
            <a:r>
              <a:rPr lang="es-ES" dirty="0"/>
              <a:t>, </a:t>
            </a:r>
            <a:r>
              <a:rPr lang="es-ES" dirty="0">
                <a:hlinkClick r:id="rId7" tooltip="C++"/>
              </a:rPr>
              <a:t>C++</a:t>
            </a:r>
            <a:r>
              <a:rPr lang="es-ES" dirty="0"/>
              <a:t>, </a:t>
            </a:r>
            <a:r>
              <a:rPr lang="es-ES" dirty="0">
                <a:hlinkClick r:id="rId8" tooltip="C Sharp (programming language)"/>
              </a:rPr>
              <a:t>C#</a:t>
            </a:r>
            <a:r>
              <a:rPr lang="es-ES" dirty="0"/>
              <a:t>, </a:t>
            </a:r>
            <a:r>
              <a:rPr lang="es-ES" dirty="0">
                <a:hlinkClick r:id="rId9" tooltip="Python (programming language)"/>
              </a:rPr>
              <a:t>Python</a:t>
            </a:r>
            <a:r>
              <a:rPr lang="es-ES" dirty="0"/>
              <a:t>, </a:t>
            </a:r>
            <a:r>
              <a:rPr lang="es-ES" dirty="0">
                <a:hlinkClick r:id="rId10" tooltip="PHP"/>
              </a:rPr>
              <a:t>PHP</a:t>
            </a:r>
            <a:r>
              <a:rPr lang="es-ES" dirty="0"/>
              <a:t>, </a:t>
            </a:r>
            <a:r>
              <a:rPr lang="es-ES" dirty="0">
                <a:hlinkClick r:id="rId11" tooltip="Ruby (programming language)"/>
              </a:rPr>
              <a:t>Ruby</a:t>
            </a:r>
            <a:r>
              <a:rPr lang="es-ES" dirty="0"/>
              <a:t>, </a:t>
            </a:r>
            <a:r>
              <a:rPr lang="es-ES" dirty="0">
                <a:hlinkClick r:id="rId12" tooltip="Perl"/>
              </a:rPr>
              <a:t>Perl</a:t>
            </a:r>
            <a:r>
              <a:rPr lang="es-ES" dirty="0"/>
              <a:t>, </a:t>
            </a:r>
            <a:r>
              <a:rPr lang="es-ES" dirty="0">
                <a:hlinkClick r:id="rId13" tooltip="Object Pascal"/>
              </a:rPr>
              <a:t>Object Pascal</a:t>
            </a:r>
            <a:r>
              <a:rPr lang="es-ES" dirty="0"/>
              <a:t>, </a:t>
            </a:r>
            <a:r>
              <a:rPr lang="es-ES" dirty="0">
                <a:hlinkClick r:id="rId14" tooltip="Objective-C"/>
              </a:rPr>
              <a:t>Objective-C</a:t>
            </a:r>
            <a:r>
              <a:rPr lang="es-ES" dirty="0"/>
              <a:t>, </a:t>
            </a:r>
            <a:r>
              <a:rPr lang="es-ES" dirty="0">
                <a:hlinkClick r:id="rId15" tooltip="Dart (programming language)"/>
              </a:rPr>
              <a:t>Dart</a:t>
            </a:r>
            <a:r>
              <a:rPr lang="es-ES" dirty="0"/>
              <a:t>, </a:t>
            </a:r>
            <a:r>
              <a:rPr lang="es-ES" dirty="0">
                <a:hlinkClick r:id="rId16" tooltip="Swift (programming language)"/>
              </a:rPr>
              <a:t>Swift</a:t>
            </a:r>
            <a:r>
              <a:rPr lang="es-ES" dirty="0"/>
              <a:t>, </a:t>
            </a:r>
            <a:r>
              <a:rPr lang="es-ES" dirty="0">
                <a:hlinkClick r:id="rId17" tooltip="Scala (programming language)"/>
              </a:rPr>
              <a:t>Scala</a:t>
            </a:r>
            <a:r>
              <a:rPr lang="es-ES" dirty="0"/>
              <a:t>, </a:t>
            </a:r>
            <a:r>
              <a:rPr lang="es-ES" dirty="0">
                <a:hlinkClick r:id="rId18" tooltip="Common Lisp"/>
              </a:rPr>
              <a:t>Common Lisp</a:t>
            </a:r>
            <a:r>
              <a:rPr lang="es-ES" dirty="0"/>
              <a:t>, and </a:t>
            </a:r>
            <a:r>
              <a:rPr lang="es-ES" dirty="0">
                <a:hlinkClick r:id="rId19" tooltip="Smalltalk"/>
              </a:rPr>
              <a:t>Smalltalk</a:t>
            </a:r>
            <a:r>
              <a:rPr lang="es-ES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5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developer.mozilla.org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-US/docs/Learn/JavaScript/Objects/Inheritance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beginnersbook.com</a:t>
            </a:r>
            <a:r>
              <a:rPr lang="en-GB" dirty="0"/>
              <a:t>/2013/03/polymorphism-in-java/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beginnersbook.com</a:t>
            </a:r>
            <a:r>
              <a:rPr lang="en-GB" dirty="0"/>
              <a:t>/2013/03/polymorphism-in-java/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1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7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comment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intended</a:t>
            </a:r>
            <a:r>
              <a:rPr lang="es-ES" dirty="0"/>
              <a:t> to </a:t>
            </a:r>
            <a:r>
              <a:rPr lang="es-ES" dirty="0" err="1"/>
              <a:t>explain</a:t>
            </a:r>
            <a:r>
              <a:rPr lang="es-ES" dirty="0"/>
              <a:t> a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split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understandable</a:t>
            </a:r>
            <a:r>
              <a:rPr lang="es-ES" dirty="0"/>
              <a:t> </a:t>
            </a:r>
            <a:r>
              <a:rPr lang="es-ES" dirty="0" err="1"/>
              <a:t>subexpressions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Extract Variable</a:t>
            </a:r>
            <a:r>
              <a:rPr lang="es-ES" dirty="0"/>
              <a:t>.</a:t>
            </a:r>
          </a:p>
          <a:p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comment</a:t>
            </a:r>
            <a:r>
              <a:rPr lang="es-ES" dirty="0"/>
              <a:t> </a:t>
            </a:r>
            <a:r>
              <a:rPr lang="es-ES" dirty="0" err="1"/>
              <a:t>explains</a:t>
            </a:r>
            <a:r>
              <a:rPr lang="es-ES" dirty="0"/>
              <a:t> a </a:t>
            </a:r>
            <a:r>
              <a:rPr lang="es-ES" dirty="0" err="1"/>
              <a:t>section</a:t>
            </a:r>
            <a:r>
              <a:rPr lang="es-ES" dirty="0"/>
              <a:t> of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section</a:t>
            </a:r>
            <a:r>
              <a:rPr lang="es-ES" dirty="0"/>
              <a:t> can be </a:t>
            </a:r>
            <a:r>
              <a:rPr lang="es-ES" dirty="0" err="1"/>
              <a:t>turned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dirty="0" err="1"/>
              <a:t>separate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Extract Method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method</a:t>
            </a:r>
            <a:r>
              <a:rPr lang="es-ES" dirty="0"/>
              <a:t> can be </a:t>
            </a:r>
            <a:r>
              <a:rPr lang="es-ES" dirty="0" err="1"/>
              <a:t>taken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comment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itself</a:t>
            </a:r>
            <a:r>
              <a:rPr lang="es-ES" dirty="0"/>
              <a:t>,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likely</a:t>
            </a:r>
            <a:r>
              <a:rPr lang="es-ES" dirty="0"/>
              <a:t>.</a:t>
            </a:r>
          </a:p>
          <a:p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has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extracted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 are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to </a:t>
            </a:r>
            <a:r>
              <a:rPr lang="es-ES" dirty="0" err="1"/>
              <a:t>explain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,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a </a:t>
            </a:r>
            <a:r>
              <a:rPr lang="es-ES" dirty="0" err="1"/>
              <a:t>self-explanatory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. Use </a:t>
            </a:r>
            <a:r>
              <a:rPr lang="es-ES" dirty="0">
                <a:hlinkClick r:id="rId5"/>
              </a:rPr>
              <a:t>Rename Method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.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to </a:t>
            </a:r>
            <a:r>
              <a:rPr lang="es-ES" dirty="0" err="1"/>
              <a:t>assert</a:t>
            </a:r>
            <a:r>
              <a:rPr lang="es-ES" dirty="0"/>
              <a:t> rules </a:t>
            </a:r>
            <a:r>
              <a:rPr lang="es-ES" dirty="0" err="1"/>
              <a:t>about</a:t>
            </a:r>
            <a:r>
              <a:rPr lang="es-ES" dirty="0"/>
              <a:t> a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to </a:t>
            </a:r>
            <a:r>
              <a:rPr lang="es-ES" dirty="0" err="1"/>
              <a:t>work</a:t>
            </a:r>
            <a:r>
              <a:rPr lang="es-ES" dirty="0"/>
              <a:t>, use </a:t>
            </a:r>
            <a:r>
              <a:rPr lang="es-ES" dirty="0">
                <a:hlinkClick r:id="rId6"/>
              </a:rPr>
              <a:t>Introduce Assertion</a:t>
            </a:r>
            <a:r>
              <a:rPr lang="es-ES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2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sourcemaking.com</a:t>
            </a:r>
            <a:r>
              <a:rPr lang="en-GB" dirty="0"/>
              <a:t>/</a:t>
            </a:r>
            <a:r>
              <a:rPr lang="en-GB" dirty="0" err="1"/>
              <a:t>design_patterns</a:t>
            </a:r>
            <a:r>
              <a:rPr lang="en-GB" dirty="0"/>
              <a:t>/decorator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blog.codinghorror.com</a:t>
            </a:r>
            <a:r>
              <a:rPr lang="en-GB" dirty="0"/>
              <a:t>/code-smells/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8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/standard/standard</a:t>
            </a:r>
          </a:p>
          <a:p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hilton.org.uk</a:t>
            </a:r>
            <a:r>
              <a:rPr lang="en-GB" dirty="0"/>
              <a:t>/blog/naming-smells</a:t>
            </a:r>
          </a:p>
          <a:p>
            <a:endParaRPr lang="en-GB" dirty="0"/>
          </a:p>
          <a:p>
            <a:r>
              <a:rPr lang="en-GB" dirty="0"/>
              <a:t>+ you can use very short variable names for tiny scopes</a:t>
            </a:r>
          </a:p>
          <a:p>
            <a:r>
              <a:rPr lang="en-GB" dirty="0"/>
              <a:t>For (</a:t>
            </a:r>
            <a:r>
              <a:rPr lang="en-GB" dirty="0" err="1"/>
              <a:t>i</a:t>
            </a:r>
            <a:r>
              <a:rPr lang="en-GB" dirty="0"/>
              <a:t>=0;i&lt;100;i++)</a:t>
            </a:r>
          </a:p>
          <a:p>
            <a:endParaRPr lang="en-GB" dirty="0"/>
          </a:p>
          <a:p>
            <a:r>
              <a:rPr lang="en-GB" dirty="0"/>
              <a:t>+ the longer the scope of the name, the longer and more precise the name should be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7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modular, y más específicamente en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orientada a objetos, se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denomina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encapsulamiento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 ocultamiento del estado, es decir, de los datos miembro de un objeto de manera que solo se pueda cambiar mediante las operaciones definidas para ese objeto.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https://</a:t>
            </a:r>
            <a:r>
              <a:rPr lang="en-GB" dirty="0" err="1"/>
              <a:t>sourcemaking.com</a:t>
            </a:r>
            <a:r>
              <a:rPr lang="en-GB" dirty="0"/>
              <a:t>/refactoring/smells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CEDB9-DEBA-BD47-BFD2-D94F73231D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0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09875" y="2963512"/>
            <a:ext cx="8677275" cy="2199037"/>
          </a:xfr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7200"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2771775" y="5286375"/>
            <a:ext cx="8715374" cy="866775"/>
          </a:xfrm>
        </p:spPr>
        <p:txBody>
          <a:bodyPr>
            <a:normAutofit/>
          </a:bodyPr>
          <a:lstStyle>
            <a:lvl1pPr marL="0" indent="0" algn="r">
              <a:buNone/>
              <a:defRPr lang="fr-FR" sz="2400" kern="1200" dirty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A7380"/>
              </a:buClr>
              <a:buFont typeface="Wingdings" panose="05000000000000000000" pitchFamily="2" charset="2"/>
              <a:buNone/>
            </a:pPr>
            <a:r>
              <a:rPr lang="en-US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8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782244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644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/>
              <a:t>   |  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 I  30 Septembre 2014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  <p:extLst>
      <p:ext uri="{BB962C8B-B14F-4D97-AF65-F5344CB8AC3E}">
        <p14:creationId xmlns:p14="http://schemas.microsoft.com/office/powerpoint/2010/main" val="40126929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3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56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74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00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4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ans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2963513"/>
            <a:ext cx="9144000" cy="930975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fr-FR" sz="4400"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3157538" y="4162425"/>
            <a:ext cx="5876925" cy="581025"/>
          </a:xfrm>
        </p:spPr>
        <p:txBody>
          <a:bodyPr>
            <a:normAutofit/>
          </a:bodyPr>
          <a:lstStyle>
            <a:lvl1pPr marL="0" indent="0" algn="ctr">
              <a:buNone/>
              <a:defRPr lang="fr-FR" sz="2400" kern="1200" dirty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A7380"/>
              </a:buClr>
              <a:buFont typeface="Wingdings" panose="05000000000000000000" pitchFamily="2" charset="2"/>
              <a:buNone/>
            </a:pPr>
            <a:r>
              <a:rPr lang="en-US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63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72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19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3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31813" marR="0" indent="-531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7380"/>
              </a:buClr>
              <a:buSzTx/>
              <a:buFont typeface="Wingdings" panose="05000000000000000000" pitchFamily="2" charset="2"/>
              <a:buChar char="Ü"/>
              <a:tabLst/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marL="531813" marR="0" lvl="0" indent="-531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738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8DD-3C00-465F-9C0E-03A6E98CF8F7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07/06/2018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1D35-586C-4A71-B027-10CDB042AD1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838200" y="822960"/>
            <a:ext cx="10515600" cy="509085"/>
          </a:xfrm>
        </p:spPr>
        <p:txBody>
          <a:bodyPr wrap="square">
            <a:noAutofit/>
          </a:bodyPr>
          <a:lstStyle>
            <a:lvl1pPr marL="0" indent="0">
              <a:buNone/>
              <a:defRPr sz="2400">
                <a:solidFill>
                  <a:srgbClr val="0A7380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4513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ban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3287211" y="0"/>
            <a:ext cx="8904790" cy="6848126"/>
          </a:xfrm>
          <a:custGeom>
            <a:avLst/>
            <a:gdLst>
              <a:gd name="connsiteX0" fmla="*/ 0 w 7250400"/>
              <a:gd name="connsiteY0" fmla="*/ 0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0 w 7250400"/>
              <a:gd name="connsiteY4" fmla="*/ 0 h 6858000"/>
              <a:gd name="connsiteX0" fmla="*/ 5326743 w 7250400"/>
              <a:gd name="connsiteY0" fmla="*/ 29029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326743 w 7250400"/>
              <a:gd name="connsiteY4" fmla="*/ 29029 h 6858000"/>
              <a:gd name="connsiteX0" fmla="*/ 5297715 w 7250400"/>
              <a:gd name="connsiteY0" fmla="*/ 14514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297715 w 7250400"/>
              <a:gd name="connsiteY4" fmla="*/ 14514 h 6858000"/>
              <a:gd name="connsiteX0" fmla="*/ 5302478 w 7250400"/>
              <a:gd name="connsiteY0" fmla="*/ 2607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302478 w 7250400"/>
              <a:gd name="connsiteY4" fmla="*/ 26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0400" h="6858000">
                <a:moveTo>
                  <a:pt x="5302478" y="2607"/>
                </a:moveTo>
                <a:lnTo>
                  <a:pt x="7250400" y="0"/>
                </a:lnTo>
                <a:lnTo>
                  <a:pt x="7250400" y="6858000"/>
                </a:lnTo>
                <a:lnTo>
                  <a:pt x="0" y="6858000"/>
                </a:lnTo>
                <a:lnTo>
                  <a:pt x="5302478" y="2607"/>
                </a:lnTo>
                <a:close/>
              </a:path>
            </a:pathLst>
          </a:custGeom>
          <a:solidFill>
            <a:srgbClr val="00A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noProof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2963512"/>
            <a:ext cx="9144000" cy="930975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3200400" y="4152900"/>
            <a:ext cx="5791200" cy="521737"/>
          </a:xfrm>
        </p:spPr>
        <p:txBody>
          <a:bodyPr>
            <a:normAutofit/>
          </a:bodyPr>
          <a:lstStyle>
            <a:lvl1pPr marL="0" indent="0" algn="ctr">
              <a:buNone/>
              <a:defRPr lang="fr-FR" sz="2400" kern="1200" dirty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A7380"/>
              </a:buClr>
              <a:buFont typeface="Wingdings" panose="05000000000000000000" pitchFamily="2" charset="2"/>
              <a:buNone/>
            </a:pPr>
            <a:r>
              <a:rPr lang="en-US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4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bande f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l="19922" b="25009"/>
          <a:stretch/>
        </p:blipFill>
        <p:spPr bwMode="auto">
          <a:xfrm>
            <a:off x="347240" y="2419108"/>
            <a:ext cx="5569711" cy="469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600" y="3057283"/>
            <a:ext cx="9144000" cy="2386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2714626" y="5648325"/>
            <a:ext cx="9153524" cy="1028700"/>
          </a:xfrm>
        </p:spPr>
        <p:txBody>
          <a:bodyPr>
            <a:normAutofit/>
          </a:bodyPr>
          <a:lstStyle>
            <a:lvl1pPr marL="0" indent="0" algn="ctr">
              <a:buNone/>
              <a:defRPr lang="fr-FR" sz="2400" kern="1200" dirty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A7380"/>
              </a:buClr>
              <a:buFont typeface="Wingdings" panose="05000000000000000000" pitchFamily="2" charset="2"/>
              <a:buNone/>
            </a:pPr>
            <a:r>
              <a:rPr lang="en-US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297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Veuillez insérer ici une image de fond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381875" y="2370138"/>
            <a:ext cx="412432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50670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31813" marR="0" indent="-531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7380"/>
              </a:buClr>
              <a:buSzTx/>
              <a:buFont typeface="Wingdings" panose="05000000000000000000" pitchFamily="2" charset="2"/>
              <a:buChar char="Ü"/>
              <a:tabLst/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marL="531813" marR="0" lvl="0" indent="-531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738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8DD-3C00-465F-9C0E-03A6E98CF8F7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07/06/2018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1D35-586C-4A71-B027-10CDB042AD1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838200" y="822960"/>
            <a:ext cx="10515600" cy="509085"/>
          </a:xfrm>
        </p:spPr>
        <p:txBody>
          <a:bodyPr wrap="square">
            <a:noAutofit/>
          </a:bodyPr>
          <a:lstStyle>
            <a:lvl1pPr marL="0" indent="0">
              <a:buNone/>
              <a:defRPr sz="2400">
                <a:solidFill>
                  <a:srgbClr val="0A7380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43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&amp; Ca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6273800" y="1825625"/>
            <a:ext cx="5080000" cy="4351338"/>
          </a:xfrm>
          <a:ln>
            <a:noFill/>
          </a:ln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0800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8DD-3C00-465F-9C0E-03A6E98CF8F7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07/06/2018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1D35-586C-4A71-B027-10CDB042AD1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838200" y="822960"/>
            <a:ext cx="10515600" cy="509085"/>
          </a:xfrm>
        </p:spPr>
        <p:txBody>
          <a:bodyPr wrap="square">
            <a:noAutofit/>
          </a:bodyPr>
          <a:lstStyle>
            <a:lvl1pPr marL="0" indent="0">
              <a:buNone/>
              <a:defRPr sz="2400">
                <a:solidFill>
                  <a:srgbClr val="0A7380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51" y="3664717"/>
            <a:ext cx="662298" cy="6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89240" y="1789880"/>
            <a:ext cx="6464559" cy="4351338"/>
          </a:xfrm>
        </p:spPr>
        <p:txBody>
          <a:bodyPr/>
          <a:lstStyle>
            <a:lvl1pPr>
              <a:buFont typeface="+mj-lt"/>
              <a:buAutoNum type="arabicPeriod"/>
              <a:defRPr>
                <a:latin typeface="+mj-lt"/>
              </a:defRPr>
            </a:lvl1pPr>
            <a:lvl2pPr marL="989012" indent="-457200">
              <a:buFont typeface="+mj-lt"/>
              <a:buAutoNum type="arabicPeriod"/>
              <a:defRPr>
                <a:latin typeface="+mj-lt"/>
              </a:defRPr>
            </a:lvl2pPr>
            <a:lvl3pPr marL="1441450" indent="-457200">
              <a:buFont typeface="+mj-lt"/>
              <a:buAutoNum type="arabicPeriod"/>
              <a:defRPr>
                <a:latin typeface="+mj-lt"/>
              </a:defRPr>
            </a:lvl3pPr>
            <a:lvl4pPr>
              <a:buFont typeface="+mj-lt"/>
              <a:buAutoNum type="arabicPeriod"/>
              <a:defRPr>
                <a:latin typeface="+mj-lt"/>
              </a:defRPr>
            </a:lvl4pPr>
            <a:lvl5pPr marL="1951037" indent="-342900"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fr-FR"/>
              <a:t>un</a:t>
            </a:r>
          </a:p>
          <a:p>
            <a:pPr lvl="0"/>
            <a:r>
              <a:rPr lang="fr-FR"/>
              <a:t>Deux</a:t>
            </a:r>
          </a:p>
          <a:p>
            <a:pPr lvl="0"/>
            <a:r>
              <a:rPr lang="fr-FR"/>
              <a:t>Trois</a:t>
            </a:r>
          </a:p>
          <a:p>
            <a:pPr lvl="0"/>
            <a:r>
              <a:rPr lang="fr-FR"/>
              <a:t>Quatre</a:t>
            </a:r>
          </a:p>
          <a:p>
            <a:pPr lvl="0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8DD-3C00-465F-9C0E-03A6E98CF8F7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07/06/2018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1D35-586C-4A71-B027-10CDB042AD1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838200" y="822960"/>
            <a:ext cx="10515600" cy="509085"/>
          </a:xfrm>
        </p:spPr>
        <p:txBody>
          <a:bodyPr wrap="square">
            <a:noAutofit/>
          </a:bodyPr>
          <a:lstStyle>
            <a:lvl1pPr marL="0" indent="0">
              <a:buNone/>
              <a:defRPr sz="2400">
                <a:solidFill>
                  <a:srgbClr val="0A7380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4" hasCustomPrompt="1"/>
          </p:nvPr>
        </p:nvSpPr>
        <p:spPr>
          <a:xfrm>
            <a:off x="830423" y="1800807"/>
            <a:ext cx="3816222" cy="433873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/>
              <a:t>Image pour le sommaire</a:t>
            </a:r>
          </a:p>
        </p:txBody>
      </p:sp>
    </p:spTree>
    <p:extLst>
      <p:ext uri="{BB962C8B-B14F-4D97-AF65-F5344CB8AC3E}">
        <p14:creationId xmlns:p14="http://schemas.microsoft.com/office/powerpoint/2010/main" val="350519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A7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2210400" y="3060000"/>
            <a:ext cx="9144000" cy="238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r">
              <a:lnSpc>
                <a:spcPct val="90000"/>
              </a:lnSpc>
            </a:pPr>
            <a:r>
              <a:rPr lang="fr-FR"/>
              <a:t>Modifier le style du titre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2190750" y="5495926"/>
            <a:ext cx="920115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r">
              <a:lnSpc>
                <a:spcPct val="90000"/>
              </a:lnSpc>
              <a:spcBef>
                <a:spcPts val="1000"/>
              </a:spcBef>
              <a:buClr>
                <a:srgbClr val="0A7380"/>
              </a:buClr>
              <a:buFont typeface="Wingdings" panose="05000000000000000000" pitchFamily="2" charset="2"/>
              <a:buNone/>
            </a:pPr>
            <a:r>
              <a:rPr lang="fr-FR"/>
              <a:t>Modifier le style des sous-titres du masque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069" y="453504"/>
            <a:ext cx="935458" cy="93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2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3" r:id="rId3"/>
    <p:sldLayoutId id="2147483664" r:id="rId4"/>
    <p:sldLayoutId id="2147483732" r:id="rId5"/>
  </p:sldLayoutIdLst>
  <p:txStyles>
    <p:titleStyle>
      <a:lvl1pPr algn="ctr" defTabSz="914400" rtl="0" eaLnBrk="1" latinLnBrk="0" hangingPunct="1">
        <a:spcBef>
          <a:spcPct val="0"/>
        </a:spcBef>
        <a:buNone/>
        <a:defRPr lang="fr-FR" sz="7200" kern="1200" dirty="0">
          <a:solidFill>
            <a:schemeClr val="bg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2400" kern="1200" dirty="0" smtClean="0">
          <a:solidFill>
            <a:schemeClr val="bg1"/>
          </a:solidFill>
          <a:latin typeface="Source Sans Pro" panose="020B05030304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2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ctr" defTabSz="914400" rtl="0" eaLnBrk="1" latinLnBrk="0" hangingPunct="1">
        <a:spcBef>
          <a:spcPct val="0"/>
        </a:spcBef>
        <a:buNone/>
        <a:defRPr lang="fr-FR" sz="5400" kern="1200">
          <a:solidFill>
            <a:srgbClr val="00008F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14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F8DD-3C00-465F-9C0E-03A6E98CF8F7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07/06/2018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16284" y="6351487"/>
            <a:ext cx="6979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DSI AXA FRANCE |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1487"/>
            <a:ext cx="573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1D35-586C-4A71-B027-10CDB042AD1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e la date 5"/>
          <p:cNvSpPr txBox="1">
            <a:spLocks/>
          </p:cNvSpPr>
          <p:nvPr/>
        </p:nvSpPr>
        <p:spPr>
          <a:xfrm>
            <a:off x="5803923" y="6470433"/>
            <a:ext cx="2299550" cy="17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31518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29" r:id="rId4"/>
    <p:sldLayoutId id="2147483730" r:id="rId5"/>
    <p:sldLayoutId id="214748373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008F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531813" indent="-531813" algn="l" defTabSz="914400" rtl="0" eaLnBrk="1" latinLnBrk="0" hangingPunct="1">
        <a:lnSpc>
          <a:spcPct val="90000"/>
        </a:lnSpc>
        <a:spcBef>
          <a:spcPts val="1000"/>
        </a:spcBef>
        <a:buClr>
          <a:srgbClr val="0A7380"/>
        </a:buClr>
        <a:buFont typeface="Wingdings" panose="05000000000000000000" pitchFamily="2" charset="2"/>
        <a:buChar char="Ü"/>
        <a:defRPr sz="2800" kern="1200">
          <a:solidFill>
            <a:srgbClr val="5D5D5D"/>
          </a:solidFill>
          <a:latin typeface="Source Sans Pro" panose="020B0503030403020204" pitchFamily="34" charset="0"/>
          <a:ea typeface="+mn-ea"/>
          <a:cs typeface="+mn-cs"/>
        </a:defRPr>
      </a:lvl1pPr>
      <a:lvl2pPr marL="984250" indent="-452438" algn="l" defTabSz="914400" rtl="0" eaLnBrk="1" latinLnBrk="0" hangingPunct="1">
        <a:lnSpc>
          <a:spcPct val="90000"/>
        </a:lnSpc>
        <a:spcBef>
          <a:spcPts val="500"/>
        </a:spcBef>
        <a:buClr>
          <a:srgbClr val="0A7380"/>
        </a:buClr>
        <a:buFont typeface="Wingdings" panose="05000000000000000000" pitchFamily="2" charset="2"/>
        <a:buChar char="è"/>
        <a:defRPr sz="2400" kern="1200">
          <a:solidFill>
            <a:srgbClr val="5D5D5D"/>
          </a:solidFill>
          <a:latin typeface="Source Sans Pro" panose="020B0503030403020204" pitchFamily="34" charset="0"/>
          <a:ea typeface="+mn-ea"/>
          <a:cs typeface="+mn-cs"/>
        </a:defRPr>
      </a:lvl2pPr>
      <a:lvl3pPr marL="1249363" indent="-265113" algn="l" defTabSz="914400" rtl="0" eaLnBrk="1" latinLnBrk="0" hangingPunct="1">
        <a:lnSpc>
          <a:spcPct val="90000"/>
        </a:lnSpc>
        <a:spcBef>
          <a:spcPts val="500"/>
        </a:spcBef>
        <a:buClr>
          <a:srgbClr val="0A7380"/>
        </a:buClr>
        <a:buFont typeface="Wingdings" panose="05000000000000000000" pitchFamily="2" charset="2"/>
        <a:buChar char="§"/>
        <a:defRPr sz="2000" kern="1200">
          <a:solidFill>
            <a:srgbClr val="5D5D5D"/>
          </a:solidFill>
          <a:latin typeface="Source Sans Pro" panose="020B0503030403020204" pitchFamily="34" charset="0"/>
          <a:ea typeface="+mn-ea"/>
          <a:cs typeface="+mn-cs"/>
        </a:defRPr>
      </a:lvl3pPr>
      <a:lvl4pPr marL="1608138" indent="-358775" algn="l" defTabSz="914400" rtl="0" eaLnBrk="1" latinLnBrk="0" hangingPunct="1">
        <a:lnSpc>
          <a:spcPct val="90000"/>
        </a:lnSpc>
        <a:spcBef>
          <a:spcPts val="500"/>
        </a:spcBef>
        <a:buClr>
          <a:srgbClr val="0A7380"/>
        </a:buClr>
        <a:buFont typeface="Wingdings" panose="05000000000000000000" pitchFamily="2" charset="2"/>
        <a:buChar char="§"/>
        <a:defRPr sz="1800" kern="1200">
          <a:solidFill>
            <a:srgbClr val="5D5D5D"/>
          </a:solidFill>
          <a:latin typeface="Source Sans Pro" panose="020B0503030403020204" pitchFamily="34" charset="0"/>
          <a:ea typeface="+mn-ea"/>
          <a:cs typeface="+mn-cs"/>
        </a:defRPr>
      </a:lvl4pPr>
      <a:lvl5pPr marL="1885950" indent="-277813" algn="l" defTabSz="914400" rtl="0" eaLnBrk="1" latinLnBrk="0" hangingPunct="1">
        <a:lnSpc>
          <a:spcPct val="90000"/>
        </a:lnSpc>
        <a:spcBef>
          <a:spcPts val="500"/>
        </a:spcBef>
        <a:buClr>
          <a:srgbClr val="0A7380"/>
        </a:buClr>
        <a:buFont typeface="Wingdings" panose="05000000000000000000" pitchFamily="2" charset="2"/>
        <a:buChar char="§"/>
        <a:defRPr sz="1800" kern="1200">
          <a:solidFill>
            <a:srgbClr val="5D5D5D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230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rvice_(systems_architecture)" TargetMode="External"/><Relationship Id="rId3" Type="http://schemas.openxmlformats.org/officeDocument/2006/relationships/hyperlink" Target="https://en.wikipedia.org/wiki/Modular_programming" TargetMode="External"/><Relationship Id="rId7" Type="http://schemas.openxmlformats.org/officeDocument/2006/relationships/hyperlink" Target="https://en.wikipedia.org/wiki/Encapsulation_(object-oriented_programming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en.wikipedia.org/wiki/Software" TargetMode="External"/><Relationship Id="rId5" Type="http://schemas.openxmlformats.org/officeDocument/2006/relationships/hyperlink" Target="https://en.wikipedia.org/wiki/Software_feature" TargetMode="External"/><Relationship Id="rId4" Type="http://schemas.openxmlformats.org/officeDocument/2006/relationships/hyperlink" Target="https://en.wikipedia.org/wiki/Class_(computer_programming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" TargetMode="External"/><Relationship Id="rId2" Type="http://schemas.openxmlformats.org/officeDocument/2006/relationships/hyperlink" Target="https://www.planetgeek.ch/wp-content/uploads/2013/06/Clean-Code-V2.2.pdf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es.slideshare.net/annuvinayak/code-smells-and-its-type-with-example" TargetMode="External"/><Relationship Id="rId4" Type="http://schemas.openxmlformats.org/officeDocument/2006/relationships/hyperlink" Target="https://es.slideshare.net/KuySengChhoeun/chapter17-of-clean-co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bject-oriented_programming" TargetMode="External"/><Relationship Id="rId13" Type="http://schemas.openxmlformats.org/officeDocument/2006/relationships/hyperlink" Target="https://en.wikipedia.org/wiki/Class_(computer_science)" TargetMode="External"/><Relationship Id="rId3" Type="http://schemas.openxmlformats.org/officeDocument/2006/relationships/hyperlink" Target="https://en.wikipedia.org/wiki/Programming_paradigm" TargetMode="External"/><Relationship Id="rId7" Type="http://schemas.openxmlformats.org/officeDocument/2006/relationships/hyperlink" Target="https://en.wikipedia.org/wiki/Method_(computer_science)" TargetMode="External"/><Relationship Id="rId12" Type="http://schemas.openxmlformats.org/officeDocument/2006/relationships/hyperlink" Target="https://en.wikipedia.org/wiki/Class-based_programming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en.wikipedia.org/wiki/Method_(computing)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n.wikipedia.org/wiki/Field_(computer_science)" TargetMode="External"/><Relationship Id="rId11" Type="http://schemas.openxmlformats.org/officeDocument/2006/relationships/hyperlink" Target="https://en.wikipedia.org/wiki/Property_(programming)" TargetMode="External"/><Relationship Id="rId5" Type="http://schemas.openxmlformats.org/officeDocument/2006/relationships/hyperlink" Target="https://en.wikipedia.org/wiki/Data" TargetMode="External"/><Relationship Id="rId15" Type="http://schemas.openxmlformats.org/officeDocument/2006/relationships/hyperlink" Target="https://en.wikipedia.org/wiki/Library_(computer_science)" TargetMode="External"/><Relationship Id="rId10" Type="http://schemas.openxmlformats.org/officeDocument/2006/relationships/hyperlink" Target="https://en.wikipedia.org/wiki/Message_passing" TargetMode="External"/><Relationship Id="rId4" Type="http://schemas.openxmlformats.org/officeDocument/2006/relationships/hyperlink" Target="https://en.wikipedia.org/wiki/Object_(computer_science)" TargetMode="External"/><Relationship Id="rId9" Type="http://schemas.openxmlformats.org/officeDocument/2006/relationships/hyperlink" Target="https://en.wikipedia.org/wiki/Procedure_(computer_science)" TargetMode="External"/><Relationship Id="rId14" Type="http://schemas.openxmlformats.org/officeDocument/2006/relationships/hyperlink" Target="https://en.wikipedia.org/wiki/Task_(computing)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type" TargetMode="External"/><Relationship Id="rId3" Type="http://schemas.openxmlformats.org/officeDocument/2006/relationships/hyperlink" Target="https://en.wikipedia.org/wiki/Object_(object-oriented_programming)" TargetMode="External"/><Relationship Id="rId7" Type="http://schemas.openxmlformats.org/officeDocument/2006/relationships/hyperlink" Target="https://en.wikipedia.org/wiki/Subroutine" TargetMode="External"/><Relationship Id="rId2" Type="http://schemas.openxmlformats.org/officeDocument/2006/relationships/hyperlink" Target="https://en.wikipedia.org/wiki/Property_(programming)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n.wikipedia.org/wiki/Constructor_(object-oriented_programming)" TargetMode="External"/><Relationship Id="rId11" Type="http://schemas.openxmlformats.org/officeDocument/2006/relationships/hyperlink" Target="https://en.wikipedia.org/wiki/Method_(computer_science)" TargetMode="External"/><Relationship Id="rId5" Type="http://schemas.openxmlformats.org/officeDocument/2006/relationships/hyperlink" Target="https://en.wikipedia.org/wiki/Method_(computer_programming)" TargetMode="External"/><Relationship Id="rId10" Type="http://schemas.openxmlformats.org/officeDocument/2006/relationships/hyperlink" Target="https://en.wikipedia.org/wiki/Abstract_data_type" TargetMode="External"/><Relationship Id="rId4" Type="http://schemas.openxmlformats.org/officeDocument/2006/relationships/hyperlink" Target="https://en.wikipedia.org/wiki/Member_variable" TargetMode="External"/><Relationship Id="rId9" Type="http://schemas.openxmlformats.org/officeDocument/2006/relationships/hyperlink" Target="https://en.wikipedia.org/wiki/Instance_(computer_scienc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CF4E-6112-0041-9143-99A5E00E0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C9404-7784-6A46-9989-16783F4DE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B592-7D07-4048-9A79-633968E7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F79B-5FC5-0643-AC49-2562AED2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678"/>
            <a:ext cx="11029616" cy="4537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b="1" dirty="0" err="1"/>
              <a:t>Comments</a:t>
            </a:r>
            <a:r>
              <a:rPr lang="es-ES" sz="2400" b="1" dirty="0"/>
              <a:t> </a:t>
            </a:r>
            <a:r>
              <a:rPr lang="es-ES" sz="2400" b="1" dirty="0" err="1"/>
              <a:t>should</a:t>
            </a:r>
            <a:r>
              <a:rPr lang="es-ES" sz="2400" b="1" dirty="0"/>
              <a:t> be </a:t>
            </a:r>
            <a:r>
              <a:rPr lang="es-ES" sz="2400" b="1" dirty="0" err="1"/>
              <a:t>reserved</a:t>
            </a:r>
            <a:r>
              <a:rPr lang="es-ES" sz="2400" b="1" dirty="0"/>
              <a:t> </a:t>
            </a:r>
            <a:r>
              <a:rPr lang="es-ES" sz="2400" b="1" dirty="0" err="1"/>
              <a:t>for</a:t>
            </a:r>
            <a:r>
              <a:rPr lang="es-ES" sz="2400" b="1" dirty="0"/>
              <a:t> </a:t>
            </a:r>
            <a:r>
              <a:rPr lang="es-ES" sz="2400" b="1" dirty="0" err="1"/>
              <a:t>technical</a:t>
            </a:r>
            <a:r>
              <a:rPr lang="es-ES" sz="2400" b="1" dirty="0"/>
              <a:t> notes </a:t>
            </a:r>
            <a:r>
              <a:rPr lang="es-ES" sz="2400" b="1" dirty="0" err="1"/>
              <a:t>about</a:t>
            </a:r>
            <a:r>
              <a:rPr lang="es-ES" sz="2400" b="1" dirty="0"/>
              <a:t> </a:t>
            </a:r>
            <a:r>
              <a:rPr lang="es-ES" sz="2400" b="1" dirty="0" err="1"/>
              <a:t>the</a:t>
            </a:r>
            <a:r>
              <a:rPr lang="es-ES" sz="2400" b="1" dirty="0"/>
              <a:t> </a:t>
            </a:r>
            <a:r>
              <a:rPr lang="es-ES" sz="2400" b="1" dirty="0" err="1"/>
              <a:t>code</a:t>
            </a:r>
            <a:r>
              <a:rPr lang="es-ES" sz="2400" b="1" dirty="0"/>
              <a:t> and </a:t>
            </a:r>
            <a:r>
              <a:rPr lang="es-ES" sz="2400" b="1" dirty="0" err="1"/>
              <a:t>design</a:t>
            </a:r>
            <a:endParaRPr lang="es-ES" sz="2400" b="1" dirty="0"/>
          </a:p>
          <a:p>
            <a:r>
              <a:rPr lang="es-ES" dirty="0" err="1"/>
              <a:t>Inappropriate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s-ES" dirty="0"/>
          </a:p>
          <a:p>
            <a:pPr lvl="1"/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sensitive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comments</a:t>
            </a:r>
            <a:endParaRPr lang="es-ES" dirty="0"/>
          </a:p>
          <a:p>
            <a:r>
              <a:rPr lang="es-ES" dirty="0" err="1"/>
              <a:t>Obsolete</a:t>
            </a:r>
            <a:r>
              <a:rPr lang="es-ES" dirty="0"/>
              <a:t> </a:t>
            </a:r>
            <a:r>
              <a:rPr lang="es-ES" dirty="0" err="1"/>
              <a:t>Comment</a:t>
            </a:r>
            <a:endParaRPr lang="es-ES" dirty="0"/>
          </a:p>
          <a:p>
            <a:r>
              <a:rPr lang="es-ES" dirty="0" err="1"/>
              <a:t>Redundant</a:t>
            </a:r>
            <a:r>
              <a:rPr lang="es-ES" dirty="0"/>
              <a:t> </a:t>
            </a:r>
            <a:r>
              <a:rPr lang="es-ES" dirty="0" err="1"/>
              <a:t>Comment</a:t>
            </a:r>
            <a:endParaRPr lang="es-ES" dirty="0"/>
          </a:p>
          <a:p>
            <a:r>
              <a:rPr lang="es-ES" dirty="0" err="1"/>
              <a:t>Commented-Out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keeps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history</a:t>
            </a:r>
            <a:r>
              <a:rPr lang="es-ES" dirty="0"/>
              <a:t>.</a:t>
            </a:r>
          </a:p>
          <a:p>
            <a:r>
              <a:rPr lang="es-ES" dirty="0" err="1"/>
              <a:t>Never</a:t>
            </a:r>
            <a:r>
              <a:rPr lang="es-ES" dirty="0"/>
              <a:t> use //TODO</a:t>
            </a:r>
          </a:p>
          <a:p>
            <a:pPr lvl="1"/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US</a:t>
            </a:r>
          </a:p>
          <a:p>
            <a:r>
              <a:rPr lang="es-ES" dirty="0" err="1"/>
              <a:t>Comments</a:t>
            </a:r>
            <a:r>
              <a:rPr lang="es-ES" dirty="0"/>
              <a:t> can </a:t>
            </a:r>
            <a:r>
              <a:rPr lang="es-ES" dirty="0" err="1"/>
              <a:t>sometimes</a:t>
            </a:r>
            <a:r>
              <a:rPr lang="es-ES" dirty="0"/>
              <a:t> be </a:t>
            </a:r>
            <a:r>
              <a:rPr lang="es-ES" dirty="0" err="1"/>
              <a:t>useful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explaining</a:t>
            </a:r>
            <a:r>
              <a:rPr lang="es-ES" dirty="0"/>
              <a:t> </a:t>
            </a:r>
            <a:r>
              <a:rPr lang="es-ES" b="1" dirty="0" err="1"/>
              <a:t>why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implemented</a:t>
            </a:r>
            <a:r>
              <a:rPr lang="es-ES" dirty="0"/>
              <a:t> in a particular </a:t>
            </a:r>
            <a:r>
              <a:rPr lang="es-ES" dirty="0" err="1"/>
              <a:t>way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explaining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 (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simplifying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tried</a:t>
            </a:r>
            <a:r>
              <a:rPr lang="es-ES" dirty="0"/>
              <a:t> and come up short).</a:t>
            </a:r>
          </a:p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8C910-7E93-994F-8CD3-7233D6AB4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r>
              <a:rPr lang="es-ES" dirty="0"/>
              <a:t>: </a:t>
            </a:r>
            <a:r>
              <a:rPr lang="es-ES" dirty="0" err="1"/>
              <a:t>comments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5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8F12-1067-4146-A50D-B036411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BC710-2C9C-9C41-BDCD-33B657AD2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D99B-C959-E744-A914-FF87CA80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826E-F286-FE4F-B25A-08B69517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824"/>
            <a:ext cx="11029616" cy="42469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Too Many Arguments</a:t>
            </a:r>
          </a:p>
          <a:p>
            <a:pPr lvl="1"/>
            <a:r>
              <a:rPr lang="en-GB" dirty="0"/>
              <a:t>3 </a:t>
            </a:r>
            <a:r>
              <a:rPr lang="en-GB" dirty="0" err="1"/>
              <a:t>maximun</a:t>
            </a:r>
            <a:endParaRPr lang="en-GB" dirty="0"/>
          </a:p>
          <a:p>
            <a:pPr lvl="1"/>
            <a:r>
              <a:rPr lang="en-GB" dirty="0"/>
              <a:t>No arguments is best</a:t>
            </a:r>
          </a:p>
          <a:p>
            <a:r>
              <a:rPr lang="en-GB" dirty="0"/>
              <a:t>Output Arguments</a:t>
            </a:r>
          </a:p>
          <a:p>
            <a:pPr lvl="1"/>
            <a:r>
              <a:rPr lang="en-GB" dirty="0"/>
              <a:t>It is ok only if you don’t update things implicitly.</a:t>
            </a:r>
          </a:p>
          <a:p>
            <a:pPr lvl="1"/>
            <a:r>
              <a:rPr lang="en-GB" dirty="0"/>
              <a:t>If your function must change the state  of something have it change the state of the object it is called on</a:t>
            </a:r>
          </a:p>
          <a:p>
            <a:r>
              <a:rPr lang="en-GB" dirty="0"/>
              <a:t>Flag Arguments</a:t>
            </a:r>
          </a:p>
          <a:p>
            <a:pPr lvl="1"/>
            <a:r>
              <a:rPr lang="en-GB" dirty="0"/>
              <a:t>Are </a:t>
            </a:r>
            <a:r>
              <a:rPr lang="en-GB" dirty="0" err="1"/>
              <a:t>confunsing</a:t>
            </a:r>
            <a:r>
              <a:rPr lang="en-GB" dirty="0"/>
              <a:t> and declare that the function does </a:t>
            </a:r>
          </a:p>
          <a:p>
            <a:pPr marL="324000" lvl="1" indent="0">
              <a:buNone/>
            </a:pPr>
            <a:r>
              <a:rPr lang="en-GB" dirty="0"/>
              <a:t>more than one thing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Dead Function</a:t>
            </a:r>
          </a:p>
          <a:p>
            <a:pPr lvl="1"/>
            <a:r>
              <a:rPr lang="en-GB" dirty="0"/>
              <a:t>Remove all unused functions. Git keeps the history.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3C4D-9FF1-1A42-AF50-DD7BC4DBE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r>
              <a:rPr lang="es-ES" dirty="0"/>
              <a:t>: </a:t>
            </a:r>
            <a:r>
              <a:rPr lang="es-ES" dirty="0" err="1"/>
              <a:t>functions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C030D-FEA1-5447-B965-D510C821D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98" y="3687164"/>
            <a:ext cx="2734837" cy="15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1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D93-8326-F348-AD98-E5666B8A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1634-69B8-424F-977D-3F8BFF28C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91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C1F9-1617-9240-904D-6ED19B9C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8E54-99FE-1C4F-B03C-C7EB6AED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8021"/>
            <a:ext cx="11029616" cy="452675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Choose Descriptive Names</a:t>
            </a:r>
          </a:p>
          <a:p>
            <a:pPr lvl="1"/>
            <a:r>
              <a:rPr lang="en-GB" dirty="0"/>
              <a:t>Make sure the name is descriptive. Names in software are 90 percent of what make software readable</a:t>
            </a:r>
          </a:p>
          <a:p>
            <a:r>
              <a:rPr lang="en-GB" dirty="0"/>
              <a:t>Use Standard Nomenclature Where Possible</a:t>
            </a:r>
          </a:p>
          <a:p>
            <a:pPr lvl="1"/>
            <a:r>
              <a:rPr lang="en-GB" dirty="0"/>
              <a:t>Ex: If you are using the Decorator Pattern, you should use the word Decorator in the names of the </a:t>
            </a:r>
            <a:r>
              <a:rPr lang="en-GB" dirty="0" err="1"/>
              <a:t>decoring</a:t>
            </a:r>
            <a:r>
              <a:rPr lang="en-GB" dirty="0"/>
              <a:t> classes</a:t>
            </a:r>
          </a:p>
          <a:p>
            <a:r>
              <a:rPr lang="en-GB" dirty="0"/>
              <a:t>Unambiguous Names</a:t>
            </a:r>
          </a:p>
          <a:p>
            <a:pPr lvl="1"/>
            <a:r>
              <a:rPr lang="en-GB" dirty="0"/>
              <a:t>Choose names that make the working of a function or variable unambiguous</a:t>
            </a:r>
          </a:p>
          <a:p>
            <a:r>
              <a:rPr lang="en-GB" dirty="0"/>
              <a:t>Use Long Names for Long Scopes</a:t>
            </a:r>
          </a:p>
          <a:p>
            <a:endParaRPr lang="en-GB" dirty="0"/>
          </a:p>
          <a:p>
            <a:r>
              <a:rPr lang="en-GB" dirty="0"/>
              <a:t>Names Should Describe Side-Effects</a:t>
            </a:r>
          </a:p>
          <a:p>
            <a:pPr lvl="1"/>
            <a:r>
              <a:rPr lang="en-GB" dirty="0"/>
              <a:t>Name should describe everything that a function, variable, or class is or does</a:t>
            </a:r>
          </a:p>
          <a:p>
            <a:pPr marL="0" indent="0" algn="ctr">
              <a:buNone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worst</a:t>
            </a:r>
            <a:r>
              <a:rPr lang="es-ES" dirty="0"/>
              <a:t> </a:t>
            </a:r>
            <a:r>
              <a:rPr lang="es-ES" dirty="0" err="1"/>
              <a:t>ever</a:t>
            </a:r>
            <a:r>
              <a:rPr lang="es-ES" dirty="0"/>
              <a:t> variable </a:t>
            </a:r>
            <a:r>
              <a:rPr lang="es-ES" dirty="0" err="1"/>
              <a:t>name</a:t>
            </a:r>
            <a:r>
              <a:rPr lang="es-ES" dirty="0"/>
              <a:t>?</a:t>
            </a:r>
            <a:br>
              <a:rPr lang="es-ES" dirty="0"/>
            </a:br>
            <a:r>
              <a:rPr lang="es-ES" i="1" dirty="0"/>
              <a:t>data</a:t>
            </a:r>
            <a:endParaRPr lang="es-ES" dirty="0"/>
          </a:p>
          <a:p>
            <a:pPr marL="0" indent="0" algn="ctr">
              <a:buNone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second-worst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?</a:t>
            </a:r>
            <a:br>
              <a:rPr lang="es-ES" dirty="0"/>
            </a:br>
            <a:r>
              <a:rPr lang="es-ES" i="1" dirty="0"/>
              <a:t>data2</a:t>
            </a:r>
            <a:endParaRPr lang="es-ES" dirty="0"/>
          </a:p>
          <a:p>
            <a:pPr marL="0" indent="0" algn="ctr">
              <a:buNone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third-worst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ever</a:t>
            </a:r>
            <a:r>
              <a:rPr lang="es-ES" dirty="0"/>
              <a:t>?</a:t>
            </a:r>
            <a:br>
              <a:rPr lang="es-ES" dirty="0"/>
            </a:br>
            <a:r>
              <a:rPr lang="es-ES" i="1" dirty="0"/>
              <a:t>data_2</a:t>
            </a: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DBFD4-2CFA-DF46-BDFB-D606D520C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naming</a:t>
            </a:r>
          </a:p>
        </p:txBody>
      </p:sp>
    </p:spTree>
    <p:extLst>
      <p:ext uri="{BB962C8B-B14F-4D97-AF65-F5344CB8AC3E}">
        <p14:creationId xmlns:p14="http://schemas.microsoft.com/office/powerpoint/2010/main" val="173947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2272-0893-BE43-990C-34619DA3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45DB-0F60-3B45-B6DD-01701F717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8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178FDE-F4DC-1748-A2C9-1C0E5D4C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31C5C-4877-DC4D-B50C-90D48850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9881"/>
            <a:ext cx="11029616" cy="4408916"/>
          </a:xfrm>
        </p:spPr>
        <p:txBody>
          <a:bodyPr/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Sometimes we need to make a variable or utility function protected so that it can be accessed by a test</a:t>
            </a:r>
          </a:p>
          <a:p>
            <a:r>
              <a:rPr lang="en-GB" dirty="0"/>
              <a:t>Classes Should Be Small</a:t>
            </a:r>
          </a:p>
          <a:p>
            <a:pPr lvl="1"/>
            <a:r>
              <a:rPr lang="en-GB" dirty="0"/>
              <a:t>Usually if your classes have more than 100 lines of code you could extract part of the code</a:t>
            </a:r>
          </a:p>
          <a:p>
            <a:r>
              <a:rPr lang="en-GB" dirty="0"/>
              <a:t>Single </a:t>
            </a:r>
            <a:r>
              <a:rPr lang="en-GB" dirty="0" err="1"/>
              <a:t>Responsability</a:t>
            </a:r>
            <a:r>
              <a:rPr lang="en-GB" dirty="0"/>
              <a:t> Principle (SPR)</a:t>
            </a:r>
          </a:p>
          <a:p>
            <a:pPr lvl="1"/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>
                <a:hlinkClick r:id="rId3" tooltip="Modular programming"/>
              </a:rPr>
              <a:t>module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>
                <a:hlinkClick r:id="rId4" tooltip="Class (computer programming)"/>
              </a:rPr>
              <a:t>class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responsibility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a single </a:t>
            </a:r>
            <a:r>
              <a:rPr lang="es-ES" dirty="0" err="1"/>
              <a:t>part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hlinkClick r:id="rId5" tooltip="Software feature"/>
              </a:rPr>
              <a:t>functionality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hlinkClick r:id="rId6" tooltip="Software"/>
              </a:rPr>
              <a:t>software</a:t>
            </a:r>
            <a:r>
              <a:rPr lang="es-ES" dirty="0"/>
              <a:t>, and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responsibility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entirely</a:t>
            </a:r>
            <a:r>
              <a:rPr lang="es-ES" dirty="0"/>
              <a:t> </a:t>
            </a:r>
            <a:r>
              <a:rPr lang="es-ES" dirty="0">
                <a:hlinkClick r:id="rId7" tooltip="Encapsulation (object-oriented programming)"/>
              </a:rPr>
              <a:t>encapsulated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>
                <a:hlinkClick r:id="rId8" tooltip="Service (systems architecture)"/>
              </a:rPr>
              <a:t>services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narrowly</a:t>
            </a:r>
            <a:r>
              <a:rPr lang="es-ES" dirty="0"/>
              <a:t> </a:t>
            </a:r>
            <a:r>
              <a:rPr lang="es-ES" dirty="0" err="1"/>
              <a:t>aligned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responsibility</a:t>
            </a:r>
            <a:endParaRPr lang="en-GB" dirty="0"/>
          </a:p>
          <a:p>
            <a:r>
              <a:rPr lang="en-GB" dirty="0"/>
              <a:t>Organizing for Change</a:t>
            </a:r>
          </a:p>
          <a:p>
            <a:pPr lvl="1"/>
            <a:r>
              <a:rPr lang="en-GB" dirty="0"/>
              <a:t>Needs will change, therefore code will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44EF4-6B83-904F-B578-E69346D12D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classes</a:t>
            </a:r>
          </a:p>
        </p:txBody>
      </p:sp>
    </p:spTree>
    <p:extLst>
      <p:ext uri="{BB962C8B-B14F-4D97-AF65-F5344CB8AC3E}">
        <p14:creationId xmlns:p14="http://schemas.microsoft.com/office/powerpoint/2010/main" val="374319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207E-DF3B-C740-B9D1-EC2C4010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8B081-0C69-D546-929F-C6829F286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9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1BD18-1800-084B-BBAC-0252252C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4535D-114D-EF46-A8C0-73DFAC68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2045"/>
            <a:ext cx="11029616" cy="452675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Software error</a:t>
            </a:r>
            <a:r>
              <a:rPr lang="es-ES" dirty="0"/>
              <a:t> - error </a:t>
            </a:r>
            <a:r>
              <a:rPr lang="es-ES" dirty="0" err="1"/>
              <a:t>resulting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in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involved</a:t>
            </a:r>
            <a:r>
              <a:rPr lang="es-ES" dirty="0"/>
              <a:t> in </a:t>
            </a:r>
            <a:r>
              <a:rPr lang="es-ES" dirty="0" err="1"/>
              <a:t>producing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erroneous</a:t>
            </a:r>
            <a:r>
              <a:rPr lang="es-ES" dirty="0"/>
              <a:t> </a:t>
            </a:r>
            <a:r>
              <a:rPr lang="es-ES" dirty="0" err="1"/>
              <a:t>result</a:t>
            </a:r>
            <a:endParaRPr lang="es-ES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Exceptions Rather Than Return Codes</a:t>
            </a:r>
          </a:p>
          <a:p>
            <a:r>
              <a:rPr lang="en-GB" dirty="0"/>
              <a:t>Provide Context with Exceptions</a:t>
            </a:r>
          </a:p>
          <a:p>
            <a:r>
              <a:rPr lang="en-GB" dirty="0"/>
              <a:t>Define the normal Flow</a:t>
            </a:r>
          </a:p>
          <a:p>
            <a:pPr lvl="1"/>
            <a:r>
              <a:rPr lang="en-GB" dirty="0"/>
              <a:t>Don’t return Null</a:t>
            </a:r>
          </a:p>
          <a:p>
            <a:pPr lvl="1"/>
            <a:r>
              <a:rPr lang="en-GB" dirty="0"/>
              <a:t>Don’t pass Null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D06BD-9D2B-F245-BE4E-4915F42DF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errors</a:t>
            </a:r>
          </a:p>
        </p:txBody>
      </p:sp>
    </p:spTree>
    <p:extLst>
      <p:ext uri="{BB962C8B-B14F-4D97-AF65-F5344CB8AC3E}">
        <p14:creationId xmlns:p14="http://schemas.microsoft.com/office/powerpoint/2010/main" val="307134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ED050-0971-5A47-A8E7-C22F949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8009BD-806B-6448-BEFA-17BAD623A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F2D0-63D2-274F-A9D0-1083A85A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851E-0CFC-F344-AA4D-6EA570FC8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1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73B9C-89AA-FE48-8C24-508AFEE3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06E48-375C-0446-AFDC-7163E8C5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2045"/>
            <a:ext cx="11029616" cy="4526752"/>
          </a:xfrm>
        </p:spPr>
        <p:txBody>
          <a:bodyPr>
            <a:normAutofit/>
          </a:bodyPr>
          <a:lstStyle/>
          <a:p>
            <a:r>
              <a:rPr lang="en-GB" dirty="0"/>
              <a:t>Fast</a:t>
            </a:r>
          </a:p>
          <a:p>
            <a:r>
              <a:rPr lang="en-GB" dirty="0"/>
              <a:t>Independent</a:t>
            </a:r>
          </a:p>
          <a:p>
            <a:pPr lvl="1"/>
            <a:r>
              <a:rPr lang="en-GB" dirty="0"/>
              <a:t>Tests should not depend on each other</a:t>
            </a:r>
          </a:p>
          <a:p>
            <a:r>
              <a:rPr lang="en-GB" dirty="0"/>
              <a:t>Repeatable</a:t>
            </a:r>
          </a:p>
          <a:p>
            <a:pPr lvl="1"/>
            <a:r>
              <a:rPr lang="en-GB" dirty="0"/>
              <a:t>In any environment</a:t>
            </a:r>
          </a:p>
          <a:p>
            <a:r>
              <a:rPr lang="en-GB" dirty="0"/>
              <a:t>Self Validating</a:t>
            </a:r>
          </a:p>
          <a:p>
            <a:pPr lvl="1"/>
            <a:r>
              <a:rPr lang="en-GB" dirty="0"/>
              <a:t>Should have a </a:t>
            </a:r>
            <a:r>
              <a:rPr lang="en-GB" dirty="0" err="1"/>
              <a:t>boolean</a:t>
            </a:r>
            <a:r>
              <a:rPr lang="en-GB" dirty="0"/>
              <a:t> output</a:t>
            </a:r>
          </a:p>
          <a:p>
            <a:pPr lvl="1"/>
            <a:r>
              <a:rPr lang="en-GB" dirty="0"/>
              <a:t>One assert per test</a:t>
            </a:r>
          </a:p>
          <a:p>
            <a:r>
              <a:rPr lang="en-GB" dirty="0"/>
              <a:t>Timely</a:t>
            </a:r>
          </a:p>
          <a:p>
            <a:pPr lvl="1"/>
            <a:r>
              <a:rPr lang="en-GB" dirty="0"/>
              <a:t>Unit tests should be written just before the production code that makes them pass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3241F9-3A06-5A47-B85F-24BD4C05B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FIRST</a:t>
            </a:r>
          </a:p>
        </p:txBody>
      </p:sp>
    </p:spTree>
    <p:extLst>
      <p:ext uri="{BB962C8B-B14F-4D97-AF65-F5344CB8AC3E}">
        <p14:creationId xmlns:p14="http://schemas.microsoft.com/office/powerpoint/2010/main" val="45288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5A4D-0CA0-224D-8777-4A386FBA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818876"/>
          </a:xfrm>
        </p:spPr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965A4-1EBF-7140-998D-DB0A1C0DC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2045"/>
            <a:ext cx="11029616" cy="4504311"/>
          </a:xfrm>
        </p:spPr>
        <p:txBody>
          <a:bodyPr>
            <a:normAutofit/>
          </a:bodyPr>
          <a:lstStyle/>
          <a:p>
            <a:r>
              <a:rPr lang="en-GB" dirty="0"/>
              <a:t>Insufficient Tests</a:t>
            </a:r>
          </a:p>
          <a:p>
            <a:pPr lvl="1"/>
            <a:r>
              <a:rPr lang="en-GB" dirty="0"/>
              <a:t>Test everything that could break</a:t>
            </a:r>
          </a:p>
          <a:p>
            <a:r>
              <a:rPr lang="en-GB" dirty="0"/>
              <a:t>Use a Coverage Tool</a:t>
            </a:r>
          </a:p>
          <a:p>
            <a:r>
              <a:rPr lang="en-GB" dirty="0"/>
              <a:t>Don’t Skip Trivial Tests</a:t>
            </a:r>
          </a:p>
          <a:p>
            <a:r>
              <a:rPr lang="en-GB" dirty="0"/>
              <a:t>An Ignored Tests is a Question about an Ambiguity</a:t>
            </a:r>
          </a:p>
          <a:p>
            <a:r>
              <a:rPr lang="en-GB" dirty="0"/>
              <a:t>Test Boundary Conditions</a:t>
            </a:r>
          </a:p>
          <a:p>
            <a:r>
              <a:rPr lang="en-GB" dirty="0"/>
              <a:t>Exhaustively Test Near Bugs</a:t>
            </a:r>
          </a:p>
          <a:p>
            <a:r>
              <a:rPr lang="en-GB" dirty="0"/>
              <a:t>Patterns of Failure Are Revealing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C3AFC-656A-FF4F-A9CA-9AC83A8A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test</a:t>
            </a:r>
          </a:p>
        </p:txBody>
      </p:sp>
    </p:spTree>
    <p:extLst>
      <p:ext uri="{BB962C8B-B14F-4D97-AF65-F5344CB8AC3E}">
        <p14:creationId xmlns:p14="http://schemas.microsoft.com/office/powerpoint/2010/main" val="397187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1BB5-4C06-F343-BA0D-B0CF88CF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D54D7-0AD0-CF46-995F-EEA0672E4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89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95AE-129A-AE41-806E-73C3D7F8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FE74-F57F-B748-A8B1-8D253A88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677"/>
            <a:ext cx="11029616" cy="4415811"/>
          </a:xfrm>
        </p:spPr>
        <p:txBody>
          <a:bodyPr/>
          <a:lstStyle/>
          <a:p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File</a:t>
            </a:r>
          </a:p>
          <a:p>
            <a:pPr lvl="1"/>
            <a:r>
              <a:rPr lang="es-ES" dirty="0" err="1"/>
              <a:t>Don’t</a:t>
            </a:r>
            <a:r>
              <a:rPr lang="es-ES" dirty="0"/>
              <a:t> mix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file (</a:t>
            </a:r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…)</a:t>
            </a:r>
          </a:p>
          <a:p>
            <a:r>
              <a:rPr lang="es-ES" dirty="0" err="1"/>
              <a:t>Obvious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Unimplemented</a:t>
            </a:r>
            <a:endParaRPr lang="es-ES" dirty="0"/>
          </a:p>
          <a:p>
            <a:pPr lvl="1"/>
            <a:r>
              <a:rPr lang="es-ES" dirty="0" err="1"/>
              <a:t>Names</a:t>
            </a:r>
            <a:r>
              <a:rPr lang="es-ES" dirty="0"/>
              <a:t> </a:t>
            </a:r>
            <a:r>
              <a:rPr lang="es-ES" dirty="0" err="1"/>
              <a:t>matter</a:t>
            </a:r>
            <a:r>
              <a:rPr lang="es-ES" dirty="0"/>
              <a:t>…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expect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  <a:p>
            <a:r>
              <a:rPr lang="es-ES" dirty="0" err="1"/>
              <a:t>Incorrect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Boundaries</a:t>
            </a:r>
            <a:endParaRPr lang="es-ES" dirty="0"/>
          </a:p>
          <a:p>
            <a:pPr lvl="1"/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matters</a:t>
            </a:r>
            <a:endParaRPr lang="es-ES" dirty="0"/>
          </a:p>
          <a:p>
            <a:pPr lvl="1"/>
            <a:r>
              <a:rPr lang="es-ES" dirty="0" err="1"/>
              <a:t>Part</a:t>
            </a:r>
            <a:r>
              <a:rPr lang="es-ES" dirty="0"/>
              <a:t> of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boundaries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special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cause </a:t>
            </a:r>
            <a:r>
              <a:rPr lang="es-ES" dirty="0" err="1"/>
              <a:t>the</a:t>
            </a:r>
            <a:r>
              <a:rPr lang="es-ES" dirty="0"/>
              <a:t> test to </a:t>
            </a:r>
            <a:r>
              <a:rPr lang="es-ES" dirty="0" err="1"/>
              <a:t>fail</a:t>
            </a:r>
            <a:endParaRPr lang="es-ES" dirty="0"/>
          </a:p>
          <a:p>
            <a:r>
              <a:rPr lang="es-ES" dirty="0" err="1"/>
              <a:t>Overridden</a:t>
            </a:r>
            <a:r>
              <a:rPr lang="es-ES" dirty="0"/>
              <a:t> Safeties</a:t>
            </a:r>
          </a:p>
          <a:p>
            <a:pPr lvl="1"/>
            <a:r>
              <a:rPr lang="es-ES" dirty="0" err="1"/>
              <a:t>Your</a:t>
            </a:r>
            <a:r>
              <a:rPr lang="es-ES" dirty="0"/>
              <a:t> safeties are </a:t>
            </a:r>
            <a:r>
              <a:rPr lang="es-ES" dirty="0" err="1"/>
              <a:t>teh</a:t>
            </a:r>
            <a:r>
              <a:rPr lang="es-ES" dirty="0"/>
              <a:t> </a:t>
            </a:r>
            <a:r>
              <a:rPr lang="es-ES" dirty="0" err="1"/>
              <a:t>warnings</a:t>
            </a:r>
            <a:r>
              <a:rPr lang="es-ES" dirty="0"/>
              <a:t>, </a:t>
            </a:r>
            <a:r>
              <a:rPr lang="es-ES" dirty="0" err="1"/>
              <a:t>errors</a:t>
            </a:r>
            <a:r>
              <a:rPr lang="es-ES" dirty="0"/>
              <a:t>, 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handling</a:t>
            </a:r>
            <a:r>
              <a:rPr lang="es-ES" dirty="0"/>
              <a:t> –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catch </a:t>
            </a:r>
            <a:r>
              <a:rPr lang="es-ES" dirty="0" err="1"/>
              <a:t>you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future</a:t>
            </a:r>
            <a:endParaRPr lang="es-ES" dirty="0"/>
          </a:p>
          <a:p>
            <a:pPr lvl="1"/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</a:t>
            </a:r>
            <a:r>
              <a:rPr lang="es-ES" dirty="0" err="1"/>
              <a:t>override</a:t>
            </a:r>
            <a:r>
              <a:rPr lang="es-ES" dirty="0"/>
              <a:t> safeties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risky</a:t>
            </a:r>
            <a:r>
              <a:rPr lang="es-ES" dirty="0"/>
              <a:t>, try to </a:t>
            </a:r>
            <a:r>
              <a:rPr lang="es-ES" dirty="0" err="1"/>
              <a:t>send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a </a:t>
            </a:r>
            <a:r>
              <a:rPr lang="es-ES" dirty="0" err="1"/>
              <a:t>warning</a:t>
            </a:r>
            <a:endParaRPr lang="es-ES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1FA4E-DBC5-F546-8973-44B058877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general</a:t>
            </a:r>
          </a:p>
        </p:txBody>
      </p:sp>
    </p:spTree>
    <p:extLst>
      <p:ext uri="{BB962C8B-B14F-4D97-AF65-F5344CB8AC3E}">
        <p14:creationId xmlns:p14="http://schemas.microsoft.com/office/powerpoint/2010/main" val="182221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BBB-B690-E848-882C-1B2794AA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3ABD-66B8-D84E-911F-4EAC5E98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9881"/>
            <a:ext cx="11029616" cy="4939630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Duplication</a:t>
            </a:r>
            <a:endParaRPr lang="es-ES" dirty="0"/>
          </a:p>
          <a:p>
            <a:pPr lvl="1"/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Dry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(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Repeat</a:t>
            </a:r>
            <a:r>
              <a:rPr lang="es-ES" dirty="0"/>
              <a:t> </a:t>
            </a:r>
            <a:r>
              <a:rPr lang="es-ES" dirty="0" err="1"/>
              <a:t>Yourself</a:t>
            </a:r>
            <a:r>
              <a:rPr lang="es-ES" dirty="0"/>
              <a:t>).</a:t>
            </a:r>
          </a:p>
          <a:p>
            <a:r>
              <a:rPr lang="es-ES" dirty="0" err="1"/>
              <a:t>Code</a:t>
            </a:r>
            <a:r>
              <a:rPr lang="es-ES" dirty="0"/>
              <a:t> at </a:t>
            </a:r>
            <a:r>
              <a:rPr lang="es-ES" dirty="0" err="1"/>
              <a:t>Wrong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of </a:t>
            </a:r>
            <a:r>
              <a:rPr lang="es-ES" dirty="0" err="1"/>
              <a:t>Abstraction</a:t>
            </a:r>
            <a:endParaRPr lang="es-ES" dirty="0"/>
          </a:p>
          <a:p>
            <a:pPr lvl="1"/>
            <a:r>
              <a:rPr lang="es-ES" dirty="0" err="1"/>
              <a:t>Heritage</a:t>
            </a:r>
            <a:r>
              <a:rPr lang="es-ES" dirty="0"/>
              <a:t>, </a:t>
            </a:r>
            <a:r>
              <a:rPr lang="es-ES" dirty="0" err="1"/>
              <a:t>polimorphy</a:t>
            </a:r>
            <a:r>
              <a:rPr lang="es-ES" dirty="0"/>
              <a:t> and </a:t>
            </a:r>
            <a:r>
              <a:rPr lang="es-ES" dirty="0" err="1"/>
              <a:t>encapsulament</a:t>
            </a:r>
            <a:endParaRPr lang="es-ES" dirty="0"/>
          </a:p>
          <a:p>
            <a:r>
              <a:rPr lang="es-ES" dirty="0"/>
              <a:t>Base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Derivatives</a:t>
            </a:r>
            <a:endParaRPr lang="es-ES" dirty="0"/>
          </a:p>
          <a:p>
            <a:pPr lvl="1"/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base </a:t>
            </a:r>
            <a:r>
              <a:rPr lang="es-ES" dirty="0" err="1"/>
              <a:t>classses</a:t>
            </a:r>
            <a:r>
              <a:rPr lang="es-ES" dirty="0"/>
              <a:t> </a:t>
            </a:r>
            <a:r>
              <a:rPr lang="es-ES" dirty="0" err="1"/>
              <a:t>mentioning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names</a:t>
            </a:r>
            <a:r>
              <a:rPr lang="es-ES" dirty="0"/>
              <a:t> of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derivatives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suspect</a:t>
            </a:r>
            <a:r>
              <a:rPr lang="es-ES" dirty="0"/>
              <a:t> a </a:t>
            </a:r>
            <a:r>
              <a:rPr lang="es-ES" dirty="0" err="1"/>
              <a:t>problem</a:t>
            </a:r>
            <a:endParaRPr lang="es-ES" dirty="0"/>
          </a:p>
          <a:p>
            <a:pPr lvl="1"/>
            <a:r>
              <a:rPr lang="es-ES" dirty="0"/>
              <a:t>In general, base clases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derivatives</a:t>
            </a:r>
            <a:endParaRPr lang="es-ES" dirty="0"/>
          </a:p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s-ES" dirty="0"/>
          </a:p>
          <a:p>
            <a:pPr lvl="1"/>
            <a:r>
              <a:rPr lang="es-ES" dirty="0" err="1"/>
              <a:t>Limit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expose</a:t>
            </a:r>
            <a:r>
              <a:rPr lang="es-ES" dirty="0"/>
              <a:t>. 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modules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small</a:t>
            </a:r>
            <a:r>
              <a:rPr lang="es-ES" dirty="0"/>
              <a:t> interfaces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to do 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Little. </a:t>
            </a:r>
          </a:p>
          <a:p>
            <a:pPr lvl="1"/>
            <a:r>
              <a:rPr lang="es-ES" dirty="0" err="1"/>
              <a:t>Concentrate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keeping</a:t>
            </a:r>
            <a:r>
              <a:rPr lang="es-ES" dirty="0"/>
              <a:t> interfaces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tight</a:t>
            </a:r>
            <a:r>
              <a:rPr lang="es-ES" dirty="0"/>
              <a:t> and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small</a:t>
            </a:r>
            <a:r>
              <a:rPr lang="es-ES" dirty="0"/>
              <a:t>.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coupling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limiting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s-ES" dirty="0"/>
          </a:p>
          <a:p>
            <a:r>
              <a:rPr lang="es-ES" dirty="0" err="1"/>
              <a:t>Dead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 err="1"/>
              <a:t>Don’t</a:t>
            </a:r>
            <a:r>
              <a:rPr lang="es-ES" dirty="0"/>
              <a:t> catch </a:t>
            </a:r>
            <a:r>
              <a:rPr lang="es-ES" dirty="0" err="1"/>
              <a:t>exceptions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never</a:t>
            </a:r>
            <a:r>
              <a:rPr lang="es-ES" dirty="0"/>
              <a:t> be </a:t>
            </a:r>
            <a:r>
              <a:rPr lang="es-ES" dirty="0" err="1"/>
              <a:t>thrown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else</a:t>
            </a:r>
            <a:r>
              <a:rPr lang="es-ES" dirty="0"/>
              <a:t> blocks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never</a:t>
            </a:r>
            <a:r>
              <a:rPr lang="es-ES" dirty="0"/>
              <a:t> be </a:t>
            </a:r>
            <a:r>
              <a:rPr lang="es-ES" dirty="0" err="1"/>
              <a:t>reached</a:t>
            </a:r>
            <a:r>
              <a:rPr lang="es-ES" dirty="0"/>
              <a:t>.</a:t>
            </a:r>
          </a:p>
          <a:p>
            <a:r>
              <a:rPr lang="es-ES" dirty="0"/>
              <a:t>Vertical </a:t>
            </a:r>
            <a:r>
              <a:rPr lang="es-ES" dirty="0" err="1"/>
              <a:t>Separation</a:t>
            </a:r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 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usage</a:t>
            </a:r>
            <a:r>
              <a:rPr lang="es-ES" dirty="0"/>
              <a:t>. </a:t>
            </a:r>
            <a:r>
              <a:rPr lang="es-ES" dirty="0" err="1"/>
              <a:t>Or</a:t>
            </a:r>
            <a:r>
              <a:rPr lang="es-ES" dirty="0"/>
              <a:t>, declare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usage</a:t>
            </a:r>
            <a:r>
              <a:rPr lang="es-ES" dirty="0"/>
              <a:t>.</a:t>
            </a:r>
          </a:p>
          <a:p>
            <a:r>
              <a:rPr lang="es-ES" dirty="0" err="1"/>
              <a:t>Inconsistency</a:t>
            </a:r>
            <a:endParaRPr lang="es-ES" dirty="0"/>
          </a:p>
          <a:p>
            <a:pPr lvl="1"/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consistent</a:t>
            </a:r>
            <a:r>
              <a:rPr lang="es-ES" dirty="0"/>
              <a:t> </a:t>
            </a:r>
            <a:r>
              <a:rPr lang="es-ES" dirty="0" err="1"/>
              <a:t>conventions</a:t>
            </a:r>
            <a:r>
              <a:rPr lang="es-ES" dirty="0"/>
              <a:t>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D925-D9E4-C647-85CE-F52B80375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general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31FEE-CBEA-5D43-B00C-15E86C287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29" y="879814"/>
            <a:ext cx="3981772" cy="17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79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24F-F169-6A44-A93D-995A4DE9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999E-8221-1A46-AEF5-0B17FF7F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678"/>
            <a:ext cx="11029616" cy="4314211"/>
          </a:xfrm>
        </p:spPr>
        <p:txBody>
          <a:bodyPr>
            <a:normAutofit fontScale="77500" lnSpcReduction="20000"/>
          </a:bodyPr>
          <a:lstStyle/>
          <a:p>
            <a:r>
              <a:rPr lang="en-GB" sz="2100" dirty="0"/>
              <a:t>Clutter</a:t>
            </a:r>
          </a:p>
          <a:p>
            <a:pPr lvl="1"/>
            <a:r>
              <a:rPr lang="en-GB" sz="2100" dirty="0"/>
              <a:t>Variables that aren’t used, functions that are never called, comments that add no information… should be removed</a:t>
            </a:r>
          </a:p>
          <a:p>
            <a:r>
              <a:rPr lang="en-GB" sz="2100" dirty="0"/>
              <a:t>Artificial coupling</a:t>
            </a:r>
          </a:p>
          <a:p>
            <a:pPr lvl="1"/>
            <a:r>
              <a:rPr lang="en-GB" sz="2100" dirty="0"/>
              <a:t>Things that don’t depend upon each other should not be artificially couple</a:t>
            </a:r>
          </a:p>
          <a:p>
            <a:r>
              <a:rPr lang="en-GB" sz="2100" dirty="0"/>
              <a:t>Feature Envy</a:t>
            </a:r>
          </a:p>
          <a:p>
            <a:pPr lvl="1"/>
            <a:r>
              <a:rPr lang="en-GB" sz="2100" dirty="0"/>
              <a:t>The scope of a class should not include variables or functions from others</a:t>
            </a:r>
          </a:p>
          <a:p>
            <a:r>
              <a:rPr lang="en-GB" sz="2100" dirty="0"/>
              <a:t>Selector Arguments</a:t>
            </a:r>
          </a:p>
          <a:p>
            <a:pPr lvl="1"/>
            <a:r>
              <a:rPr lang="en-GB" sz="2100" dirty="0"/>
              <a:t>Booleans bad as parameters</a:t>
            </a:r>
          </a:p>
          <a:p>
            <a:r>
              <a:rPr lang="en-GB" sz="2100" dirty="0"/>
              <a:t>Misplaced Responsibility</a:t>
            </a:r>
          </a:p>
          <a:p>
            <a:pPr lvl="1"/>
            <a:r>
              <a:rPr lang="en-GB" sz="2100" dirty="0"/>
              <a:t>Code should be places where a reader would naturally expect it to be</a:t>
            </a:r>
          </a:p>
          <a:p>
            <a:r>
              <a:rPr lang="en-GB" sz="2100" dirty="0"/>
              <a:t>Encapsulate conditionals</a:t>
            </a:r>
          </a:p>
          <a:p>
            <a:r>
              <a:rPr lang="en-GB" sz="2100" dirty="0"/>
              <a:t>Avoid negative Conditionals</a:t>
            </a:r>
          </a:p>
          <a:p>
            <a:r>
              <a:rPr lang="en-GB" sz="2100" dirty="0"/>
              <a:t>Functions should do One thing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65D0-EC62-E24E-8FDF-B18334304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general</a:t>
            </a:r>
          </a:p>
        </p:txBody>
      </p:sp>
    </p:spTree>
    <p:extLst>
      <p:ext uri="{BB962C8B-B14F-4D97-AF65-F5344CB8AC3E}">
        <p14:creationId xmlns:p14="http://schemas.microsoft.com/office/powerpoint/2010/main" val="336204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D42D-7F16-F842-B8D8-5D378D48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5987-DD89-F948-8DFF-38D07F21F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678"/>
            <a:ext cx="11029616" cy="396411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GB" sz="3400" dirty="0"/>
              <a:t>Use Explanatory Variables</a:t>
            </a:r>
          </a:p>
          <a:p>
            <a:pPr>
              <a:lnSpc>
                <a:spcPct val="100000"/>
              </a:lnSpc>
            </a:pPr>
            <a:r>
              <a:rPr lang="en-GB" sz="3400" dirty="0"/>
              <a:t>Functions Names should Say What They do</a:t>
            </a:r>
          </a:p>
          <a:p>
            <a:pPr>
              <a:lnSpc>
                <a:spcPct val="100000"/>
              </a:lnSpc>
            </a:pPr>
            <a:r>
              <a:rPr lang="en-GB" sz="3400" dirty="0"/>
              <a:t>Understand the Algorithm</a:t>
            </a:r>
          </a:p>
          <a:p>
            <a:pPr lvl="1"/>
            <a:r>
              <a:rPr lang="en-GB" sz="3400" dirty="0"/>
              <a:t>Take time to understand the code</a:t>
            </a:r>
          </a:p>
          <a:p>
            <a:pPr>
              <a:lnSpc>
                <a:spcPct val="100000"/>
              </a:lnSpc>
            </a:pPr>
            <a:r>
              <a:rPr lang="en-GB" sz="3400" dirty="0"/>
              <a:t>Make Logical Dependencies Physical</a:t>
            </a:r>
          </a:p>
          <a:p>
            <a:pPr lvl="1"/>
            <a:r>
              <a:rPr lang="en-GB" sz="3400" dirty="0"/>
              <a:t>If one module depends upon another… that dependency should be physical, not just local.  Ask </a:t>
            </a:r>
            <a:r>
              <a:rPr lang="en-GB" sz="3400" dirty="0" err="1"/>
              <a:t>explicity</a:t>
            </a:r>
            <a:r>
              <a:rPr lang="en-GB" sz="3400" dirty="0"/>
              <a:t> for the module</a:t>
            </a:r>
          </a:p>
          <a:p>
            <a:pPr>
              <a:lnSpc>
                <a:spcPct val="100000"/>
              </a:lnSpc>
            </a:pPr>
            <a:r>
              <a:rPr lang="en-GB" sz="3400" dirty="0"/>
              <a:t>Prefer polymorphism* to if/Else or Switch/Case</a:t>
            </a:r>
          </a:p>
          <a:p>
            <a:pPr lvl="1"/>
            <a:r>
              <a:rPr lang="en-GB" sz="3400" dirty="0"/>
              <a:t>*Only if you are using OO</a:t>
            </a:r>
          </a:p>
          <a:p>
            <a:pPr>
              <a:lnSpc>
                <a:spcPct val="100000"/>
              </a:lnSpc>
            </a:pPr>
            <a:r>
              <a:rPr lang="en-GB" sz="3400" dirty="0"/>
              <a:t>Follow Standard Conventions</a:t>
            </a:r>
          </a:p>
          <a:p>
            <a:pPr lvl="1"/>
            <a:r>
              <a:rPr lang="en-GB" sz="3400" dirty="0"/>
              <a:t>Where to declare instance variables; how to name classes, methods, and variables; where to put braces… our code should provides examples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D508-8490-534C-A327-5440C9ED3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general</a:t>
            </a:r>
          </a:p>
        </p:txBody>
      </p:sp>
    </p:spTree>
    <p:extLst>
      <p:ext uri="{BB962C8B-B14F-4D97-AF65-F5344CB8AC3E}">
        <p14:creationId xmlns:p14="http://schemas.microsoft.com/office/powerpoint/2010/main" val="3226576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E8D0-D28E-F245-810C-9B66A688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542A-E071-F844-968C-AD989469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dirty="0"/>
              <a:t>Replace Magic Numbers with Named Constants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Be Precise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Structure over Convention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Don’t be arbitrary</a:t>
            </a:r>
          </a:p>
          <a:p>
            <a:pPr lvl="1"/>
            <a:r>
              <a:rPr lang="en-GB" sz="1700" dirty="0"/>
              <a:t>Have a reason for the way you structure your code, and make sure that reason is communicated by the structure of the code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Keep configurable data at High Levels</a:t>
            </a:r>
          </a:p>
          <a:p>
            <a:r>
              <a:rPr lang="en-GB" dirty="0"/>
              <a:t>Avoid transitive </a:t>
            </a:r>
            <a:r>
              <a:rPr lang="en-GB" dirty="0" err="1"/>
              <a:t>nativation</a:t>
            </a:r>
            <a:endParaRPr lang="en-GB" dirty="0"/>
          </a:p>
          <a:p>
            <a:r>
              <a:rPr lang="en-GB" dirty="0" err="1"/>
              <a:t>A.getB</a:t>
            </a:r>
            <a:r>
              <a:rPr lang="en-GB" dirty="0"/>
              <a:t>().</a:t>
            </a:r>
            <a:r>
              <a:rPr lang="en-GB" dirty="0" err="1"/>
              <a:t>getC</a:t>
            </a:r>
            <a:r>
              <a:rPr lang="en-GB" dirty="0"/>
              <a:t>().</a:t>
            </a:r>
            <a:r>
              <a:rPr lang="en-GB" dirty="0" err="1"/>
              <a:t>doSomething</a:t>
            </a:r>
            <a:r>
              <a:rPr lang="en-GB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D1A1-39CA-114D-92C7-8EEDB72F6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Code smells: general</a:t>
            </a:r>
          </a:p>
        </p:txBody>
      </p:sp>
    </p:spTree>
    <p:extLst>
      <p:ext uri="{BB962C8B-B14F-4D97-AF65-F5344CB8AC3E}">
        <p14:creationId xmlns:p14="http://schemas.microsoft.com/office/powerpoint/2010/main" val="243435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38D9CE-68C9-DD4F-A209-B9F94939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of interest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DC02F1-CFBE-F14C-9BEF-63B0FAAF0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5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68063-6786-9549-8E77-ED3E9205AEC7}"/>
              </a:ext>
            </a:extLst>
          </p:cNvPr>
          <p:cNvSpPr txBox="1"/>
          <p:nvPr/>
        </p:nvSpPr>
        <p:spPr>
          <a:xfrm>
            <a:off x="573437" y="790414"/>
            <a:ext cx="11096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Cheat Sheet</a:t>
            </a:r>
            <a:br>
              <a:rPr lang="en-GB" dirty="0"/>
            </a:br>
            <a:r>
              <a:rPr lang="en-GB" dirty="0">
                <a:hlinkClick r:id="rId2"/>
              </a:rPr>
              <a:t>https://www.planetgeek.ch/wp-content/uploads/2013/06/Clean-Code-V2.2.pdf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Code Smells </a:t>
            </a:r>
            <a:br>
              <a:rPr lang="en-GB" dirty="0"/>
            </a:br>
            <a:r>
              <a:rPr lang="en-GB" dirty="0">
                <a:hlinkClick r:id="rId3"/>
              </a:rPr>
              <a:t>https://sourcemaking.com/refactoring/smells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https://es.slideshare.net/KuySengChhoeun/chapter17-of-clean-code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Examples:</a:t>
            </a:r>
            <a:br>
              <a:rPr lang="en-GB" dirty="0"/>
            </a:br>
            <a:r>
              <a:rPr lang="en-GB" dirty="0">
                <a:hlinkClick r:id="rId5"/>
              </a:rPr>
              <a:t>https://es.slideshare.net/annuvinayak/code-smells-and-its-type-with-example</a:t>
            </a:r>
            <a:br>
              <a:rPr lang="en-GB" dirty="0"/>
            </a:br>
            <a:br>
              <a:rPr lang="en-GB" dirty="0"/>
            </a:br>
            <a:r>
              <a:rPr lang="es-ES" dirty="0"/>
              <a:t>https://</a:t>
            </a:r>
            <a:r>
              <a:rPr lang="es-ES" dirty="0" err="1"/>
              <a:t>github.com</a:t>
            </a:r>
            <a:r>
              <a:rPr lang="es-ES" dirty="0"/>
              <a:t>/</a:t>
            </a:r>
            <a:r>
              <a:rPr lang="es-ES" dirty="0" err="1"/>
              <a:t>ryanmcdermott</a:t>
            </a:r>
            <a:r>
              <a:rPr lang="es-ES" dirty="0"/>
              <a:t>/</a:t>
            </a:r>
            <a:r>
              <a:rPr lang="es-ES" dirty="0" err="1"/>
              <a:t>clean-code-javascript</a:t>
            </a:r>
            <a:r>
              <a:rPr lang="es-ES" dirty="0"/>
              <a:t>/blob/master/</a:t>
            </a:r>
            <a:r>
              <a:rPr lang="es-ES" dirty="0" err="1"/>
              <a:t>README.md</a:t>
            </a:r>
            <a:endParaRPr lang="es-ES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60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9F66-851B-8744-A35C-7787A1E0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F0A7-789B-F64B-9888-FB298A353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316957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 err="1"/>
              <a:t>Clean</a:t>
            </a:r>
            <a:endParaRPr lang="es-ES" sz="2800" b="1" dirty="0"/>
          </a:p>
          <a:p>
            <a:r>
              <a:rPr lang="es-ES" dirty="0"/>
              <a:t>free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dirt</a:t>
            </a:r>
            <a:r>
              <a:rPr lang="es-ES" dirty="0"/>
              <a:t>; </a:t>
            </a:r>
            <a:r>
              <a:rPr lang="es-ES" dirty="0" err="1"/>
              <a:t>unsoiled</a:t>
            </a:r>
            <a:r>
              <a:rPr lang="es-ES" dirty="0"/>
              <a:t>; </a:t>
            </a:r>
            <a:r>
              <a:rPr lang="es-ES" dirty="0" err="1"/>
              <a:t>unstained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B087-FE60-6A43-BC4D-CE26B6B54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b="1" dirty="0" err="1"/>
              <a:t>Code</a:t>
            </a:r>
            <a:endParaRPr lang="es-ES" sz="2800" b="1" dirty="0"/>
          </a:p>
          <a:p>
            <a:r>
              <a:rPr lang="es-ES" dirty="0"/>
              <a:t>a </a:t>
            </a:r>
            <a:r>
              <a:rPr lang="es-ES" dirty="0" err="1"/>
              <a:t>system</a:t>
            </a:r>
            <a:r>
              <a:rPr lang="es-ES" dirty="0"/>
              <a:t> of </a:t>
            </a:r>
            <a:r>
              <a:rPr lang="es-ES" dirty="0" err="1"/>
              <a:t>words</a:t>
            </a:r>
            <a:r>
              <a:rPr lang="es-ES" dirty="0"/>
              <a:t>, </a:t>
            </a:r>
            <a:r>
              <a:rPr lang="es-ES" dirty="0" err="1"/>
              <a:t>letters</a:t>
            </a:r>
            <a:r>
              <a:rPr lang="es-ES" dirty="0"/>
              <a:t>, figures, </a:t>
            </a:r>
            <a:r>
              <a:rPr lang="es-ES" dirty="0" err="1"/>
              <a:t>or</a:t>
            </a:r>
            <a:r>
              <a:rPr lang="es-ES" dirty="0"/>
              <a:t> symbols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represent</a:t>
            </a:r>
            <a:r>
              <a:rPr lang="es-ES" dirty="0"/>
              <a:t> </a:t>
            </a:r>
            <a:r>
              <a:rPr lang="es-ES" dirty="0" err="1"/>
              <a:t>others</a:t>
            </a:r>
            <a:r>
              <a:rPr lang="es-ES" dirty="0"/>
              <a:t>, </a:t>
            </a:r>
            <a:r>
              <a:rPr lang="es-ES" dirty="0" err="1"/>
              <a:t>especially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purposes</a:t>
            </a:r>
            <a:r>
              <a:rPr lang="es-ES" dirty="0"/>
              <a:t> of </a:t>
            </a:r>
            <a:r>
              <a:rPr lang="es-ES" dirty="0" err="1"/>
              <a:t>secrecy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83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6675-AE0D-B64E-AE3A-EA042AA3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F690-49CA-F046-ABFC-779B4BDD8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Easy to understand</a:t>
            </a:r>
          </a:p>
          <a:p>
            <a:r>
              <a:rPr lang="en-GB" dirty="0"/>
              <a:t>Easy to change</a:t>
            </a:r>
          </a:p>
          <a:p>
            <a:r>
              <a:rPr lang="en-GB" dirty="0"/>
              <a:t>Easy to maintain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F6CD3-1AE7-9644-B534-6D406A83F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CF17E-DD29-7C47-A9A2-2619450B8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0" y="2032002"/>
            <a:ext cx="2743199" cy="2743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3B574C-AC1B-FE41-AEF6-7E7FA90D9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67" y="36322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1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6767-0125-384E-849F-D404525D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7ECB-4186-5C43-AF13-7D24CA01E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Definitions that any developer should now</a:t>
            </a:r>
          </a:p>
        </p:txBody>
      </p:sp>
    </p:spTree>
    <p:extLst>
      <p:ext uri="{BB962C8B-B14F-4D97-AF65-F5344CB8AC3E}">
        <p14:creationId xmlns:p14="http://schemas.microsoft.com/office/powerpoint/2010/main" val="182342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CB0628-7D05-974F-8867-46A38B386DD4}"/>
              </a:ext>
            </a:extLst>
          </p:cNvPr>
          <p:cNvSpPr txBox="1"/>
          <p:nvPr/>
        </p:nvSpPr>
        <p:spPr>
          <a:xfrm>
            <a:off x="632178" y="722489"/>
            <a:ext cx="111195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OOP</a:t>
            </a:r>
          </a:p>
          <a:p>
            <a:pPr lvl="1"/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>
                <a:hlinkClick r:id="rId3" tooltip="Programming paradigm"/>
              </a:rPr>
              <a:t>programming paradigm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concept of "</a:t>
            </a:r>
            <a:r>
              <a:rPr lang="es-ES" dirty="0">
                <a:hlinkClick r:id="rId4" tooltip="Object (computer science)"/>
              </a:rPr>
              <a:t>objects</a:t>
            </a:r>
            <a:r>
              <a:rPr lang="es-ES" dirty="0"/>
              <a:t>",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>
                <a:hlinkClick r:id="rId5" tooltip="Data"/>
              </a:rPr>
              <a:t>data</a:t>
            </a:r>
            <a:r>
              <a:rPr lang="es-ES" dirty="0"/>
              <a:t>,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of </a:t>
            </a:r>
            <a:r>
              <a:rPr lang="es-ES" dirty="0">
                <a:hlinkClick r:id="rId6" tooltip="Field (computer science)"/>
              </a:rPr>
              <a:t>fields</a:t>
            </a:r>
            <a:r>
              <a:rPr lang="es-ES" dirty="0"/>
              <a:t>, </a:t>
            </a:r>
            <a:r>
              <a:rPr lang="es-ES" dirty="0" err="1"/>
              <a:t>often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i="1" dirty="0" err="1"/>
              <a:t>attributes</a:t>
            </a:r>
            <a:r>
              <a:rPr lang="es-ES" i="1" dirty="0"/>
              <a:t>;</a:t>
            </a:r>
            <a:r>
              <a:rPr lang="es-ES" dirty="0"/>
              <a:t> and </a:t>
            </a:r>
            <a:r>
              <a:rPr lang="es-ES" dirty="0" err="1"/>
              <a:t>code</a:t>
            </a:r>
            <a:r>
              <a:rPr lang="es-ES" dirty="0"/>
              <a:t>,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of </a:t>
            </a:r>
            <a:r>
              <a:rPr lang="es-ES" dirty="0" err="1"/>
              <a:t>procedures</a:t>
            </a:r>
            <a:r>
              <a:rPr lang="es-ES" dirty="0"/>
              <a:t>, </a:t>
            </a:r>
            <a:r>
              <a:rPr lang="es-ES" dirty="0" err="1"/>
              <a:t>often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i="1" dirty="0">
                <a:hlinkClick r:id="rId7" tooltip="Method (computer science)"/>
              </a:rPr>
              <a:t>methods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Method</a:t>
            </a:r>
            <a:endParaRPr lang="es-ES" dirty="0"/>
          </a:p>
          <a:p>
            <a:pPr lvl="1"/>
            <a:r>
              <a:rPr lang="es-ES" dirty="0"/>
              <a:t>in </a:t>
            </a:r>
            <a:r>
              <a:rPr lang="es-ES" dirty="0">
                <a:hlinkClick r:id="rId8" tooltip="Object-oriented programming"/>
              </a:rPr>
              <a:t>object-oriented programming</a:t>
            </a:r>
            <a:r>
              <a:rPr lang="es-ES" dirty="0"/>
              <a:t> (OOP)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>
                <a:hlinkClick r:id="rId9" tooltip="Procedure (computer science)"/>
              </a:rPr>
              <a:t>procedure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>
                <a:hlinkClick r:id="rId10" tooltip="Message passing"/>
              </a:rPr>
              <a:t>message</a:t>
            </a:r>
            <a:r>
              <a:rPr lang="es-ES" dirty="0"/>
              <a:t> and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>
                <a:hlinkClick r:id="rId4" tooltip="Object (computer science)"/>
              </a:rPr>
              <a:t>object</a:t>
            </a:r>
            <a:r>
              <a:rPr lang="es-ES" dirty="0"/>
              <a:t>.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mostly</a:t>
            </a:r>
            <a:r>
              <a:rPr lang="es-ES" dirty="0"/>
              <a:t> </a:t>
            </a:r>
            <a:r>
              <a:rPr lang="es-ES" dirty="0" err="1"/>
              <a:t>made</a:t>
            </a:r>
            <a:r>
              <a:rPr lang="es-ES" dirty="0"/>
              <a:t> up of data and </a:t>
            </a:r>
            <a:r>
              <a:rPr lang="es-ES" dirty="0" err="1"/>
              <a:t>behavior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interface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presents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.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represented</a:t>
            </a:r>
            <a:r>
              <a:rPr lang="es-ES" dirty="0"/>
              <a:t> as </a:t>
            </a:r>
            <a:r>
              <a:rPr lang="es-ES" dirty="0" err="1">
                <a:hlinkClick r:id="rId11" tooltip="Property (programming)"/>
              </a:rPr>
              <a:t>propertie</a:t>
            </a:r>
            <a:r>
              <a:rPr lang="es-ES" dirty="0" err="1"/>
              <a:t>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and </a:t>
            </a:r>
            <a:r>
              <a:rPr lang="es-ES" dirty="0" err="1"/>
              <a:t>behavior</a:t>
            </a:r>
            <a:r>
              <a:rPr lang="es-ES" dirty="0"/>
              <a:t> as </a:t>
            </a:r>
            <a:r>
              <a:rPr lang="es-ES" dirty="0" err="1"/>
              <a:t>methods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in </a:t>
            </a:r>
            <a:r>
              <a:rPr lang="es-ES" dirty="0">
                <a:hlinkClick r:id="rId12" tooltip="Class-based programming"/>
              </a:rPr>
              <a:t>class-based programming</a:t>
            </a:r>
            <a:r>
              <a:rPr lang="es-ES" dirty="0"/>
              <a:t>, </a:t>
            </a:r>
            <a:r>
              <a:rPr lang="es-ES" dirty="0" err="1"/>
              <a:t>methods</a:t>
            </a:r>
            <a:r>
              <a:rPr lang="es-ES" dirty="0"/>
              <a:t> are </a:t>
            </a:r>
            <a:r>
              <a:rPr lang="es-ES" dirty="0" err="1"/>
              <a:t>defined</a:t>
            </a:r>
            <a:r>
              <a:rPr lang="es-ES" dirty="0"/>
              <a:t> in a </a:t>
            </a:r>
            <a:r>
              <a:rPr lang="es-ES" dirty="0">
                <a:hlinkClick r:id="rId13" tooltip="Class (computer science)"/>
              </a:rPr>
              <a:t>class</a:t>
            </a:r>
            <a:r>
              <a:rPr lang="es-ES" dirty="0"/>
              <a:t>, and </a:t>
            </a:r>
            <a:r>
              <a:rPr lang="es-ES" dirty="0" err="1"/>
              <a:t>objects</a:t>
            </a:r>
            <a:r>
              <a:rPr lang="es-ES" dirty="0"/>
              <a:t> are </a:t>
            </a:r>
            <a:r>
              <a:rPr lang="es-ES" dirty="0" err="1"/>
              <a:t>instances</a:t>
            </a:r>
            <a:r>
              <a:rPr lang="es-ES" dirty="0"/>
              <a:t> of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capabilities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overriding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., </a:t>
            </a:r>
            <a:r>
              <a:rPr lang="es-ES" dirty="0" err="1"/>
              <a:t>area</a:t>
            </a:r>
            <a:r>
              <a:rPr lang="es-ES" dirty="0"/>
              <a:t>) can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kinds</a:t>
            </a:r>
            <a:r>
              <a:rPr lang="es-ES" dirty="0"/>
              <a:t> of </a:t>
            </a:r>
            <a:r>
              <a:rPr lang="es-ES" dirty="0" err="1"/>
              <a:t>classes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sending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to </a:t>
            </a:r>
            <a:r>
              <a:rPr lang="es-ES" dirty="0" err="1"/>
              <a:t>invoke</a:t>
            </a:r>
            <a:r>
              <a:rPr lang="es-ES" dirty="0"/>
              <a:t> </a:t>
            </a:r>
            <a:r>
              <a:rPr lang="es-ES" dirty="0" err="1"/>
              <a:t>behaviors</a:t>
            </a:r>
            <a:r>
              <a:rPr lang="es-ES" dirty="0"/>
              <a:t> and to </a:t>
            </a:r>
            <a:r>
              <a:rPr lang="es-ES" dirty="0" err="1"/>
              <a:t>delegate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r>
              <a:rPr lang="es-ES" dirty="0"/>
              <a:t> of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behaviors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calls</a:t>
            </a:r>
            <a:endParaRPr lang="es-ES" dirty="0"/>
          </a:p>
          <a:p>
            <a:pPr lvl="1"/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sequence</a:t>
            </a:r>
            <a:r>
              <a:rPr lang="es-ES" dirty="0"/>
              <a:t> of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a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, </a:t>
            </a:r>
            <a:r>
              <a:rPr lang="es-ES" dirty="0" err="1"/>
              <a:t>packaged</a:t>
            </a:r>
            <a:r>
              <a:rPr lang="es-ES" dirty="0"/>
              <a:t> as a </a:t>
            </a:r>
            <a:r>
              <a:rPr lang="es-ES" dirty="0" err="1"/>
              <a:t>unit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can </a:t>
            </a:r>
            <a:r>
              <a:rPr lang="es-ES" dirty="0" err="1"/>
              <a:t>then</a:t>
            </a:r>
            <a:r>
              <a:rPr lang="es-ES" dirty="0"/>
              <a:t> be </a:t>
            </a:r>
            <a:r>
              <a:rPr lang="es-ES" dirty="0" err="1"/>
              <a:t>used</a:t>
            </a:r>
            <a:r>
              <a:rPr lang="es-ES" dirty="0"/>
              <a:t> in </a:t>
            </a:r>
            <a:r>
              <a:rPr lang="es-ES" dirty="0" err="1"/>
              <a:t>programs</a:t>
            </a:r>
            <a:r>
              <a:rPr lang="es-ES" dirty="0"/>
              <a:t> </a:t>
            </a:r>
            <a:r>
              <a:rPr lang="es-ES" dirty="0" err="1"/>
              <a:t>wherever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particular </a:t>
            </a:r>
            <a:r>
              <a:rPr lang="es-ES" dirty="0">
                <a:hlinkClick r:id="rId14" tooltip="Task (computing)"/>
              </a:rPr>
              <a:t>task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performed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Subprograms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programs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separately</a:t>
            </a:r>
            <a:r>
              <a:rPr lang="es-ES" dirty="0"/>
              <a:t> in </a:t>
            </a:r>
            <a:r>
              <a:rPr lang="es-ES" dirty="0">
                <a:hlinkClick r:id="rId15" tooltip="Library (computer science)"/>
              </a:rPr>
              <a:t>libraries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programs</a:t>
            </a:r>
            <a:r>
              <a:rPr lang="es-ES" dirty="0"/>
              <a:t>.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, a </a:t>
            </a:r>
            <a:r>
              <a:rPr lang="es-ES" dirty="0" err="1"/>
              <a:t>subroutine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</a:t>
            </a:r>
            <a:r>
              <a:rPr lang="es-ES" dirty="0" err="1"/>
              <a:t>called</a:t>
            </a:r>
            <a:r>
              <a:rPr lang="es-ES" dirty="0"/>
              <a:t> a </a:t>
            </a:r>
            <a:r>
              <a:rPr lang="es-ES" b="1" dirty="0" err="1"/>
              <a:t>procedure</a:t>
            </a:r>
            <a:r>
              <a:rPr lang="es-ES" dirty="0"/>
              <a:t>, a </a:t>
            </a:r>
            <a:r>
              <a:rPr lang="es-ES" b="1" dirty="0" err="1"/>
              <a:t>function</a:t>
            </a:r>
            <a:r>
              <a:rPr lang="es-ES" dirty="0"/>
              <a:t>, a </a:t>
            </a:r>
            <a:r>
              <a:rPr lang="es-ES" b="1" dirty="0" err="1"/>
              <a:t>routine</a:t>
            </a:r>
            <a:r>
              <a:rPr lang="es-ES" dirty="0"/>
              <a:t>, a </a:t>
            </a:r>
            <a:r>
              <a:rPr lang="es-ES" dirty="0">
                <a:hlinkClick r:id="rId16" tooltip="Method (computing)"/>
              </a:rPr>
              <a:t>method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a </a:t>
            </a:r>
            <a:r>
              <a:rPr lang="es-ES" b="1" dirty="0" err="1"/>
              <a:t>subprogram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b="1" dirty="0" err="1"/>
              <a:t>callable</a:t>
            </a:r>
            <a:r>
              <a:rPr lang="es-ES" b="1" dirty="0"/>
              <a:t> </a:t>
            </a:r>
            <a:r>
              <a:rPr lang="es-ES" b="1" dirty="0" err="1"/>
              <a:t>unit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used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48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40D12-F3E7-0944-B51F-F617DF95B655}"/>
              </a:ext>
            </a:extLst>
          </p:cNvPr>
          <p:cNvSpPr txBox="1"/>
          <p:nvPr/>
        </p:nvSpPr>
        <p:spPr>
          <a:xfrm>
            <a:off x="485422" y="880533"/>
            <a:ext cx="114243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Encapsulation</a:t>
            </a:r>
            <a:endParaRPr lang="es-ES" dirty="0"/>
          </a:p>
          <a:p>
            <a:pPr lvl="1"/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interface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use to </a:t>
            </a:r>
            <a:r>
              <a:rPr lang="es-ES" dirty="0" err="1"/>
              <a:t>access</a:t>
            </a:r>
            <a:r>
              <a:rPr lang="es-ES" dirty="0"/>
              <a:t> and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>
                <a:hlinkClick r:id="rId2" tooltip="Property (programming)"/>
              </a:rPr>
              <a:t>properties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dirty="0" err="1"/>
              <a:t>encapsulation</a:t>
            </a:r>
            <a:r>
              <a:rPr lang="es-ES" dirty="0"/>
              <a:t>. </a:t>
            </a:r>
            <a:r>
              <a:rPr lang="es-ES" dirty="0" err="1"/>
              <a:t>Encapsulation</a:t>
            </a:r>
            <a:r>
              <a:rPr lang="es-ES" dirty="0"/>
              <a:t> and </a:t>
            </a:r>
            <a:r>
              <a:rPr lang="es-ES" dirty="0" err="1"/>
              <a:t>overriding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distinguishing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and </a:t>
            </a:r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calls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Class</a:t>
            </a:r>
            <a:endParaRPr lang="es-ES" dirty="0"/>
          </a:p>
          <a:p>
            <a:pPr lvl="1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extensible </a:t>
            </a:r>
            <a:r>
              <a:rPr lang="es-ES" dirty="0" err="1"/>
              <a:t>program-code-template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>
                <a:hlinkClick r:id="rId3" tooltip="Object (object-oriented programming)"/>
              </a:rPr>
              <a:t>objects</a:t>
            </a:r>
            <a:r>
              <a:rPr lang="es-ES" dirty="0"/>
              <a:t>, </a:t>
            </a:r>
            <a:r>
              <a:rPr lang="es-ES" dirty="0" err="1"/>
              <a:t>providing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(</a:t>
            </a:r>
            <a:r>
              <a:rPr lang="es-ES" dirty="0">
                <a:hlinkClick r:id="rId4" tooltip="Member variable"/>
              </a:rPr>
              <a:t>member variables</a:t>
            </a:r>
            <a:r>
              <a:rPr lang="es-ES" dirty="0"/>
              <a:t>) and </a:t>
            </a:r>
            <a:r>
              <a:rPr lang="es-ES" dirty="0" err="1"/>
              <a:t>implementations</a:t>
            </a:r>
            <a:r>
              <a:rPr lang="es-ES" dirty="0"/>
              <a:t> of </a:t>
            </a:r>
            <a:r>
              <a:rPr lang="es-ES" dirty="0" err="1"/>
              <a:t>behavior</a:t>
            </a:r>
            <a:r>
              <a:rPr lang="es-ES" dirty="0"/>
              <a:t> (</a:t>
            </a:r>
            <a:r>
              <a:rPr lang="es-ES" dirty="0" err="1"/>
              <a:t>member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>
                <a:hlinkClick r:id="rId5" tooltip="Method (computer programming)"/>
              </a:rPr>
              <a:t>methods</a:t>
            </a:r>
            <a:r>
              <a:rPr lang="es-ES" dirty="0"/>
              <a:t>).</a:t>
            </a:r>
            <a:r>
              <a:rPr lang="es-ES" baseline="30000" dirty="0"/>
              <a:t> </a:t>
            </a:r>
            <a:r>
              <a:rPr lang="es-ES" dirty="0"/>
              <a:t>In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(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itself</a:t>
            </a:r>
            <a:r>
              <a:rPr lang="es-ES" dirty="0"/>
              <a:t>),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default </a:t>
            </a:r>
            <a:r>
              <a:rPr lang="es-ES" dirty="0">
                <a:hlinkClick r:id="rId6" tooltip="Constructor (object-oriented programming)"/>
              </a:rPr>
              <a:t>constructor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(a </a:t>
            </a:r>
            <a:r>
              <a:rPr lang="es-ES" dirty="0">
                <a:hlinkClick r:id="rId7" tooltip="Subroutine"/>
              </a:rPr>
              <a:t>subroutine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), and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hlinkClick r:id="rId8" tooltip="Data type"/>
              </a:rPr>
              <a:t>type</a:t>
            </a:r>
            <a:r>
              <a:rPr lang="es-ES" dirty="0"/>
              <a:t> of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>
                <a:hlinkClick r:id="rId9" tooltip="Instance (computer science)"/>
              </a:rPr>
              <a:t>instantiating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;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distinct</a:t>
            </a:r>
            <a:r>
              <a:rPr lang="es-ES" dirty="0"/>
              <a:t> </a:t>
            </a:r>
            <a:r>
              <a:rPr lang="es-ES" dirty="0" err="1"/>
              <a:t>concepts</a:t>
            </a:r>
            <a:r>
              <a:rPr lang="es-ES" dirty="0"/>
              <a:t> are </a:t>
            </a:r>
            <a:r>
              <a:rPr lang="es-ES" dirty="0" err="1"/>
              <a:t>easily</a:t>
            </a:r>
            <a:r>
              <a:rPr lang="es-ES" dirty="0"/>
              <a:t> </a:t>
            </a:r>
            <a:r>
              <a:rPr lang="es-ES" dirty="0" err="1"/>
              <a:t>conflated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Interface</a:t>
            </a:r>
          </a:p>
          <a:p>
            <a:pPr lvl="1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often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define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>
                <a:hlinkClick r:id="rId10" tooltip="Abstract data type"/>
              </a:rPr>
              <a:t>abstract type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no data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defines </a:t>
            </a:r>
            <a:r>
              <a:rPr lang="es-ES" dirty="0" err="1"/>
              <a:t>behaviours</a:t>
            </a:r>
            <a:r>
              <a:rPr lang="es-ES" dirty="0"/>
              <a:t> as </a:t>
            </a:r>
            <a:r>
              <a:rPr lang="es-ES" dirty="0">
                <a:hlinkClick r:id="rId11" tooltip="Method (computer science)"/>
              </a:rPr>
              <a:t>method</a:t>
            </a:r>
            <a:r>
              <a:rPr lang="es-ES" dirty="0"/>
              <a:t> </a:t>
            </a:r>
            <a:r>
              <a:rPr lang="es-ES" dirty="0" err="1"/>
              <a:t>signatures</a:t>
            </a:r>
            <a:endParaRPr lang="es-ES" dirty="0"/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Variable </a:t>
            </a:r>
          </a:p>
          <a:p>
            <a:pPr lvl="1"/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change</a:t>
            </a:r>
            <a:r>
              <a:rPr lang="es-ES" dirty="0"/>
              <a:t>,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passed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A16B-52E8-E94A-8484-2E74E115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 vs polymorphism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0A82A-7083-AD44-B948-4ADACE075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B16E5-9A29-184C-91AE-9FB3723D58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Inheritance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a new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r>
              <a:rPr lang="es-ES" dirty="0" err="1"/>
              <a:t>Inheritance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basically</a:t>
            </a:r>
            <a:r>
              <a:rPr lang="es-ES" dirty="0"/>
              <a:t> </a:t>
            </a:r>
            <a:r>
              <a:rPr lang="es-ES" dirty="0" err="1"/>
              <a:t>implemented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clases</a:t>
            </a:r>
          </a:p>
          <a:p>
            <a:r>
              <a:rPr lang="es-ES" dirty="0"/>
              <a:t>To </a:t>
            </a: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concept of </a:t>
            </a:r>
            <a:r>
              <a:rPr lang="es-ES" dirty="0" err="1"/>
              <a:t>reusability</a:t>
            </a:r>
            <a:r>
              <a:rPr lang="es-ES" dirty="0"/>
              <a:t> in OOP and reduces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of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 err="1"/>
              <a:t>Inheritance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a single </a:t>
            </a:r>
            <a:r>
              <a:rPr lang="es-ES" dirty="0" err="1"/>
              <a:t>inheritance</a:t>
            </a:r>
            <a:r>
              <a:rPr lang="es-ES" dirty="0"/>
              <a:t>,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inheritance</a:t>
            </a:r>
            <a:r>
              <a:rPr lang="es-ES" dirty="0"/>
              <a:t>, </a:t>
            </a:r>
            <a:r>
              <a:rPr lang="es-ES" dirty="0" err="1"/>
              <a:t>multilevel</a:t>
            </a:r>
            <a:r>
              <a:rPr lang="es-ES" dirty="0"/>
              <a:t> </a:t>
            </a:r>
            <a:r>
              <a:rPr lang="es-ES" dirty="0" err="1"/>
              <a:t>inheritance</a:t>
            </a:r>
            <a:r>
              <a:rPr lang="es-ES" dirty="0"/>
              <a:t>, </a:t>
            </a:r>
            <a:r>
              <a:rPr lang="es-ES" dirty="0" err="1"/>
              <a:t>hierarchical</a:t>
            </a:r>
            <a:r>
              <a:rPr lang="es-ES" dirty="0"/>
              <a:t> </a:t>
            </a:r>
            <a:r>
              <a:rPr lang="es-ES" dirty="0" err="1"/>
              <a:t>inheritance</a:t>
            </a:r>
            <a:r>
              <a:rPr lang="es-ES" dirty="0"/>
              <a:t> and </a:t>
            </a:r>
            <a:r>
              <a:rPr lang="es-ES" dirty="0" err="1"/>
              <a:t>hybrid</a:t>
            </a:r>
            <a:r>
              <a:rPr lang="es-ES" dirty="0"/>
              <a:t> </a:t>
            </a:r>
            <a:r>
              <a:rPr lang="es-ES" dirty="0" err="1"/>
              <a:t>inheritance</a:t>
            </a:r>
            <a:endParaRPr lang="es-ES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927BB-D9F8-364F-9237-EDE47B53E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0729D-2EFB-304D-9652-A914F8B2B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Polymorphism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basically</a:t>
            </a:r>
            <a:r>
              <a:rPr lang="es-ES" dirty="0"/>
              <a:t> a </a:t>
            </a:r>
            <a:r>
              <a:rPr lang="es-ES" dirty="0" err="1"/>
              <a:t>common</a:t>
            </a:r>
            <a:r>
              <a:rPr lang="es-ES" dirty="0"/>
              <a:t> interface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form</a:t>
            </a:r>
            <a:endParaRPr lang="es-ES" dirty="0"/>
          </a:p>
          <a:p>
            <a:r>
              <a:rPr lang="es-ES" dirty="0" err="1"/>
              <a:t>Polymorphism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basically</a:t>
            </a:r>
            <a:r>
              <a:rPr lang="es-ES" dirty="0"/>
              <a:t> </a:t>
            </a:r>
            <a:r>
              <a:rPr lang="es-ES" dirty="0" err="1"/>
              <a:t>implemented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/</a:t>
            </a:r>
            <a:r>
              <a:rPr lang="es-ES" dirty="0" err="1"/>
              <a:t>methods</a:t>
            </a:r>
            <a:endParaRPr lang="es-ES" dirty="0"/>
          </a:p>
          <a:p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to decide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form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to be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, at compile time(</a:t>
            </a:r>
            <a:r>
              <a:rPr lang="es-ES" dirty="0" err="1"/>
              <a:t>overloading</a:t>
            </a:r>
            <a:r>
              <a:rPr lang="es-ES" dirty="0"/>
              <a:t>) as </a:t>
            </a:r>
            <a:r>
              <a:rPr lang="es-ES" dirty="0" err="1"/>
              <a:t>well</a:t>
            </a:r>
            <a:r>
              <a:rPr lang="es-ES" dirty="0"/>
              <a:t> as run time(</a:t>
            </a:r>
            <a:r>
              <a:rPr lang="es-ES" dirty="0" err="1"/>
              <a:t>overriding</a:t>
            </a:r>
            <a:r>
              <a:rPr lang="es-ES" dirty="0"/>
              <a:t>)</a:t>
            </a:r>
          </a:p>
          <a:p>
            <a:r>
              <a:rPr lang="es-ES" dirty="0" err="1"/>
              <a:t>Polymorphism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a compile time </a:t>
            </a:r>
            <a:r>
              <a:rPr lang="es-ES" dirty="0" err="1"/>
              <a:t>polymorphism</a:t>
            </a:r>
            <a:r>
              <a:rPr lang="es-ES" dirty="0"/>
              <a:t> (</a:t>
            </a:r>
            <a:r>
              <a:rPr lang="es-ES" dirty="0" err="1"/>
              <a:t>overloading</a:t>
            </a:r>
            <a:r>
              <a:rPr lang="es-ES" dirty="0"/>
              <a:t>) </a:t>
            </a:r>
            <a:r>
              <a:rPr lang="es-ES" dirty="0" err="1"/>
              <a:t>or</a:t>
            </a:r>
            <a:r>
              <a:rPr lang="es-ES" dirty="0"/>
              <a:t> run-time </a:t>
            </a:r>
            <a:r>
              <a:rPr lang="es-ES" dirty="0" err="1"/>
              <a:t>polymorphism</a:t>
            </a:r>
            <a:r>
              <a:rPr lang="es-ES" dirty="0"/>
              <a:t> (</a:t>
            </a:r>
            <a:r>
              <a:rPr lang="es-ES" dirty="0" err="1"/>
              <a:t>overriding</a:t>
            </a:r>
            <a:r>
              <a:rPr lang="es-E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26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6CDC-48D7-2C42-BFD2-3F0FD02D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0EB4-DF23-6143-8654-717A9D9D6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98373"/>
      </p:ext>
    </p:extLst>
  </p:cSld>
  <p:clrMapOvr>
    <a:masterClrMapping/>
  </p:clrMapOvr>
</p:sld>
</file>

<file path=ppt/theme/theme1.xml><?xml version="1.0" encoding="utf-8"?>
<a:theme xmlns:a="http://schemas.openxmlformats.org/drawingml/2006/main" name="AX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XA" id="{A10FDCAC-7A6E-FF4D-A13F-EA46D430B702}" vid="{386E26D3-EE1D-3C4D-BDD6-E21E0AC5ADB0}"/>
    </a:ext>
  </a:extLst>
</a:theme>
</file>

<file path=ppt/theme/theme2.xml><?xml version="1.0" encoding="utf-8"?>
<a:theme xmlns:a="http://schemas.openxmlformats.org/drawingml/2006/main" name="Final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XA FR CHARTE V4 (002).pptm [Lecture seule]" id="{25A3C588-1945-4ABA-BE98-3A489C423DBC}" vid="{23971FC8-935B-48BC-B8C1-CA5DA13C4C6D}"/>
    </a:ext>
  </a:extLst>
</a:theme>
</file>

<file path=ppt/theme/theme3.xml><?xml version="1.0" encoding="utf-8"?>
<a:theme xmlns:a="http://schemas.openxmlformats.org/drawingml/2006/main" name="Slide princip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A FR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XA FR CHARTE V4 (002).pptm [Lecture seule]" id="{25A3C588-1945-4ABA-BE98-3A489C423DBC}" vid="{0F102D62-AD6C-408B-BABD-B910475548CD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AXA</Template>
  <TotalTime>10189</TotalTime>
  <Words>2453</Words>
  <Application>Microsoft Macintosh PowerPoint</Application>
  <PresentationFormat>Widescreen</PresentationFormat>
  <Paragraphs>324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Century Gothic</vt:lpstr>
      <vt:lpstr>Gill Sans MT</vt:lpstr>
      <vt:lpstr>Source Sans Pro</vt:lpstr>
      <vt:lpstr>Wingdings</vt:lpstr>
      <vt:lpstr>Wingdings 2</vt:lpstr>
      <vt:lpstr>AXA</vt:lpstr>
      <vt:lpstr>Final page</vt:lpstr>
      <vt:lpstr>Slide principale</vt:lpstr>
      <vt:lpstr>Dividend</vt:lpstr>
      <vt:lpstr>Clean code</vt:lpstr>
      <vt:lpstr>Introduction</vt:lpstr>
      <vt:lpstr>Definition </vt:lpstr>
      <vt:lpstr>Clean code</vt:lpstr>
      <vt:lpstr>Basic concepts </vt:lpstr>
      <vt:lpstr>PowerPoint Presentation</vt:lpstr>
      <vt:lpstr>PowerPoint Presentation</vt:lpstr>
      <vt:lpstr>Inheritance  vs polymorphism </vt:lpstr>
      <vt:lpstr>Comments</vt:lpstr>
      <vt:lpstr>PowerPoint Presentation</vt:lpstr>
      <vt:lpstr>Functions</vt:lpstr>
      <vt:lpstr>Functions</vt:lpstr>
      <vt:lpstr>Naming</vt:lpstr>
      <vt:lpstr>Names</vt:lpstr>
      <vt:lpstr>Classes</vt:lpstr>
      <vt:lpstr>Classes</vt:lpstr>
      <vt:lpstr>Error handling</vt:lpstr>
      <vt:lpstr>Error handling</vt:lpstr>
      <vt:lpstr>Tests</vt:lpstr>
      <vt:lpstr>FIRST</vt:lpstr>
      <vt:lpstr>Tests</vt:lpstr>
      <vt:lpstr>General</vt:lpstr>
      <vt:lpstr>General (I)</vt:lpstr>
      <vt:lpstr>General (II)</vt:lpstr>
      <vt:lpstr>General (III)</vt:lpstr>
      <vt:lpstr>PowerPoint Presentation</vt:lpstr>
      <vt:lpstr>PowerPoint Presentation</vt:lpstr>
      <vt:lpstr>Links of interest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code: Code Smells</dc:title>
  <dc:creator>MARTIN Beatriz</dc:creator>
  <cp:lastModifiedBy>MARTIN Beatriz</cp:lastModifiedBy>
  <cp:revision>34</cp:revision>
  <dcterms:created xsi:type="dcterms:W3CDTF">2018-05-02T09:27:41Z</dcterms:created>
  <dcterms:modified xsi:type="dcterms:W3CDTF">2018-06-08T09:15:00Z</dcterms:modified>
</cp:coreProperties>
</file>