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3" r:id="rId3"/>
    <p:sldId id="291" r:id="rId4"/>
    <p:sldId id="290" r:id="rId5"/>
    <p:sldId id="287" r:id="rId6"/>
    <p:sldId id="270" r:id="rId7"/>
    <p:sldId id="275" r:id="rId8"/>
    <p:sldId id="276" r:id="rId9"/>
    <p:sldId id="282" r:id="rId10"/>
    <p:sldId id="277" r:id="rId11"/>
    <p:sldId id="278" r:id="rId12"/>
    <p:sldId id="279" r:id="rId13"/>
    <p:sldId id="280" r:id="rId14"/>
    <p:sldId id="260" r:id="rId15"/>
    <p:sldId id="288" r:id="rId16"/>
    <p:sldId id="289" r:id="rId17"/>
    <p:sldId id="261" r:id="rId18"/>
    <p:sldId id="295" r:id="rId19"/>
    <p:sldId id="296" r:id="rId20"/>
    <p:sldId id="297" r:id="rId21"/>
    <p:sldId id="262" r:id="rId22"/>
    <p:sldId id="298" r:id="rId23"/>
    <p:sldId id="263" r:id="rId24"/>
    <p:sldId id="286" r:id="rId25"/>
    <p:sldId id="264" r:id="rId26"/>
    <p:sldId id="265" r:id="rId27"/>
    <p:sldId id="299" r:id="rId28"/>
    <p:sldId id="300" r:id="rId29"/>
    <p:sldId id="268" r:id="rId30"/>
    <p:sldId id="266" r:id="rId31"/>
    <p:sldId id="267" r:id="rId32"/>
    <p:sldId id="294" r:id="rId33"/>
    <p:sldId id="293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" initials="A" lastIdx="12" clrIdx="0">
    <p:extLst>
      <p:ext uri="{19B8F6BF-5375-455C-9EA6-DF929625EA0E}">
        <p15:presenceInfo xmlns:p15="http://schemas.microsoft.com/office/powerpoint/2012/main" userId="A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5B6"/>
    <a:srgbClr val="800000"/>
    <a:srgbClr val="000000"/>
    <a:srgbClr val="A6181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 showGuides="1">
      <p:cViewPr>
        <p:scale>
          <a:sx n="70" d="100"/>
          <a:sy n="70" d="100"/>
        </p:scale>
        <p:origin x="-252" y="-36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7392-99C9-4580-95A4-3BBBA71CC83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91C4E-3E58-4A93-AE1D-42250C94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91C4E-3E58-4A93-AE1D-42250C949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6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1582-9773-712B-B166-E037B8152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F5EA9-1BE2-3A63-5280-F68C215AA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10650-7604-5AA4-2733-A82CC8E8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D541-5FF4-4AB2-BB67-4E4D1EFCF391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4554-83BC-73DE-C639-2817F6C4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399A-8A14-D0CA-03CB-836272D8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D132-AB92-4C9E-AF57-1DFB97AE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7FCB-6378-4A5B-86FE-FD4BC236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DE3DC-0277-B434-4F41-AECC2CA14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E980-ECB8-D10B-A815-BC9F9AED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D541-5FF4-4AB2-BB67-4E4D1EFCF391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3D68-C44E-3CF4-EE13-D5AA9C8F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9FBB-999A-DCB1-36D1-9BF764D3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D132-AB92-4C9E-AF57-1DFB97AE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6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0B957-1D42-CB8F-05A9-BF721483F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E4D76-3B85-3573-5D95-B46E0C36F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86D3-DDD4-0127-B5DA-8F01F530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D541-5FF4-4AB2-BB67-4E4D1EFCF391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0494-EB97-7D09-41BC-276CE573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BC683-5B92-3A1F-25CA-34AEC28B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D132-AB92-4C9E-AF57-1DFB97AE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EFBA-5BDA-CE34-05D4-7959024A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6AE4-3998-6FC3-9827-C4754818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BCFB-ABAF-ED41-95D8-805A14DD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D541-5FF4-4AB2-BB67-4E4D1EFCF391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5E788-9BB2-778A-182D-F7C43A80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5A3D-4E4E-181A-2B84-01985EBF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D132-AB92-4C9E-AF57-1DFB97AE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5842-3434-78DB-EF38-5D9B13B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68159-4049-9A36-A5D4-891220D58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9AFF-CD11-C600-ED59-BAEF1A55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D541-5FF4-4AB2-BB67-4E4D1EFCF391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364B5-ABCA-9764-3257-AA35779F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6657-D7B3-72CB-6AAE-0B6419E7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D132-AB92-4C9E-AF57-1DFB97AE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4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19BC-A90E-CB1A-C8B9-B077B5E1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B6FD-5E8F-FAF4-ADC2-D34F3500D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9A3CA-8E4C-CFC2-23CF-AC84D193E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FB538-1833-41DA-81F5-6514CDFE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D541-5FF4-4AB2-BB67-4E4D1EFCF391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AB27-534F-BEE6-3A2F-8F759A6B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80CB3-60CB-BDA5-A3D6-0A4CD370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D132-AB92-4C9E-AF57-1DFB97AE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6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5597-39BA-AD8C-E0F6-65E182AC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60BDB-2D8F-2B35-A7F7-05093BE27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5A164-0CB8-617B-A9E7-37F99910B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95738-1F6F-8273-B9BC-DD73E65A3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09D08-84CE-A1D6-8623-EFE4789E0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DD3BE-984F-0EE3-EDFF-F48B075C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D541-5FF4-4AB2-BB67-4E4D1EFCF391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CF604-745B-39F9-E49C-A12A9C32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08028-73DB-8612-D521-096388EE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D132-AB92-4C9E-AF57-1DFB97AE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0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A919-78BB-5608-9853-18AA345F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B6A5F-A259-9EA8-8AB2-4A21951D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D541-5FF4-4AB2-BB67-4E4D1EFCF391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8B781-061F-61A4-908F-DA16AAB7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7C30C-9F07-7EB3-0FCA-FF58C650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D132-AB92-4C9E-AF57-1DFB97AE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E3BAC-68B1-2949-F79B-3DDAB26E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D541-5FF4-4AB2-BB67-4E4D1EFCF391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392BE-A1D4-87B6-BE1F-A0F60477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5AA5D-8CE3-F94E-A673-6A8C16CD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D132-AB92-4C9E-AF57-1DFB97AE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0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3EEB-15C9-998A-3D46-C1CA7BB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FC16-FCBD-B07A-BF96-981E8472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24703-6266-5460-18F0-A4F318EF7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51C3-4487-5684-B022-AAAB9444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D541-5FF4-4AB2-BB67-4E4D1EFCF391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A0C31-E125-E59D-4DAD-DB23628D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A917D-40AD-725B-C328-4EF1ECE6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D132-AB92-4C9E-AF57-1DFB97AE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0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8F6C-D08D-9BC5-9B41-013C72E0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2E574-85F6-D7E3-C16A-ACFDA0932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DB84C-9581-70B8-F41B-EF3FE060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FEB1B-FC51-04A5-2D46-5E9695B4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D541-5FF4-4AB2-BB67-4E4D1EFCF391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76EE-9F56-7ED0-BC62-E0CE7E5A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C025-3C9B-4229-FDDD-3D93DB62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D132-AB92-4C9E-AF57-1DFB97AE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4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ADFC4-14AC-FB51-342A-809D70D8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E4DD-646A-042B-F32B-DF94B562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C390-DBF0-4B4D-EC52-760CF26B1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2D541-5FF4-4AB2-BB67-4E4D1EFCF391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A21C-6B24-4CB6-6B65-4BACF1249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D6EC-EC46-1B21-C019-B26EB604C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D132-AB92-4C9E-AF57-1DFB97AE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2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B46C75-F2BF-8FB7-405E-8B89F833A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09" r="35706"/>
          <a:stretch/>
        </p:blipFill>
        <p:spPr>
          <a:xfrm>
            <a:off x="-1" y="0"/>
            <a:ext cx="4876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A9DFAA-92E1-2739-018A-C6F0988D712F}"/>
              </a:ext>
            </a:extLst>
          </p:cNvPr>
          <p:cNvSpPr/>
          <p:nvPr/>
        </p:nvSpPr>
        <p:spPr>
          <a:xfrm>
            <a:off x="4835858" y="0"/>
            <a:ext cx="7356142" cy="1649286"/>
          </a:xfrm>
          <a:prstGeom prst="rect">
            <a:avLst/>
          </a:prstGeom>
          <a:solidFill>
            <a:srgbClr val="B6B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552C0-58B8-8B34-EC0A-0BCEECA04F36}"/>
              </a:ext>
            </a:extLst>
          </p:cNvPr>
          <p:cNvSpPr txBox="1"/>
          <p:nvPr/>
        </p:nvSpPr>
        <p:spPr>
          <a:xfrm>
            <a:off x="3005138" y="0"/>
            <a:ext cx="3024187" cy="769441"/>
          </a:xfrm>
          <a:prstGeom prst="rect">
            <a:avLst/>
          </a:prstGeom>
          <a:solidFill>
            <a:srgbClr val="B6B5B6"/>
          </a:solidFill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A6181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612AA-B8F8-4747-22E9-BE1E31C7192B}"/>
              </a:ext>
            </a:extLst>
          </p:cNvPr>
          <p:cNvSpPr/>
          <p:nvPr/>
        </p:nvSpPr>
        <p:spPr>
          <a:xfrm>
            <a:off x="4128117" y="1605887"/>
            <a:ext cx="8063883" cy="5252113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Εικόνα 21">
            <a:extLst>
              <a:ext uri="{FF2B5EF4-FFF2-40B4-BE49-F238E27FC236}">
                <a16:creationId xmlns:a16="http://schemas.microsoft.com/office/drawing/2014/main" id="{E7FD5C85-E314-5325-92C8-1118954C4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5997229"/>
            <a:ext cx="1390974" cy="6928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F0825C-9963-9730-4D7B-4138D370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5654" y="1876926"/>
            <a:ext cx="6708559" cy="2807223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COVID-19 X-ray classification on chest X-ray images</a:t>
            </a:r>
            <a:br>
              <a:rPr lang="en-US" sz="4400" dirty="0">
                <a:solidFill>
                  <a:srgbClr val="FFC000"/>
                </a:solidFill>
              </a:rPr>
            </a:br>
            <a:r>
              <a:rPr lang="en-US" sz="4400" dirty="0">
                <a:solidFill>
                  <a:srgbClr val="FFC000"/>
                </a:solidFill>
              </a:rPr>
              <a:t>based on DL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AF44B-4FDA-1E83-A776-4C26F1228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1815" y="5485942"/>
            <a:ext cx="4148369" cy="1204129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Biratsi</a:t>
            </a:r>
            <a:r>
              <a:rPr lang="en-US" sz="1800" dirty="0">
                <a:solidFill>
                  <a:schemeClr val="bg1"/>
                </a:solidFill>
              </a:rPr>
              <a:t> Ada · dit2220dsc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Sofos</a:t>
            </a:r>
            <a:r>
              <a:rPr lang="en-US" sz="1800" dirty="0">
                <a:solidFill>
                  <a:schemeClr val="bg1"/>
                </a:solidFill>
              </a:rPr>
              <a:t> Dimitrios · dit2213</a:t>
            </a:r>
          </a:p>
          <a:p>
            <a:r>
              <a:rPr lang="en-US" sz="1800" dirty="0">
                <a:solidFill>
                  <a:schemeClr val="bg1"/>
                </a:solidFill>
              </a:rPr>
              <a:t>July 2023</a:t>
            </a:r>
          </a:p>
        </p:txBody>
      </p:sp>
    </p:spTree>
    <p:extLst>
      <p:ext uri="{BB962C8B-B14F-4D97-AF65-F5344CB8AC3E}">
        <p14:creationId xmlns:p14="http://schemas.microsoft.com/office/powerpoint/2010/main" val="422243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7772-D3C1-563F-3A2A-E504EEBD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General Introduction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C142-874D-88EA-E803-48AD05CD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59057"/>
            <a:ext cx="5353050" cy="317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505050"/>
                </a:solidFill>
                <a:effectLst/>
                <a:latin typeface="NexusSansPro"/>
              </a:rPr>
              <a:t>The </a:t>
            </a: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exusSansPro"/>
              </a:rPr>
              <a:t>COVID-19</a:t>
            </a:r>
            <a:r>
              <a:rPr lang="en-US" sz="1800" b="0" i="0" dirty="0">
                <a:solidFill>
                  <a:srgbClr val="505050"/>
                </a:solidFill>
                <a:effectLst/>
                <a:latin typeface="NexusSansPro"/>
              </a:rPr>
              <a:t> is a highly contagious disease.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4AAB03-7E36-0205-B4D4-521629CB70C3}"/>
              </a:ext>
            </a:extLst>
          </p:cNvPr>
          <p:cNvGrpSpPr/>
          <p:nvPr/>
        </p:nvGrpSpPr>
        <p:grpSpPr>
          <a:xfrm rot="10800000">
            <a:off x="9133309" y="0"/>
            <a:ext cx="3056369" cy="4789553"/>
            <a:chOff x="1031561" y="3429000"/>
            <a:chExt cx="1624364" cy="2545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03C7F9-BF04-B6B3-97F2-342E6EDB5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820" r="45995" b="9792"/>
            <a:stretch/>
          </p:blipFill>
          <p:spPr>
            <a:xfrm>
              <a:off x="1031561" y="3429002"/>
              <a:ext cx="1543182" cy="25454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48768E-F523-E339-8323-7C4E73B44CE4}"/>
                </a:ext>
              </a:extLst>
            </p:cNvPr>
            <p:cNvSpPr/>
            <p:nvPr/>
          </p:nvSpPr>
          <p:spPr>
            <a:xfrm>
              <a:off x="2130500" y="3429000"/>
              <a:ext cx="525425" cy="445168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D22379-7728-5718-C305-83E3B3AF9AA2}"/>
                </a:ext>
              </a:extLst>
            </p:cNvPr>
            <p:cNvSpPr/>
            <p:nvPr/>
          </p:nvSpPr>
          <p:spPr>
            <a:xfrm>
              <a:off x="2209027" y="5646743"/>
              <a:ext cx="364482" cy="1649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F7FB33-6400-3B52-526A-8D0C01706FB0}"/>
              </a:ext>
            </a:extLst>
          </p:cNvPr>
          <p:cNvSpPr txBox="1">
            <a:spLocks/>
          </p:cNvSpPr>
          <p:nvPr/>
        </p:nvSpPr>
        <p:spPr>
          <a:xfrm>
            <a:off x="742949" y="1776265"/>
            <a:ext cx="7462587" cy="16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exusSansPro"/>
              </a:rPr>
              <a:t>Worldwide totally: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exusSansPro"/>
              </a:rPr>
              <a:t>690,976,653 Cases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exusSansPro"/>
              </a:rPr>
              <a:t>6,896,040 Deaths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A2D67D-CD35-88B3-F4BC-C5DD55BDBCCF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68B89F-F18B-4D06-2936-10A49D1E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278" y="1181645"/>
            <a:ext cx="3092520" cy="20584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0910C9-8C41-FB66-1F67-1F7BD20DB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24" y="3448233"/>
            <a:ext cx="7462587" cy="30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2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7772-D3C1-563F-3A2A-E504EEBD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General Introduction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C142-874D-88EA-E803-48AD05CD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59057"/>
            <a:ext cx="5353050" cy="317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505050"/>
                </a:solidFill>
                <a:effectLst/>
                <a:latin typeface="NexusSansPro"/>
              </a:rPr>
              <a:t>The </a:t>
            </a: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exusSansPro"/>
              </a:rPr>
              <a:t>COVID-19</a:t>
            </a:r>
            <a:r>
              <a:rPr lang="en-US" sz="1800" b="0" i="0" dirty="0">
                <a:solidFill>
                  <a:srgbClr val="505050"/>
                </a:solidFill>
                <a:effectLst/>
                <a:latin typeface="NexusSansPro"/>
              </a:rPr>
              <a:t> is a highly contagious disease.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4AAB03-7E36-0205-B4D4-521629CB70C3}"/>
              </a:ext>
            </a:extLst>
          </p:cNvPr>
          <p:cNvGrpSpPr/>
          <p:nvPr/>
        </p:nvGrpSpPr>
        <p:grpSpPr>
          <a:xfrm rot="10800000">
            <a:off x="9133309" y="0"/>
            <a:ext cx="3056369" cy="4789553"/>
            <a:chOff x="1031561" y="3429000"/>
            <a:chExt cx="1624364" cy="2545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03C7F9-BF04-B6B3-97F2-342E6EDB5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820" r="45995" b="9792"/>
            <a:stretch/>
          </p:blipFill>
          <p:spPr>
            <a:xfrm>
              <a:off x="1031561" y="3429002"/>
              <a:ext cx="1543182" cy="25454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48768E-F523-E339-8323-7C4E73B44CE4}"/>
                </a:ext>
              </a:extLst>
            </p:cNvPr>
            <p:cNvSpPr/>
            <p:nvPr/>
          </p:nvSpPr>
          <p:spPr>
            <a:xfrm>
              <a:off x="2130500" y="3429000"/>
              <a:ext cx="525425" cy="445168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D22379-7728-5718-C305-83E3B3AF9AA2}"/>
                </a:ext>
              </a:extLst>
            </p:cNvPr>
            <p:cNvSpPr/>
            <p:nvPr/>
          </p:nvSpPr>
          <p:spPr>
            <a:xfrm>
              <a:off x="2209027" y="5646743"/>
              <a:ext cx="364482" cy="1649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F7FB33-6400-3B52-526A-8D0C01706FB0}"/>
              </a:ext>
            </a:extLst>
          </p:cNvPr>
          <p:cNvSpPr txBox="1">
            <a:spLocks/>
          </p:cNvSpPr>
          <p:nvPr/>
        </p:nvSpPr>
        <p:spPr>
          <a:xfrm>
            <a:off x="742949" y="1776265"/>
            <a:ext cx="7462587" cy="16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exusSansPro"/>
              </a:rPr>
              <a:t>Worldwide totally: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exusSansPro"/>
              </a:rPr>
              <a:t>690,976,653 Cases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exusSansPro"/>
              </a:rPr>
              <a:t>6,896,040 Deaths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exusSansPro"/>
              </a:rPr>
              <a:t>663,623,403 Recovered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5F969-6D66-04F9-3DF9-B5F8CC11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278" y="1181645"/>
            <a:ext cx="3092520" cy="20584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CB7E91-1BBA-2EA5-8EDD-F022BED6E2C3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C2FD2F-83A1-53AC-7AAC-C6E88F2FF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24" y="3448233"/>
            <a:ext cx="7462587" cy="30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7772-D3C1-563F-3A2A-E504EEBD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Problem Overview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4AAB03-7E36-0205-B4D4-521629CB70C3}"/>
              </a:ext>
            </a:extLst>
          </p:cNvPr>
          <p:cNvGrpSpPr/>
          <p:nvPr/>
        </p:nvGrpSpPr>
        <p:grpSpPr>
          <a:xfrm rot="10800000">
            <a:off x="9133309" y="0"/>
            <a:ext cx="3056369" cy="4789553"/>
            <a:chOff x="1031561" y="3429000"/>
            <a:chExt cx="1624364" cy="2545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03C7F9-BF04-B6B3-97F2-342E6EDB5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820" r="45995" b="9792"/>
            <a:stretch/>
          </p:blipFill>
          <p:spPr>
            <a:xfrm>
              <a:off x="1031561" y="3429002"/>
              <a:ext cx="1543182" cy="25454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48768E-F523-E339-8323-7C4E73B44CE4}"/>
                </a:ext>
              </a:extLst>
            </p:cNvPr>
            <p:cNvSpPr/>
            <p:nvPr/>
          </p:nvSpPr>
          <p:spPr>
            <a:xfrm>
              <a:off x="2130500" y="3429000"/>
              <a:ext cx="525425" cy="445168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D22379-7728-5718-C305-83E3B3AF9AA2}"/>
                </a:ext>
              </a:extLst>
            </p:cNvPr>
            <p:cNvSpPr/>
            <p:nvPr/>
          </p:nvSpPr>
          <p:spPr>
            <a:xfrm>
              <a:off x="2209027" y="5646743"/>
              <a:ext cx="364482" cy="1649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6659C77-88B3-6B9A-F90C-92C525B122E6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F2009B-415E-4698-E06E-119FFFDB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71" y="1690688"/>
            <a:ext cx="11271923" cy="4475936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lassification of X-ray images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COVID-19 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diagnosis is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generally 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microbiological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I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maging techniques play an important role in:</a:t>
            </a:r>
          </a:p>
          <a:p>
            <a:pPr lvl="1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supporting the diagnosis, </a:t>
            </a:r>
          </a:p>
          <a:p>
            <a:pPr lvl="1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grading the severity of disease, </a:t>
            </a:r>
          </a:p>
          <a:p>
            <a:pPr lvl="1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guiding treatment, </a:t>
            </a:r>
          </a:p>
          <a:p>
            <a:pPr lvl="1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detecting complications, and </a:t>
            </a:r>
          </a:p>
          <a:p>
            <a:pPr lvl="1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evaluating the response to treatment.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372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7772-D3C1-563F-3A2A-E504EEBD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The Dataset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59C77-88B3-6B9A-F90C-92C525B122E6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EDE5754-3C28-902A-D55D-DABEE3838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002" y="3679067"/>
            <a:ext cx="7459996" cy="196435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673003-A5F5-5C4D-2C78-50C10E0C0F55}"/>
              </a:ext>
            </a:extLst>
          </p:cNvPr>
          <p:cNvSpPr txBox="1"/>
          <p:nvPr/>
        </p:nvSpPr>
        <p:spPr>
          <a:xfrm>
            <a:off x="1342840" y="1302136"/>
            <a:ext cx="391026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3C4043"/>
                </a:solidFill>
                <a:latin typeface="Söhne"/>
              </a:rPr>
              <a:t>COVID-19 Radiography Database: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C4043"/>
                </a:solidFill>
                <a:latin typeface="Söhne"/>
              </a:rPr>
              <a:t>A d</a:t>
            </a:r>
            <a:r>
              <a:rPr lang="en-US" b="0" i="0" dirty="0">
                <a:solidFill>
                  <a:srgbClr val="3C4043"/>
                </a:solidFill>
                <a:effectLst/>
                <a:latin typeface="Söhne"/>
              </a:rPr>
              <a:t>atabase of </a:t>
            </a:r>
            <a:r>
              <a:rPr lang="en-US" b="1" i="0" dirty="0">
                <a:solidFill>
                  <a:srgbClr val="3C4043"/>
                </a:solidFill>
                <a:effectLst/>
                <a:latin typeface="Söhne"/>
              </a:rPr>
              <a:t>chest X-ray images </a:t>
            </a:r>
            <a:r>
              <a:rPr lang="en-US" b="0" i="0" dirty="0">
                <a:solidFill>
                  <a:srgbClr val="3C4043"/>
                </a:solidFill>
                <a:effectLst/>
                <a:latin typeface="Söhne"/>
              </a:rPr>
              <a:t>for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Söhne"/>
              </a:rPr>
              <a:t>COVID-19 positive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C4043"/>
                </a:solidFill>
                <a:latin typeface="Söhne"/>
              </a:rPr>
              <a:t>Normal</a:t>
            </a:r>
            <a:r>
              <a:rPr lang="en-US" dirty="0">
                <a:solidFill>
                  <a:srgbClr val="3C4043"/>
                </a:solidFill>
                <a:latin typeface="Söhne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Söhne"/>
              </a:rPr>
              <a:t>Viral Pneumonia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E607F-DFDB-9D20-EA94-9C15010E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86288">
            <a:off x="135485" y="5819451"/>
            <a:ext cx="824725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6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E9AD-B892-C4C5-C0CF-0EF921A3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Dataset Sample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29835E-3CE2-2C2A-076D-5D2BBA0A0A8F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79EF7-B66E-2BEC-67BB-113656876E85}"/>
              </a:ext>
            </a:extLst>
          </p:cNvPr>
          <p:cNvSpPr txBox="1"/>
          <p:nvPr/>
        </p:nvSpPr>
        <p:spPr>
          <a:xfrm>
            <a:off x="2026493" y="1462080"/>
            <a:ext cx="343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X-ray images of COVID-19 chest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66CA6-1824-1224-685D-1C7F3C82D840}"/>
              </a:ext>
            </a:extLst>
          </p:cNvPr>
          <p:cNvSpPr txBox="1"/>
          <p:nvPr/>
        </p:nvSpPr>
        <p:spPr>
          <a:xfrm>
            <a:off x="7388568" y="1462080"/>
            <a:ext cx="343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X-ray images of Normal chest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150D22-9C96-C626-242B-72350FEF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27" y="2124860"/>
            <a:ext cx="1687861" cy="1687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BB0CAA-B7D2-BA65-CC75-2B9519116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4" y="2124861"/>
            <a:ext cx="1687861" cy="1687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7BB65A-489B-0E09-A798-6A62B58E7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30" y="3631569"/>
            <a:ext cx="1687861" cy="1687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6F1002-776C-17EF-E942-BC966E6CA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03" y="3631570"/>
            <a:ext cx="1687861" cy="1687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DF7E4E-0A0A-2DB0-3EBC-FC3098E49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50" y="2077194"/>
            <a:ext cx="1687862" cy="16878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D6EE73-F2E4-7780-3908-9E4272ED20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09" y="2077194"/>
            <a:ext cx="1687862" cy="16878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144231-193A-15CE-8C43-EAE7846799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48" y="3631569"/>
            <a:ext cx="1793525" cy="1793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7421A0-2B59-B5AD-3915-49DFFD154E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382" y="3631568"/>
            <a:ext cx="1793525" cy="17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E9AD-B892-C4C5-C0CF-0EF921A3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Dataset Sample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29835E-3CE2-2C2A-076D-5D2BBA0A0A8F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79EF7-B66E-2BEC-67BB-113656876E85}"/>
              </a:ext>
            </a:extLst>
          </p:cNvPr>
          <p:cNvSpPr txBox="1"/>
          <p:nvPr/>
        </p:nvSpPr>
        <p:spPr>
          <a:xfrm>
            <a:off x="2026493" y="1462080"/>
            <a:ext cx="343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X-ray images of COVID-19 chest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66CA6-1824-1224-685D-1C7F3C82D840}"/>
              </a:ext>
            </a:extLst>
          </p:cNvPr>
          <p:cNvSpPr txBox="1"/>
          <p:nvPr/>
        </p:nvSpPr>
        <p:spPr>
          <a:xfrm>
            <a:off x="7388568" y="1462080"/>
            <a:ext cx="343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X-ray images of Normal chest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150D22-9C96-C626-242B-72350FEF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27" y="2124860"/>
            <a:ext cx="1687861" cy="1687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BB0CAA-B7D2-BA65-CC75-2B9519116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4" y="2124861"/>
            <a:ext cx="1687861" cy="1687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7BB65A-489B-0E09-A798-6A62B58E7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30" y="3631569"/>
            <a:ext cx="1687861" cy="1687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6F1002-776C-17EF-E942-BC966E6CA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03" y="3631570"/>
            <a:ext cx="1687861" cy="1687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DF7E4E-0A0A-2DB0-3EBC-FC3098E49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50" y="2077194"/>
            <a:ext cx="1687862" cy="16878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D6EE73-F2E4-7780-3908-9E4272ED20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09" y="2077194"/>
            <a:ext cx="1687862" cy="16878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144231-193A-15CE-8C43-EAE7846799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48" y="3631569"/>
            <a:ext cx="1793525" cy="1793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7421A0-2B59-B5AD-3915-49DFFD154E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382" y="3631568"/>
            <a:ext cx="1793525" cy="1793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1C40B1-A06A-6901-0D32-99902EFF672F}"/>
              </a:ext>
            </a:extLst>
          </p:cNvPr>
          <p:cNvSpPr txBox="1"/>
          <p:nvPr/>
        </p:nvSpPr>
        <p:spPr>
          <a:xfrm>
            <a:off x="2012202" y="5795818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l-GR" dirty="0"/>
              <a:t>000 </a:t>
            </a:r>
            <a:r>
              <a:rPr lang="en-US" dirty="0"/>
              <a:t>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A298A-8FC5-46E2-6A0D-B360914E9732}"/>
              </a:ext>
            </a:extLst>
          </p:cNvPr>
          <p:cNvSpPr txBox="1"/>
          <p:nvPr/>
        </p:nvSpPr>
        <p:spPr>
          <a:xfrm>
            <a:off x="7852884" y="5795818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10</a:t>
            </a:r>
            <a:r>
              <a:rPr lang="en-US" dirty="0"/>
              <a:t>.</a:t>
            </a:r>
            <a:r>
              <a:rPr lang="el-GR" dirty="0"/>
              <a:t>000 </a:t>
            </a:r>
            <a:r>
              <a:rPr lang="en-US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54939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E9AD-B892-C4C5-C0CF-0EF921A3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Dataset Sample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29835E-3CE2-2C2A-076D-5D2BBA0A0A8F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79EF7-B66E-2BEC-67BB-113656876E85}"/>
              </a:ext>
            </a:extLst>
          </p:cNvPr>
          <p:cNvSpPr txBox="1"/>
          <p:nvPr/>
        </p:nvSpPr>
        <p:spPr>
          <a:xfrm>
            <a:off x="2078182" y="1462080"/>
            <a:ext cx="338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X-ray images of COVID-19 chest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66CA6-1824-1224-685D-1C7F3C82D840}"/>
              </a:ext>
            </a:extLst>
          </p:cNvPr>
          <p:cNvSpPr txBox="1"/>
          <p:nvPr/>
        </p:nvSpPr>
        <p:spPr>
          <a:xfrm>
            <a:off x="7767782" y="1462080"/>
            <a:ext cx="305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X-ray images of Normal chest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150D22-9C96-C626-242B-72350FEF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61" y="2124860"/>
            <a:ext cx="1208285" cy="12082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BB0CAA-B7D2-BA65-CC75-2B9519116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27" y="2124861"/>
            <a:ext cx="1208285" cy="1208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7BB65A-489B-0E09-A798-6A62B58E7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03" y="3243654"/>
            <a:ext cx="1208285" cy="1208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6F1002-776C-17EF-E942-BC966E6CA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37" y="3243655"/>
            <a:ext cx="1208285" cy="12082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DF7E4E-0A0A-2DB0-3EBC-FC3098E49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684" y="2077194"/>
            <a:ext cx="1208286" cy="12082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D6EE73-F2E4-7780-3908-9E4272ED20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82" y="2077194"/>
            <a:ext cx="1208286" cy="12082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144231-193A-15CE-8C43-EAE7846799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05" y="3243655"/>
            <a:ext cx="1283926" cy="12839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7421A0-2B59-B5AD-3915-49DFFD154E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178" y="3243654"/>
            <a:ext cx="1283926" cy="1283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1C40B1-A06A-6901-0D32-99902EFF672F}"/>
              </a:ext>
            </a:extLst>
          </p:cNvPr>
          <p:cNvSpPr txBox="1"/>
          <p:nvPr/>
        </p:nvSpPr>
        <p:spPr>
          <a:xfrm>
            <a:off x="2022758" y="5232403"/>
            <a:ext cx="31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</a:t>
            </a:r>
            <a:r>
              <a:rPr lang="el-GR" sz="2800" dirty="0"/>
              <a:t>000 </a:t>
            </a:r>
            <a:r>
              <a:rPr lang="en-US" sz="2800" dirty="0"/>
              <a:t>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A298A-8FC5-46E2-6A0D-B360914E9732}"/>
              </a:ext>
            </a:extLst>
          </p:cNvPr>
          <p:cNvSpPr txBox="1"/>
          <p:nvPr/>
        </p:nvSpPr>
        <p:spPr>
          <a:xfrm>
            <a:off x="7429334" y="5232403"/>
            <a:ext cx="272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10</a:t>
            </a:r>
            <a:r>
              <a:rPr lang="en-US" sz="2800" dirty="0"/>
              <a:t>.</a:t>
            </a:r>
            <a:r>
              <a:rPr lang="el-GR" sz="2800" dirty="0"/>
              <a:t>000 </a:t>
            </a:r>
            <a:r>
              <a:rPr lang="en-US" sz="2800" dirty="0"/>
              <a:t>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228F3-2BE4-1864-2D60-5EFB7CBD5DF2}"/>
              </a:ext>
            </a:extLst>
          </p:cNvPr>
          <p:cNvSpPr txBox="1"/>
          <p:nvPr/>
        </p:nvSpPr>
        <p:spPr>
          <a:xfrm>
            <a:off x="5462336" y="4562989"/>
            <a:ext cx="14408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&lt;</a:t>
            </a:r>
            <a:endParaRPr lang="en-US" sz="8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0F4248-38C8-BA8F-BE6A-48BBC1ED2DD6}"/>
              </a:ext>
            </a:extLst>
          </p:cNvPr>
          <p:cNvSpPr/>
          <p:nvPr/>
        </p:nvSpPr>
        <p:spPr>
          <a:xfrm>
            <a:off x="1683902" y="4962565"/>
            <a:ext cx="2835564" cy="1043709"/>
          </a:xfrm>
          <a:prstGeom prst="ellipse">
            <a:avLst/>
          </a:prstGeom>
          <a:noFill/>
          <a:ln w="57150">
            <a:solidFill>
              <a:srgbClr val="B6B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88C524-00F6-7656-0BD9-15C15ED694AF}"/>
              </a:ext>
            </a:extLst>
          </p:cNvPr>
          <p:cNvSpPr/>
          <p:nvPr/>
        </p:nvSpPr>
        <p:spPr>
          <a:xfrm>
            <a:off x="7208005" y="4950455"/>
            <a:ext cx="2835564" cy="1043709"/>
          </a:xfrm>
          <a:prstGeom prst="ellipse">
            <a:avLst/>
          </a:prstGeom>
          <a:noFill/>
          <a:ln w="57150">
            <a:solidFill>
              <a:srgbClr val="B6B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5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2D72-F8C2-C2E9-BEAC-34620CE1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Data Loading and Preprocessing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264733-D17D-6FE7-0395-562A2D811E6D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ED09B-E0D4-78F8-4C3A-53A69ACFCCF1}"/>
              </a:ext>
            </a:extLst>
          </p:cNvPr>
          <p:cNvSpPr txBox="1"/>
          <p:nvPr/>
        </p:nvSpPr>
        <p:spPr>
          <a:xfrm>
            <a:off x="838200" y="1511896"/>
            <a:ext cx="3936672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Load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öhne"/>
              </a:rPr>
              <a:t>Have a look at the data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öhne"/>
              </a:rPr>
              <a:t>Resize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65584-90BF-3315-E06E-289F7051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55" y="3429000"/>
            <a:ext cx="6543740" cy="2102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995D1-F416-0447-FF2A-023B4BF04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86288">
            <a:off x="135485" y="5819451"/>
            <a:ext cx="824725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1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2D72-F8C2-C2E9-BEAC-34620CE1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Data Loading and Preprocessing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264733-D17D-6FE7-0395-562A2D811E6D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647B90-8FC5-8B4C-9F50-71F32D0C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3429000"/>
            <a:ext cx="5596258" cy="2347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101035-D24C-1FA8-CF92-1EEED799109C}"/>
              </a:ext>
            </a:extLst>
          </p:cNvPr>
          <p:cNvSpPr txBox="1"/>
          <p:nvPr/>
        </p:nvSpPr>
        <p:spPr>
          <a:xfrm>
            <a:off x="838200" y="1511896"/>
            <a:ext cx="3936672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Load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Have a look at the data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öhne"/>
              </a:rPr>
              <a:t>Resize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47A846-F48F-72F3-DDAB-31F09F56C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86288">
            <a:off x="135485" y="5819451"/>
            <a:ext cx="824725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6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2D72-F8C2-C2E9-BEAC-34620CE1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Data Loading and Preprocessing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264733-D17D-6FE7-0395-562A2D811E6D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F2B56-497D-172B-52A9-8B4BA8CD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53" y="1511896"/>
            <a:ext cx="4656447" cy="3194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647B90-8FC5-8B4C-9F50-71F32D0C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" y="3429000"/>
            <a:ext cx="5596258" cy="2347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101035-D24C-1FA8-CF92-1EEED799109C}"/>
              </a:ext>
            </a:extLst>
          </p:cNvPr>
          <p:cNvSpPr txBox="1"/>
          <p:nvPr/>
        </p:nvSpPr>
        <p:spPr>
          <a:xfrm>
            <a:off x="838200" y="1511896"/>
            <a:ext cx="3936672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Load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Have a look at the data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öhne"/>
              </a:rPr>
              <a:t>Resize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9289D-25EB-1E2A-30A6-71ACB3CF4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86288">
            <a:off x="135485" y="5819451"/>
            <a:ext cx="824725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3EDF8-A5CE-1E59-9CA3-F2CB9DABFFF1}"/>
              </a:ext>
            </a:extLst>
          </p:cNvPr>
          <p:cNvSpPr txBox="1"/>
          <p:nvPr/>
        </p:nvSpPr>
        <p:spPr>
          <a:xfrm>
            <a:off x="3781425" y="2016184"/>
            <a:ext cx="4629150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Content Warning: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The following presentation contains material that may remind to some audiences harmful or traumatizing memories...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B098B-5D8B-C6B5-2848-2A8F3E973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7" t="7338" r="14979" b="6589"/>
          <a:stretch/>
        </p:blipFill>
        <p:spPr>
          <a:xfrm>
            <a:off x="5149050" y="58101"/>
            <a:ext cx="1864310" cy="15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2D72-F8C2-C2E9-BEAC-34620CE1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Data Loading and Preprocessing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264733-D17D-6FE7-0395-562A2D811E6D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01035-D24C-1FA8-CF92-1EEED799109C}"/>
              </a:ext>
            </a:extLst>
          </p:cNvPr>
          <p:cNvSpPr txBox="1"/>
          <p:nvPr/>
        </p:nvSpPr>
        <p:spPr>
          <a:xfrm>
            <a:off x="838200" y="1511896"/>
            <a:ext cx="3936672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Load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Have a look at the data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Resize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A6103D-8414-0E22-3581-F839C7771A6B}"/>
              </a:ext>
            </a:extLst>
          </p:cNvPr>
          <p:cNvGrpSpPr/>
          <p:nvPr/>
        </p:nvGrpSpPr>
        <p:grpSpPr>
          <a:xfrm>
            <a:off x="2698130" y="3314700"/>
            <a:ext cx="6795739" cy="2848983"/>
            <a:chOff x="2091782" y="2820917"/>
            <a:chExt cx="6795739" cy="284898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C89464-7BAA-86E4-4278-3E6BBFCE4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1782" y="2820917"/>
              <a:ext cx="6795739" cy="284898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3C6C9E-EFC4-9101-4CF5-FA62AF54C828}"/>
                </a:ext>
              </a:extLst>
            </p:cNvPr>
            <p:cNvSpPr/>
            <p:nvPr/>
          </p:nvSpPr>
          <p:spPr>
            <a:xfrm>
              <a:off x="2374918" y="4427034"/>
              <a:ext cx="3773758" cy="187154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B4097-95B6-301E-01B1-C84CE2A04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86288">
            <a:off x="135485" y="5819451"/>
            <a:ext cx="824725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09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670F-FF64-C2DC-95B4-7B8239DA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Data Preparation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7F73D9-9BD8-8D50-5703-034C0C0050BC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0561B-CF21-C224-16FA-54EFB5D44263}"/>
              </a:ext>
            </a:extLst>
          </p:cNvPr>
          <p:cNvSpPr txBox="1"/>
          <p:nvPr/>
        </p:nvSpPr>
        <p:spPr>
          <a:xfrm>
            <a:off x="838200" y="1511896"/>
            <a:ext cx="3936672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Make a list of the images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öhne"/>
              </a:rPr>
              <a:t>Balance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F77B1-1E67-736A-FABA-7C1EC1FA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3069449"/>
            <a:ext cx="6795739" cy="2848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D35CD-9A1C-4141-6790-F05279C2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86288">
            <a:off x="135485" y="5819451"/>
            <a:ext cx="824725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48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670F-FF64-C2DC-95B4-7B8239DA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Data Preparation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7F73D9-9BD8-8D50-5703-034C0C0050BC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5EE69-911F-A353-D63C-F634B6E1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4700"/>
            <a:ext cx="4279631" cy="2358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0561B-CF21-C224-16FA-54EFB5D44263}"/>
              </a:ext>
            </a:extLst>
          </p:cNvPr>
          <p:cNvSpPr txBox="1"/>
          <p:nvPr/>
        </p:nvSpPr>
        <p:spPr>
          <a:xfrm>
            <a:off x="838200" y="1511896"/>
            <a:ext cx="3936672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Make a list of the images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Balance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97F09-CA26-E791-6CB6-2AE9E99F3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86288">
            <a:off x="135485" y="5819451"/>
            <a:ext cx="824725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5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12F2-ACE5-527A-DE27-AADD3136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Model Architecture Schema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91C17-615D-BF8F-0A2B-B1B656EF2F74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F95A2D-F14C-11D8-5918-EF29DA37ED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3" r="45313" b="18179"/>
          <a:stretch/>
        </p:blipFill>
        <p:spPr>
          <a:xfrm>
            <a:off x="1706137" y="1279231"/>
            <a:ext cx="7716643" cy="50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45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12F2-ACE5-527A-DE27-AADD3136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CNN</a:t>
            </a:r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 Architecture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ACD3-EE80-5E6B-D175-62751F9A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CNN architecture used for classification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layers, filters, and activation functions used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91C17-615D-BF8F-0A2B-B1B656EF2F74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BE764-EBFA-87E5-97C9-F952BBBF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3617"/>
            <a:ext cx="7391400" cy="338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6DBDB-B47F-D6DA-E4B6-B2BD49F6C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86288">
            <a:off x="135485" y="5819451"/>
            <a:ext cx="824725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3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D25B-4ACA-00F6-8DFC-6D6524CF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Model Training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7DD5-3D38-8233-785D-692A12A27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39"/>
            <a:ext cx="10515600" cy="221111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  <a:latin typeface="Söhne"/>
              </a:rPr>
              <a:t>H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ow the model was compiled (optimizer, loss function, metrics)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he code for training the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  <a:latin typeface="Söhne"/>
              </a:rPr>
              <a:t>B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atch size and number of epochs used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B22C1-DAA0-74BC-684A-847E37A46F77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2B584-1AE0-5F8F-F06A-50B610E8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632" y="1503555"/>
            <a:ext cx="4162425" cy="441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9A76E-37DC-380C-2A73-7D8970AA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86288">
            <a:off x="135485" y="5819451"/>
            <a:ext cx="824725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80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BDC5-B9E7-CE68-DE10-1C6CF334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CNN Evaluation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97C2-10B6-0C6C-9E84-12891A21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88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ccuracy and loss curves during training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73C85-C8CD-3597-6DF4-26B55FA9A48C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04C2E-0E3D-946D-CAD1-A767D259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9949"/>
            <a:ext cx="4343400" cy="3209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D56DD1-1414-A500-DEDD-302E5330A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1788"/>
            <a:ext cx="4391025" cy="3305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91F75B-F6D7-98E7-2404-EAD5761DA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86288">
            <a:off x="135485" y="5819451"/>
            <a:ext cx="824725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1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12F2-ACE5-527A-DE27-AADD3136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VGG</a:t>
            </a:r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 Architecture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91C17-615D-BF8F-0A2B-B1B656EF2F74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71A55-7F24-0882-A6F4-1181034E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45" y="1862679"/>
            <a:ext cx="7003028" cy="2176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4F4A85-3D42-0DEB-3FA7-87B83210F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45" y="4451891"/>
            <a:ext cx="6735584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EC6E9A-01BD-7AE0-E881-5A7D16072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701" y="1862679"/>
            <a:ext cx="4581525" cy="3914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0D6AA8-5010-9254-1D53-3AE9DE365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186288">
            <a:off x="135485" y="5819451"/>
            <a:ext cx="824725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7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D25B-4ACA-00F6-8DFC-6D6524CF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Model Training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B22C1-DAA0-74BC-684A-847E37A46F77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A6A4C2-5F3D-94E8-0070-1FF7C19D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1690688"/>
            <a:ext cx="10341519" cy="3436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EC81C9-DAAF-5F62-A0BC-29DEAABBC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86288">
            <a:off x="135485" y="5819451"/>
            <a:ext cx="824725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64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CA30-8FA0-74B7-AD43-79A2ACA8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374151"/>
                </a:solidFill>
                <a:latin typeface="Söhne"/>
              </a:rPr>
              <a:t>VGG16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Performance Evaluation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4EC51-A389-75FD-0C4E-4E696B94304B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8307D-BB89-F066-AC4D-7493D1946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" t="16656" r="11068"/>
          <a:stretch/>
        </p:blipFill>
        <p:spPr>
          <a:xfrm>
            <a:off x="538629" y="1690689"/>
            <a:ext cx="5557371" cy="2312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116559-3F18-6BE7-E776-8DAC8B08D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571" y="1690688"/>
            <a:ext cx="5194636" cy="4018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ECD7C2-7D7A-E176-2C18-DA078C7B9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86288">
            <a:off x="135485" y="5819451"/>
            <a:ext cx="824725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5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3EDF8-A5CE-1E59-9CA3-F2CB9DABFFF1}"/>
              </a:ext>
            </a:extLst>
          </p:cNvPr>
          <p:cNvSpPr txBox="1"/>
          <p:nvPr/>
        </p:nvSpPr>
        <p:spPr>
          <a:xfrm>
            <a:off x="3781425" y="2016184"/>
            <a:ext cx="4629150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Content Warning: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The following presentation contains material that may remind to some audiences harmful or traumatizing memories...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B098B-5D8B-C6B5-2848-2A8F3E973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7" t="7338" r="14979" b="6589"/>
          <a:stretch/>
        </p:blipFill>
        <p:spPr>
          <a:xfrm>
            <a:off x="5149050" y="58101"/>
            <a:ext cx="1864310" cy="1500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B3B8C-C207-ABE4-4830-1F4BA8C6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63" y="1851231"/>
            <a:ext cx="2292548" cy="44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47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D3CF-03CD-5312-16A4-694BB3F5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Results and Conclusion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F3BD-8C3D-37F6-BEA9-877675E2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Both models performed effectively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  <a:latin typeface="Söhne"/>
              </a:rPr>
              <a:t>DL techniques are quite effective in predictive &amp; follow up medicine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Resources remain a major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817106-CC4C-1F15-F16E-FA97FA9DBDB7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3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CCF-16E7-CA51-157B-AB8B6555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Future Work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6F5AB6-CD7A-875A-B50A-EC17FE940205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CCCDE-3765-4954-11F8-DD7C77587FA2}"/>
              </a:ext>
            </a:extLst>
          </p:cNvPr>
          <p:cNvSpPr txBox="1"/>
          <p:nvPr/>
        </p:nvSpPr>
        <p:spPr>
          <a:xfrm>
            <a:off x="947854" y="1884556"/>
            <a:ext cx="8887522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An association with the Pneumonia images could be interesting.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Other models could be tested such as Transfer learnings models.</a:t>
            </a:r>
          </a:p>
        </p:txBody>
      </p:sp>
    </p:spTree>
    <p:extLst>
      <p:ext uri="{BB962C8B-B14F-4D97-AF65-F5344CB8AC3E}">
        <p14:creationId xmlns:p14="http://schemas.microsoft.com/office/powerpoint/2010/main" val="2621504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CCF-16E7-CA51-157B-AB8B6555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References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6F5AB6-CD7A-875A-B50A-EC17FE940205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619D-F308-D466-BF6B-2C3A1C75FDBB}"/>
              </a:ext>
            </a:extLst>
          </p:cNvPr>
          <p:cNvSpPr txBox="1"/>
          <p:nvPr/>
        </p:nvSpPr>
        <p:spPr>
          <a:xfrm>
            <a:off x="742949" y="1690688"/>
            <a:ext cx="10266796" cy="25423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Söhne"/>
              </a:rPr>
              <a:t>-M.E.H. Chowdhury, T. Rahman, A. </a:t>
            </a:r>
            <a:r>
              <a:rPr lang="en-US" dirty="0" err="1">
                <a:latin typeface="Söhne"/>
              </a:rPr>
              <a:t>Khandakar</a:t>
            </a:r>
            <a:r>
              <a:rPr lang="en-US" dirty="0">
                <a:latin typeface="Söhne"/>
              </a:rPr>
              <a:t>, R. Mazhar, M.A. Kadir, Z.B. Mahbub, K.R. Islam, M.S. Khan, A. Iqbal, N. Al-Emadi, M.B.I. </a:t>
            </a:r>
            <a:r>
              <a:rPr lang="en-US" dirty="0" err="1">
                <a:latin typeface="Söhne"/>
              </a:rPr>
              <a:t>Reaz</a:t>
            </a:r>
            <a:r>
              <a:rPr lang="en-US" dirty="0">
                <a:latin typeface="Söhne"/>
              </a:rPr>
              <a:t>, M. T. Islam, “Can AI help in screening Viral and COVID-19 pneumonia?” IEEE Access, Vol. 8, 2020, pp. 132665 - 132676.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Söhne"/>
              </a:rPr>
              <a:t>-Rahman, T., </a:t>
            </a:r>
            <a:r>
              <a:rPr lang="en-US" dirty="0" err="1">
                <a:latin typeface="Söhne"/>
              </a:rPr>
              <a:t>Khandakar</a:t>
            </a:r>
            <a:r>
              <a:rPr lang="en-US" dirty="0">
                <a:latin typeface="Söhne"/>
              </a:rPr>
              <a:t>, A., </a:t>
            </a:r>
            <a:r>
              <a:rPr lang="en-US" dirty="0" err="1">
                <a:latin typeface="Söhne"/>
              </a:rPr>
              <a:t>Qiblawey</a:t>
            </a:r>
            <a:r>
              <a:rPr lang="en-US" dirty="0">
                <a:latin typeface="Söhne"/>
              </a:rPr>
              <a:t>, Y., Tahir, A., </a:t>
            </a:r>
            <a:r>
              <a:rPr lang="en-US" dirty="0" err="1">
                <a:latin typeface="Söhne"/>
              </a:rPr>
              <a:t>Kiranyaz</a:t>
            </a:r>
            <a:r>
              <a:rPr lang="en-US" dirty="0">
                <a:latin typeface="Söhne"/>
              </a:rPr>
              <a:t>, S., </a:t>
            </a:r>
            <a:r>
              <a:rPr lang="en-US" dirty="0" err="1">
                <a:latin typeface="Söhne"/>
              </a:rPr>
              <a:t>Kashem</a:t>
            </a:r>
            <a:r>
              <a:rPr lang="en-US" dirty="0">
                <a:latin typeface="Söhne"/>
              </a:rPr>
              <a:t>, S.B.A., Islam, M.T., </a:t>
            </a:r>
            <a:r>
              <a:rPr lang="en-US" dirty="0" err="1">
                <a:latin typeface="Söhne"/>
              </a:rPr>
              <a:t>Maadeed</a:t>
            </a:r>
            <a:r>
              <a:rPr lang="en-US" dirty="0">
                <a:latin typeface="Söhne"/>
              </a:rPr>
              <a:t>, S.A., </a:t>
            </a:r>
            <a:r>
              <a:rPr lang="en-US" dirty="0" err="1">
                <a:latin typeface="Söhne"/>
              </a:rPr>
              <a:t>Zughaier</a:t>
            </a:r>
            <a:r>
              <a:rPr lang="en-US" dirty="0">
                <a:latin typeface="Söhne"/>
              </a:rPr>
              <a:t>, S.M., Khan, M.S. and Chowdhury, M.E., 2020. Exploring the Effect of Image Enhancement Techniques on COVID-19 Detection using Chest X-ray Images. </a:t>
            </a:r>
            <a:r>
              <a:rPr lang="en-US" dirty="0" err="1">
                <a:latin typeface="Söhne"/>
              </a:rPr>
              <a:t>arXiv</a:t>
            </a:r>
            <a:r>
              <a:rPr lang="en-US" dirty="0">
                <a:latin typeface="Söhne"/>
              </a:rPr>
              <a:t> preprint arXiv:2012.02238.</a:t>
            </a:r>
          </a:p>
        </p:txBody>
      </p:sp>
    </p:spTree>
    <p:extLst>
      <p:ext uri="{BB962C8B-B14F-4D97-AF65-F5344CB8AC3E}">
        <p14:creationId xmlns:p14="http://schemas.microsoft.com/office/powerpoint/2010/main" val="702644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DC7A8-9349-D198-405D-3BB52A7C9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06"/>
          <a:stretch/>
        </p:blipFill>
        <p:spPr>
          <a:xfrm>
            <a:off x="3386253" y="1096063"/>
            <a:ext cx="5419493" cy="46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36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DC7A8-9349-D198-405D-3BB52A7C9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06"/>
          <a:stretch/>
        </p:blipFill>
        <p:spPr>
          <a:xfrm>
            <a:off x="3386253" y="1096063"/>
            <a:ext cx="5419493" cy="4665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80B127-B05F-A24A-8D44-980732411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900" y="1042954"/>
            <a:ext cx="4518198" cy="51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04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3EDF8-A5CE-1E59-9CA3-F2CB9DABFFF1}"/>
              </a:ext>
            </a:extLst>
          </p:cNvPr>
          <p:cNvSpPr txBox="1"/>
          <p:nvPr/>
        </p:nvSpPr>
        <p:spPr>
          <a:xfrm>
            <a:off x="3781425" y="2016184"/>
            <a:ext cx="4629150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Content Warning: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The following presentation contains material that may remind to some audiences harmful or traumatizing memories...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B098B-5D8B-C6B5-2848-2A8F3E973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7" t="7338" r="14979" b="6589"/>
          <a:stretch/>
        </p:blipFill>
        <p:spPr>
          <a:xfrm>
            <a:off x="5149050" y="58101"/>
            <a:ext cx="1864310" cy="15003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7D1D4B-E3A0-6F0B-E440-02863FA2A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979"/>
          <a:stretch/>
        </p:blipFill>
        <p:spPr>
          <a:xfrm>
            <a:off x="3957669" y="3641488"/>
            <a:ext cx="3517211" cy="2690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B3B8C-C207-ABE4-4830-1F4BA8C62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63" y="1851231"/>
            <a:ext cx="2292548" cy="44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4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3EDF8-A5CE-1E59-9CA3-F2CB9DABFFF1}"/>
              </a:ext>
            </a:extLst>
          </p:cNvPr>
          <p:cNvSpPr txBox="1"/>
          <p:nvPr/>
        </p:nvSpPr>
        <p:spPr>
          <a:xfrm>
            <a:off x="3781425" y="2016184"/>
            <a:ext cx="4629150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Content Warning: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The following presentation contains material that may remind to some audiences harmful or traumatizing memories...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B098B-5D8B-C6B5-2848-2A8F3E973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7" t="7338" r="14979" b="6589"/>
          <a:stretch/>
        </p:blipFill>
        <p:spPr>
          <a:xfrm>
            <a:off x="5149050" y="58101"/>
            <a:ext cx="1864310" cy="15003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7D1D4B-E3A0-6F0B-E440-02863FA2A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979"/>
          <a:stretch/>
        </p:blipFill>
        <p:spPr>
          <a:xfrm>
            <a:off x="3957669" y="3641488"/>
            <a:ext cx="3517211" cy="2690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B3B8C-C207-ABE4-4830-1F4BA8C62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63" y="1851231"/>
            <a:ext cx="2292548" cy="4480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1EE8C-2076-B6F0-C60B-345862B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301" y="3314700"/>
            <a:ext cx="4112302" cy="23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6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7772-D3C1-563F-3A2A-E504EEBD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Outline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C142-874D-88EA-E803-48AD05CD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930400"/>
            <a:ext cx="2486025" cy="149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505050"/>
                </a:solidFill>
                <a:effectLst/>
                <a:latin typeface="NexusSansPro"/>
              </a:rPr>
              <a:t>Introduction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05050"/>
                </a:solidFill>
                <a:latin typeface="NexusSansPro"/>
              </a:rPr>
              <a:t>The proposed Models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05050"/>
                </a:solidFill>
                <a:latin typeface="NexusSansPro"/>
              </a:rPr>
              <a:t>Results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05050"/>
                </a:solidFill>
                <a:latin typeface="NexusSansPro"/>
              </a:rPr>
              <a:t>Future work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004A8D-8544-1C40-8246-A5E109D40126}"/>
              </a:ext>
            </a:extLst>
          </p:cNvPr>
          <p:cNvSpPr/>
          <p:nvPr/>
        </p:nvSpPr>
        <p:spPr>
          <a:xfrm>
            <a:off x="990600" y="1914525"/>
            <a:ext cx="66675" cy="238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410B-1326-60C9-F44B-7BE9CE2E27FA}"/>
              </a:ext>
            </a:extLst>
          </p:cNvPr>
          <p:cNvSpPr/>
          <p:nvPr/>
        </p:nvSpPr>
        <p:spPr>
          <a:xfrm>
            <a:off x="985838" y="2305050"/>
            <a:ext cx="66675" cy="23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F7A36-8D03-4086-8247-3882B19FE3F8}"/>
              </a:ext>
            </a:extLst>
          </p:cNvPr>
          <p:cNvSpPr/>
          <p:nvPr/>
        </p:nvSpPr>
        <p:spPr>
          <a:xfrm>
            <a:off x="990600" y="2695575"/>
            <a:ext cx="66675" cy="2381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652BA1-190A-B44A-B30C-F42DE52D1045}"/>
              </a:ext>
            </a:extLst>
          </p:cNvPr>
          <p:cNvSpPr/>
          <p:nvPr/>
        </p:nvSpPr>
        <p:spPr>
          <a:xfrm>
            <a:off x="985838" y="3086100"/>
            <a:ext cx="66675" cy="238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3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7772-D3C1-563F-3A2A-E504EEBD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General Introduction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C142-874D-88EA-E803-48AD05CD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59057"/>
            <a:ext cx="5353050" cy="317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505050"/>
                </a:solidFill>
                <a:effectLst/>
                <a:latin typeface="NexusSansPro"/>
              </a:rPr>
              <a:t>The </a:t>
            </a: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exusSansPro"/>
              </a:rPr>
              <a:t>COVID-19</a:t>
            </a:r>
            <a:r>
              <a:rPr lang="en-US" sz="1800" b="0" i="0" dirty="0">
                <a:solidFill>
                  <a:srgbClr val="505050"/>
                </a:solidFill>
                <a:effectLst/>
                <a:latin typeface="NexusSansPro"/>
              </a:rPr>
              <a:t> is a highly contagious disease.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4AAB03-7E36-0205-B4D4-521629CB70C3}"/>
              </a:ext>
            </a:extLst>
          </p:cNvPr>
          <p:cNvGrpSpPr/>
          <p:nvPr/>
        </p:nvGrpSpPr>
        <p:grpSpPr>
          <a:xfrm rot="10800000">
            <a:off x="9133309" y="0"/>
            <a:ext cx="3056369" cy="4789553"/>
            <a:chOff x="1031561" y="3429000"/>
            <a:chExt cx="1624364" cy="2545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03C7F9-BF04-B6B3-97F2-342E6EDB5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820" r="45995" b="9792"/>
            <a:stretch/>
          </p:blipFill>
          <p:spPr>
            <a:xfrm>
              <a:off x="1031561" y="3429002"/>
              <a:ext cx="1543182" cy="25454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48768E-F523-E339-8323-7C4E73B44CE4}"/>
                </a:ext>
              </a:extLst>
            </p:cNvPr>
            <p:cNvSpPr/>
            <p:nvPr/>
          </p:nvSpPr>
          <p:spPr>
            <a:xfrm>
              <a:off x="2130500" y="3429000"/>
              <a:ext cx="525425" cy="445168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D22379-7728-5718-C305-83E3B3AF9AA2}"/>
                </a:ext>
              </a:extLst>
            </p:cNvPr>
            <p:cNvSpPr/>
            <p:nvPr/>
          </p:nvSpPr>
          <p:spPr>
            <a:xfrm>
              <a:off x="2209027" y="5646743"/>
              <a:ext cx="364482" cy="1649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3F2E400-2BE9-F5F9-3A10-65C65590B7AB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33DA5-7488-30A7-694C-83985E9B4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278" y="1181645"/>
            <a:ext cx="3092520" cy="2058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5C299-11DA-54A4-F0AD-2CF0C6A86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24" y="3448233"/>
            <a:ext cx="7462587" cy="30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7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7772-D3C1-563F-3A2A-E504EEBD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General Introduction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C142-874D-88EA-E803-48AD05CD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59057"/>
            <a:ext cx="5353050" cy="317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505050"/>
                </a:solidFill>
                <a:effectLst/>
                <a:latin typeface="NexusSansPro"/>
              </a:rPr>
              <a:t>The </a:t>
            </a: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exusSansPro"/>
              </a:rPr>
              <a:t>COVID-19</a:t>
            </a:r>
            <a:r>
              <a:rPr lang="en-US" sz="1800" b="0" i="0" dirty="0">
                <a:solidFill>
                  <a:srgbClr val="505050"/>
                </a:solidFill>
                <a:effectLst/>
                <a:latin typeface="NexusSansPro"/>
              </a:rPr>
              <a:t> is a highly contagious disease.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4AAB03-7E36-0205-B4D4-521629CB70C3}"/>
              </a:ext>
            </a:extLst>
          </p:cNvPr>
          <p:cNvGrpSpPr/>
          <p:nvPr/>
        </p:nvGrpSpPr>
        <p:grpSpPr>
          <a:xfrm rot="10800000">
            <a:off x="9133309" y="0"/>
            <a:ext cx="3056369" cy="4789553"/>
            <a:chOff x="1031561" y="3429000"/>
            <a:chExt cx="1624364" cy="2545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03C7F9-BF04-B6B3-97F2-342E6EDB5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820" r="45995" b="9792"/>
            <a:stretch/>
          </p:blipFill>
          <p:spPr>
            <a:xfrm>
              <a:off x="1031561" y="3429002"/>
              <a:ext cx="1543182" cy="25454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48768E-F523-E339-8323-7C4E73B44CE4}"/>
                </a:ext>
              </a:extLst>
            </p:cNvPr>
            <p:cNvSpPr/>
            <p:nvPr/>
          </p:nvSpPr>
          <p:spPr>
            <a:xfrm>
              <a:off x="2130500" y="3429000"/>
              <a:ext cx="525425" cy="445168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D22379-7728-5718-C305-83E3B3AF9AA2}"/>
                </a:ext>
              </a:extLst>
            </p:cNvPr>
            <p:cNvSpPr/>
            <p:nvPr/>
          </p:nvSpPr>
          <p:spPr>
            <a:xfrm>
              <a:off x="2209027" y="5646743"/>
              <a:ext cx="364482" cy="1649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F7FB33-6400-3B52-526A-8D0C01706FB0}"/>
              </a:ext>
            </a:extLst>
          </p:cNvPr>
          <p:cNvSpPr txBox="1">
            <a:spLocks/>
          </p:cNvSpPr>
          <p:nvPr/>
        </p:nvSpPr>
        <p:spPr>
          <a:xfrm>
            <a:off x="742949" y="1776265"/>
            <a:ext cx="7462587" cy="109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exusSansPro"/>
              </a:rPr>
              <a:t>Worldwide totally: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A9A0F6-6301-8589-DB6C-5C5451811FAB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F9A3F5-77F9-D717-ADC5-8EBE724C5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278" y="1181645"/>
            <a:ext cx="3092520" cy="2058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39363D-1B35-60DD-829D-9B460C4E9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24" y="3448233"/>
            <a:ext cx="7462587" cy="30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3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7772-D3C1-563F-3A2A-E504EEBD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General Introduction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C142-874D-88EA-E803-48AD05CD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59057"/>
            <a:ext cx="5353050" cy="317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505050"/>
                </a:solidFill>
                <a:effectLst/>
                <a:latin typeface="NexusSansPro"/>
              </a:rPr>
              <a:t>The </a:t>
            </a: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exusSansPro"/>
              </a:rPr>
              <a:t>COVID-19</a:t>
            </a:r>
            <a:r>
              <a:rPr lang="en-US" sz="1800" b="0" i="0" dirty="0">
                <a:solidFill>
                  <a:srgbClr val="505050"/>
                </a:solidFill>
                <a:effectLst/>
                <a:latin typeface="NexusSansPro"/>
              </a:rPr>
              <a:t> is a highly contagious disease.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4AAB03-7E36-0205-B4D4-521629CB70C3}"/>
              </a:ext>
            </a:extLst>
          </p:cNvPr>
          <p:cNvGrpSpPr/>
          <p:nvPr/>
        </p:nvGrpSpPr>
        <p:grpSpPr>
          <a:xfrm rot="10800000">
            <a:off x="9133309" y="0"/>
            <a:ext cx="3056369" cy="4789553"/>
            <a:chOff x="1031561" y="3429000"/>
            <a:chExt cx="1624364" cy="2545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03C7F9-BF04-B6B3-97F2-342E6EDB5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820" r="45995" b="9792"/>
            <a:stretch/>
          </p:blipFill>
          <p:spPr>
            <a:xfrm>
              <a:off x="1031561" y="3429002"/>
              <a:ext cx="1543182" cy="25454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48768E-F523-E339-8323-7C4E73B44CE4}"/>
                </a:ext>
              </a:extLst>
            </p:cNvPr>
            <p:cNvSpPr/>
            <p:nvPr/>
          </p:nvSpPr>
          <p:spPr>
            <a:xfrm>
              <a:off x="2130500" y="3429000"/>
              <a:ext cx="525425" cy="445168"/>
            </a:xfrm>
            <a:prstGeom prst="rect">
              <a:avLst/>
            </a:prstGeom>
            <a:solidFill>
              <a:srgbClr val="B6B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D22379-7728-5718-C305-83E3B3AF9AA2}"/>
                </a:ext>
              </a:extLst>
            </p:cNvPr>
            <p:cNvSpPr/>
            <p:nvPr/>
          </p:nvSpPr>
          <p:spPr>
            <a:xfrm>
              <a:off x="2209027" y="5646743"/>
              <a:ext cx="364482" cy="1649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F7FB33-6400-3B52-526A-8D0C01706FB0}"/>
              </a:ext>
            </a:extLst>
          </p:cNvPr>
          <p:cNvSpPr txBox="1">
            <a:spLocks/>
          </p:cNvSpPr>
          <p:nvPr/>
        </p:nvSpPr>
        <p:spPr>
          <a:xfrm>
            <a:off x="742949" y="1776265"/>
            <a:ext cx="7462587" cy="109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exusSansPro"/>
              </a:rPr>
              <a:t>Worldwide totally: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exusSansPro"/>
              </a:rPr>
              <a:t>690,976,653 Cases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A9A0F6-6301-8589-DB6C-5C5451811FAB}"/>
              </a:ext>
            </a:extLst>
          </p:cNvPr>
          <p:cNvSpPr/>
          <p:nvPr/>
        </p:nvSpPr>
        <p:spPr>
          <a:xfrm>
            <a:off x="570673" y="465660"/>
            <a:ext cx="172276" cy="562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52970A-70E9-272C-2922-24303F304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278" y="1181645"/>
            <a:ext cx="3092520" cy="20584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4F6862-AE97-34B6-0D3A-34F4732ED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24" y="3448233"/>
            <a:ext cx="7462587" cy="30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2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642</Words>
  <Application>Microsoft Office PowerPoint</Application>
  <PresentationFormat>Widescreen</PresentationFormat>
  <Paragraphs>112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NexusSansPro</vt:lpstr>
      <vt:lpstr>Söhne</vt:lpstr>
      <vt:lpstr>Office Theme</vt:lpstr>
      <vt:lpstr>COVID-19 X-ray classification on chest X-ray images based on DL</vt:lpstr>
      <vt:lpstr>PowerPoint Presentation</vt:lpstr>
      <vt:lpstr>PowerPoint Presentation</vt:lpstr>
      <vt:lpstr>PowerPoint Presentation</vt:lpstr>
      <vt:lpstr>PowerPoint Presentation</vt:lpstr>
      <vt:lpstr>Outline</vt:lpstr>
      <vt:lpstr>General Introduction</vt:lpstr>
      <vt:lpstr>General Introduction</vt:lpstr>
      <vt:lpstr>General Introduction</vt:lpstr>
      <vt:lpstr>General Introduction</vt:lpstr>
      <vt:lpstr>General Introduction</vt:lpstr>
      <vt:lpstr>Problem Overview</vt:lpstr>
      <vt:lpstr>The Dataset</vt:lpstr>
      <vt:lpstr>Dataset Sample</vt:lpstr>
      <vt:lpstr>Dataset Sample</vt:lpstr>
      <vt:lpstr>Dataset Sample</vt:lpstr>
      <vt:lpstr>Data Loading and Preprocessing</vt:lpstr>
      <vt:lpstr>Data Loading and Preprocessing</vt:lpstr>
      <vt:lpstr>Data Loading and Preprocessing</vt:lpstr>
      <vt:lpstr>Data Loading and Preprocessing</vt:lpstr>
      <vt:lpstr>Data Preparation</vt:lpstr>
      <vt:lpstr>Data Preparation</vt:lpstr>
      <vt:lpstr>Model Architecture Schema</vt:lpstr>
      <vt:lpstr>CNN Architecture</vt:lpstr>
      <vt:lpstr>Model Training</vt:lpstr>
      <vt:lpstr>CNN Evaluation</vt:lpstr>
      <vt:lpstr>VGG Architecture</vt:lpstr>
      <vt:lpstr>Model Training</vt:lpstr>
      <vt:lpstr>VGG16 Performance Evaluation</vt:lpstr>
      <vt:lpstr>Results and Conclusion</vt:lpstr>
      <vt:lpstr>Future Work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</dc:creator>
  <cp:lastModifiedBy>Ada</cp:lastModifiedBy>
  <cp:revision>61</cp:revision>
  <dcterms:created xsi:type="dcterms:W3CDTF">2023-07-02T17:53:30Z</dcterms:created>
  <dcterms:modified xsi:type="dcterms:W3CDTF">2023-07-06T15:44:49Z</dcterms:modified>
</cp:coreProperties>
</file>