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A\Desktop\SPLLATTER%20BDM%20PROJECT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[Analysis.xlsx]Sheet2!PivotTable43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net amt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2375360</c:v>
                </c:pt>
                <c:pt idx="1">
                  <c:v>954072</c:v>
                </c:pt>
                <c:pt idx="2">
                  <c:v>637920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E-49D8-80A5-A1FEA4AC1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711712"/>
        <c:axId val="466708800"/>
      </c:barChart>
      <c:catAx>
        <c:axId val="46671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08800"/>
        <c:crosses val="autoZero"/>
        <c:auto val="1"/>
        <c:lblAlgn val="ctr"/>
        <c:lblOffset val="100"/>
        <c:noMultiLvlLbl val="0"/>
      </c:catAx>
      <c:valAx>
        <c:axId val="46670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11712"/>
        <c:crosses val="autoZero"/>
        <c:crossBetween val="between"/>
      </c:valAx>
      <c:spPr>
        <a:noFill/>
        <a:ln>
          <a:solidFill>
            <a:srgbClr val="92D05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E79E0-BFAA-41D9-AB39-AD3DED222E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A7BD47E-CD3A-4EF8-BDB7-3E6F65D610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Spllatter is a Kolkata-based trading firm which specializes in high-quality crockery, cutlery, barware and serve ware.</a:t>
          </a:r>
        </a:p>
      </dgm:t>
    </dgm:pt>
    <dgm:pt modelId="{F6A14E8E-CB26-4EB6-BEC8-CDAF22EDFFF7}" type="parTrans" cxnId="{132AAA09-A5E9-4542-8820-9E3F8C623FBB}">
      <dgm:prSet/>
      <dgm:spPr/>
      <dgm:t>
        <a:bodyPr/>
        <a:lstStyle/>
        <a:p>
          <a:endParaRPr lang="en-US"/>
        </a:p>
      </dgm:t>
    </dgm:pt>
    <dgm:pt modelId="{CF06716F-892A-42A3-839D-08D2762E0094}" type="sibTrans" cxnId="{132AAA09-A5E9-4542-8820-9E3F8C623F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B130E5-3360-456D-B6E7-2869A701F5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was started in 2022 by Ms. Kanupriya Agarwal.</a:t>
          </a:r>
        </a:p>
      </dgm:t>
    </dgm:pt>
    <dgm:pt modelId="{54B127C6-3CF2-4A5E-8FAF-10D7373C0305}" type="parTrans" cxnId="{25F21A10-3C53-45B0-BD7A-A0E055B54E9B}">
      <dgm:prSet/>
      <dgm:spPr/>
      <dgm:t>
        <a:bodyPr/>
        <a:lstStyle/>
        <a:p>
          <a:endParaRPr lang="en-US"/>
        </a:p>
      </dgm:t>
    </dgm:pt>
    <dgm:pt modelId="{56D614CD-9D09-4B8B-8808-777608984DD9}" type="sibTrans" cxnId="{25F21A10-3C53-45B0-BD7A-A0E055B54E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ECD1B4-8186-40A7-A304-1D0AA0F65D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started out as a supplier to retailers and gradually expanded its client base to hotels, restaurants and resorts across the country. The mode of operation is B2B.</a:t>
          </a:r>
        </a:p>
      </dgm:t>
    </dgm:pt>
    <dgm:pt modelId="{59359BE8-8DD0-4A63-B2E5-E1E200DA37DF}" type="parTrans" cxnId="{731B52EC-3623-40BA-9F3A-E346F92E904C}">
      <dgm:prSet/>
      <dgm:spPr/>
      <dgm:t>
        <a:bodyPr/>
        <a:lstStyle/>
        <a:p>
          <a:endParaRPr lang="en-US"/>
        </a:p>
      </dgm:t>
    </dgm:pt>
    <dgm:pt modelId="{EA4C1A66-1269-407E-B434-5331FD047C6B}" type="sibTrans" cxnId="{731B52EC-3623-40BA-9F3A-E346F92E90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FDE9BF-306F-4696-9A51-D7E465DB81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company is facing problems related to accumulation of dead stock and breakage of goods during transportation. </a:t>
          </a:r>
        </a:p>
      </dgm:t>
    </dgm:pt>
    <dgm:pt modelId="{16067A61-1D76-4353-B69D-D1A63300936B}" type="parTrans" cxnId="{A73369D3-3E8B-4A1D-AFBF-B8EA3F3910DB}">
      <dgm:prSet/>
      <dgm:spPr/>
      <dgm:t>
        <a:bodyPr/>
        <a:lstStyle/>
        <a:p>
          <a:endParaRPr lang="en-US"/>
        </a:p>
      </dgm:t>
    </dgm:pt>
    <dgm:pt modelId="{7CABEE62-4056-4F9A-809E-7C65E3BDC268}" type="sibTrans" cxnId="{A73369D3-3E8B-4A1D-AFBF-B8EA3F3910DB}">
      <dgm:prSet/>
      <dgm:spPr/>
      <dgm:t>
        <a:bodyPr/>
        <a:lstStyle/>
        <a:p>
          <a:endParaRPr lang="en-US"/>
        </a:p>
      </dgm:t>
    </dgm:pt>
    <dgm:pt modelId="{5462FA31-FA99-40C6-87F9-58687026A930}" type="pres">
      <dgm:prSet presAssocID="{AC0E79E0-BFAA-41D9-AB39-AD3DED222E8C}" presName="root" presStyleCnt="0">
        <dgm:presLayoutVars>
          <dgm:dir/>
          <dgm:resizeHandles val="exact"/>
        </dgm:presLayoutVars>
      </dgm:prSet>
      <dgm:spPr/>
    </dgm:pt>
    <dgm:pt modelId="{9DA022AD-2C66-4698-8E0B-7EA1B80B3F1B}" type="pres">
      <dgm:prSet presAssocID="{8A7BD47E-CD3A-4EF8-BDB7-3E6F65D610D1}" presName="compNode" presStyleCnt="0"/>
      <dgm:spPr/>
    </dgm:pt>
    <dgm:pt modelId="{00A3C4C6-6395-4EE4-B05A-DC30CFCF0F94}" type="pres">
      <dgm:prSet presAssocID="{8A7BD47E-CD3A-4EF8-BDB7-3E6F65D610D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4A3E5B-5128-472F-8CB3-F26F75013869}" type="pres">
      <dgm:prSet presAssocID="{8A7BD47E-CD3A-4EF8-BDB7-3E6F65D610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nife"/>
        </a:ext>
      </dgm:extLst>
    </dgm:pt>
    <dgm:pt modelId="{82921EF5-DD68-46B6-85E5-4F64291860EE}" type="pres">
      <dgm:prSet presAssocID="{8A7BD47E-CD3A-4EF8-BDB7-3E6F65D610D1}" presName="spaceRect" presStyleCnt="0"/>
      <dgm:spPr/>
    </dgm:pt>
    <dgm:pt modelId="{D9E7950E-B2A1-452F-93A9-ABBB8AE3B3B3}" type="pres">
      <dgm:prSet presAssocID="{8A7BD47E-CD3A-4EF8-BDB7-3E6F65D610D1}" presName="textRect" presStyleLbl="revTx" presStyleIdx="0" presStyleCnt="4">
        <dgm:presLayoutVars>
          <dgm:chMax val="1"/>
          <dgm:chPref val="1"/>
        </dgm:presLayoutVars>
      </dgm:prSet>
      <dgm:spPr/>
    </dgm:pt>
    <dgm:pt modelId="{1C2F5371-F19C-4BE5-B3B9-81328820E46C}" type="pres">
      <dgm:prSet presAssocID="{CF06716F-892A-42A3-839D-08D2762E0094}" presName="sibTrans" presStyleCnt="0"/>
      <dgm:spPr/>
    </dgm:pt>
    <dgm:pt modelId="{C97F4C7F-ABFE-48C8-9013-7156233D96DC}" type="pres">
      <dgm:prSet presAssocID="{78B130E5-3360-456D-B6E7-2869A701F5C8}" presName="compNode" presStyleCnt="0"/>
      <dgm:spPr/>
    </dgm:pt>
    <dgm:pt modelId="{273D19EF-DB14-4B2D-87A0-99F4982D7A39}" type="pres">
      <dgm:prSet presAssocID="{78B130E5-3360-456D-B6E7-2869A701F5C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9024E9D-A1B1-4AFC-83BB-EE07BFBC4B87}" type="pres">
      <dgm:prSet presAssocID="{78B130E5-3360-456D-B6E7-2869A701F5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554EE777-0F3F-4348-8A34-F60111688C36}" type="pres">
      <dgm:prSet presAssocID="{78B130E5-3360-456D-B6E7-2869A701F5C8}" presName="spaceRect" presStyleCnt="0"/>
      <dgm:spPr/>
    </dgm:pt>
    <dgm:pt modelId="{9EC8F9FC-4FF3-4EC5-94E4-C64E9EB6720C}" type="pres">
      <dgm:prSet presAssocID="{78B130E5-3360-456D-B6E7-2869A701F5C8}" presName="textRect" presStyleLbl="revTx" presStyleIdx="1" presStyleCnt="4">
        <dgm:presLayoutVars>
          <dgm:chMax val="1"/>
          <dgm:chPref val="1"/>
        </dgm:presLayoutVars>
      </dgm:prSet>
      <dgm:spPr/>
    </dgm:pt>
    <dgm:pt modelId="{D599BE7E-BF50-409A-A975-0786F2DD2D67}" type="pres">
      <dgm:prSet presAssocID="{56D614CD-9D09-4B8B-8808-777608984DD9}" presName="sibTrans" presStyleCnt="0"/>
      <dgm:spPr/>
    </dgm:pt>
    <dgm:pt modelId="{A92C3C1B-045D-41AA-8227-86C0E008D556}" type="pres">
      <dgm:prSet presAssocID="{12ECD1B4-8186-40A7-A304-1D0AA0F65D7A}" presName="compNode" presStyleCnt="0"/>
      <dgm:spPr/>
    </dgm:pt>
    <dgm:pt modelId="{60D74F12-097F-47D2-B6DE-9115B1C0692C}" type="pres">
      <dgm:prSet presAssocID="{12ECD1B4-8186-40A7-A304-1D0AA0F65D7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05F46D-2226-4B58-BA89-AFF54F534F41}" type="pres">
      <dgm:prSet presAssocID="{12ECD1B4-8186-40A7-A304-1D0AA0F65D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DB89AA9-6B64-4525-836E-88A438256E9F}" type="pres">
      <dgm:prSet presAssocID="{12ECD1B4-8186-40A7-A304-1D0AA0F65D7A}" presName="spaceRect" presStyleCnt="0"/>
      <dgm:spPr/>
    </dgm:pt>
    <dgm:pt modelId="{24E841D4-B92D-431E-8A68-C89A15579876}" type="pres">
      <dgm:prSet presAssocID="{12ECD1B4-8186-40A7-A304-1D0AA0F65D7A}" presName="textRect" presStyleLbl="revTx" presStyleIdx="2" presStyleCnt="4">
        <dgm:presLayoutVars>
          <dgm:chMax val="1"/>
          <dgm:chPref val="1"/>
        </dgm:presLayoutVars>
      </dgm:prSet>
      <dgm:spPr/>
    </dgm:pt>
    <dgm:pt modelId="{F841D231-96F6-4CCB-B489-B9C1142B04DD}" type="pres">
      <dgm:prSet presAssocID="{EA4C1A66-1269-407E-B434-5331FD047C6B}" presName="sibTrans" presStyleCnt="0"/>
      <dgm:spPr/>
    </dgm:pt>
    <dgm:pt modelId="{445015ED-71C2-4D01-A8B1-CEF9440DC225}" type="pres">
      <dgm:prSet presAssocID="{EBFDE9BF-306F-4696-9A51-D7E465DB8134}" presName="compNode" presStyleCnt="0"/>
      <dgm:spPr/>
    </dgm:pt>
    <dgm:pt modelId="{C18D6D71-D2A7-4651-BBFA-39794503491A}" type="pres">
      <dgm:prSet presAssocID="{EBFDE9BF-306F-4696-9A51-D7E465DB813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E303CEF-C53C-4815-94AA-160A1D72375D}" type="pres">
      <dgm:prSet presAssocID="{EBFDE9BF-306F-4696-9A51-D7E465DB81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C819822-2C35-483E-B8F1-93C2EC712E67}" type="pres">
      <dgm:prSet presAssocID="{EBFDE9BF-306F-4696-9A51-D7E465DB8134}" presName="spaceRect" presStyleCnt="0"/>
      <dgm:spPr/>
    </dgm:pt>
    <dgm:pt modelId="{28EC8365-2F02-4FB7-A73B-443652F2DD34}" type="pres">
      <dgm:prSet presAssocID="{EBFDE9BF-306F-4696-9A51-D7E465DB81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2AAA09-A5E9-4542-8820-9E3F8C623FBB}" srcId="{AC0E79E0-BFAA-41D9-AB39-AD3DED222E8C}" destId="{8A7BD47E-CD3A-4EF8-BDB7-3E6F65D610D1}" srcOrd="0" destOrd="0" parTransId="{F6A14E8E-CB26-4EB6-BEC8-CDAF22EDFFF7}" sibTransId="{CF06716F-892A-42A3-839D-08D2762E0094}"/>
    <dgm:cxn modelId="{25F21A10-3C53-45B0-BD7A-A0E055B54E9B}" srcId="{AC0E79E0-BFAA-41D9-AB39-AD3DED222E8C}" destId="{78B130E5-3360-456D-B6E7-2869A701F5C8}" srcOrd="1" destOrd="0" parTransId="{54B127C6-3CF2-4A5E-8FAF-10D7373C0305}" sibTransId="{56D614CD-9D09-4B8B-8808-777608984DD9}"/>
    <dgm:cxn modelId="{3C933B47-D013-D643-A04F-DC00130E710C}" type="presOf" srcId="{78B130E5-3360-456D-B6E7-2869A701F5C8}" destId="{9EC8F9FC-4FF3-4EC5-94E4-C64E9EB6720C}" srcOrd="0" destOrd="0" presId="urn:microsoft.com/office/officeart/2018/5/layout/IconLeafLabelList"/>
    <dgm:cxn modelId="{AAA4684A-79ED-5C4E-A65B-162BE1946B7F}" type="presOf" srcId="{8A7BD47E-CD3A-4EF8-BDB7-3E6F65D610D1}" destId="{D9E7950E-B2A1-452F-93A9-ABBB8AE3B3B3}" srcOrd="0" destOrd="0" presId="urn:microsoft.com/office/officeart/2018/5/layout/IconLeafLabelList"/>
    <dgm:cxn modelId="{1495DF55-C0E6-264B-9400-4603AFA650C4}" type="presOf" srcId="{12ECD1B4-8186-40A7-A304-1D0AA0F65D7A}" destId="{24E841D4-B92D-431E-8A68-C89A15579876}" srcOrd="0" destOrd="0" presId="urn:microsoft.com/office/officeart/2018/5/layout/IconLeafLabelList"/>
    <dgm:cxn modelId="{5088B0D2-E6D5-AA4E-8721-937B74164B04}" type="presOf" srcId="{AC0E79E0-BFAA-41D9-AB39-AD3DED222E8C}" destId="{5462FA31-FA99-40C6-87F9-58687026A930}" srcOrd="0" destOrd="0" presId="urn:microsoft.com/office/officeart/2018/5/layout/IconLeafLabelList"/>
    <dgm:cxn modelId="{A73369D3-3E8B-4A1D-AFBF-B8EA3F3910DB}" srcId="{AC0E79E0-BFAA-41D9-AB39-AD3DED222E8C}" destId="{EBFDE9BF-306F-4696-9A51-D7E465DB8134}" srcOrd="3" destOrd="0" parTransId="{16067A61-1D76-4353-B69D-D1A63300936B}" sibTransId="{7CABEE62-4056-4F9A-809E-7C65E3BDC268}"/>
    <dgm:cxn modelId="{572044D8-9160-0A48-BEBB-521A0DF62643}" type="presOf" srcId="{EBFDE9BF-306F-4696-9A51-D7E465DB8134}" destId="{28EC8365-2F02-4FB7-A73B-443652F2DD34}" srcOrd="0" destOrd="0" presId="urn:microsoft.com/office/officeart/2018/5/layout/IconLeafLabelList"/>
    <dgm:cxn modelId="{731B52EC-3623-40BA-9F3A-E346F92E904C}" srcId="{AC0E79E0-BFAA-41D9-AB39-AD3DED222E8C}" destId="{12ECD1B4-8186-40A7-A304-1D0AA0F65D7A}" srcOrd="2" destOrd="0" parTransId="{59359BE8-8DD0-4A63-B2E5-E1E200DA37DF}" sibTransId="{EA4C1A66-1269-407E-B434-5331FD047C6B}"/>
    <dgm:cxn modelId="{4DE77272-9A8E-9142-BEF3-440B34C6D2D9}" type="presParOf" srcId="{5462FA31-FA99-40C6-87F9-58687026A930}" destId="{9DA022AD-2C66-4698-8E0B-7EA1B80B3F1B}" srcOrd="0" destOrd="0" presId="urn:microsoft.com/office/officeart/2018/5/layout/IconLeafLabelList"/>
    <dgm:cxn modelId="{1CEAF2F9-E08B-D246-B3C2-8314854F7506}" type="presParOf" srcId="{9DA022AD-2C66-4698-8E0B-7EA1B80B3F1B}" destId="{00A3C4C6-6395-4EE4-B05A-DC30CFCF0F94}" srcOrd="0" destOrd="0" presId="urn:microsoft.com/office/officeart/2018/5/layout/IconLeafLabelList"/>
    <dgm:cxn modelId="{0E4EE5C0-45BB-C449-B5B9-C105813DC2AF}" type="presParOf" srcId="{9DA022AD-2C66-4698-8E0B-7EA1B80B3F1B}" destId="{0B4A3E5B-5128-472F-8CB3-F26F75013869}" srcOrd="1" destOrd="0" presId="urn:microsoft.com/office/officeart/2018/5/layout/IconLeafLabelList"/>
    <dgm:cxn modelId="{949B0BA9-6E76-E648-8115-6474C55CD827}" type="presParOf" srcId="{9DA022AD-2C66-4698-8E0B-7EA1B80B3F1B}" destId="{82921EF5-DD68-46B6-85E5-4F64291860EE}" srcOrd="2" destOrd="0" presId="urn:microsoft.com/office/officeart/2018/5/layout/IconLeafLabelList"/>
    <dgm:cxn modelId="{4274007D-206A-5B45-999D-14EFD1147F54}" type="presParOf" srcId="{9DA022AD-2C66-4698-8E0B-7EA1B80B3F1B}" destId="{D9E7950E-B2A1-452F-93A9-ABBB8AE3B3B3}" srcOrd="3" destOrd="0" presId="urn:microsoft.com/office/officeart/2018/5/layout/IconLeafLabelList"/>
    <dgm:cxn modelId="{E83989E9-D728-6E41-9147-7EFC891D290E}" type="presParOf" srcId="{5462FA31-FA99-40C6-87F9-58687026A930}" destId="{1C2F5371-F19C-4BE5-B3B9-81328820E46C}" srcOrd="1" destOrd="0" presId="urn:microsoft.com/office/officeart/2018/5/layout/IconLeafLabelList"/>
    <dgm:cxn modelId="{8A5EEF50-1379-A64C-B7C8-AC47C7F67EEC}" type="presParOf" srcId="{5462FA31-FA99-40C6-87F9-58687026A930}" destId="{C97F4C7F-ABFE-48C8-9013-7156233D96DC}" srcOrd="2" destOrd="0" presId="urn:microsoft.com/office/officeart/2018/5/layout/IconLeafLabelList"/>
    <dgm:cxn modelId="{E031D364-2C87-7946-BA6C-CEAC852A7E25}" type="presParOf" srcId="{C97F4C7F-ABFE-48C8-9013-7156233D96DC}" destId="{273D19EF-DB14-4B2D-87A0-99F4982D7A39}" srcOrd="0" destOrd="0" presId="urn:microsoft.com/office/officeart/2018/5/layout/IconLeafLabelList"/>
    <dgm:cxn modelId="{32AB50FE-B7CB-5048-93E9-8493B1E75148}" type="presParOf" srcId="{C97F4C7F-ABFE-48C8-9013-7156233D96DC}" destId="{79024E9D-A1B1-4AFC-83BB-EE07BFBC4B87}" srcOrd="1" destOrd="0" presId="urn:microsoft.com/office/officeart/2018/5/layout/IconLeafLabelList"/>
    <dgm:cxn modelId="{BDF4FD7D-DC16-944E-B99E-CAE0E253D46F}" type="presParOf" srcId="{C97F4C7F-ABFE-48C8-9013-7156233D96DC}" destId="{554EE777-0F3F-4348-8A34-F60111688C36}" srcOrd="2" destOrd="0" presId="urn:microsoft.com/office/officeart/2018/5/layout/IconLeafLabelList"/>
    <dgm:cxn modelId="{C643B658-F2D8-4B44-8695-FA4C34A2B087}" type="presParOf" srcId="{C97F4C7F-ABFE-48C8-9013-7156233D96DC}" destId="{9EC8F9FC-4FF3-4EC5-94E4-C64E9EB6720C}" srcOrd="3" destOrd="0" presId="urn:microsoft.com/office/officeart/2018/5/layout/IconLeafLabelList"/>
    <dgm:cxn modelId="{11DBC9F6-862E-CB4E-9703-6BBD80553F1D}" type="presParOf" srcId="{5462FA31-FA99-40C6-87F9-58687026A930}" destId="{D599BE7E-BF50-409A-A975-0786F2DD2D67}" srcOrd="3" destOrd="0" presId="urn:microsoft.com/office/officeart/2018/5/layout/IconLeafLabelList"/>
    <dgm:cxn modelId="{0DF236F0-82A0-4145-B456-5FE29AA65268}" type="presParOf" srcId="{5462FA31-FA99-40C6-87F9-58687026A930}" destId="{A92C3C1B-045D-41AA-8227-86C0E008D556}" srcOrd="4" destOrd="0" presId="urn:microsoft.com/office/officeart/2018/5/layout/IconLeafLabelList"/>
    <dgm:cxn modelId="{08B3618A-E320-3E4E-A22A-65E7543584E3}" type="presParOf" srcId="{A92C3C1B-045D-41AA-8227-86C0E008D556}" destId="{60D74F12-097F-47D2-B6DE-9115B1C0692C}" srcOrd="0" destOrd="0" presId="urn:microsoft.com/office/officeart/2018/5/layout/IconLeafLabelList"/>
    <dgm:cxn modelId="{D1771DD4-F871-5741-A04C-AFAAF05E1A36}" type="presParOf" srcId="{A92C3C1B-045D-41AA-8227-86C0E008D556}" destId="{2105F46D-2226-4B58-BA89-AFF54F534F41}" srcOrd="1" destOrd="0" presId="urn:microsoft.com/office/officeart/2018/5/layout/IconLeafLabelList"/>
    <dgm:cxn modelId="{3C3CA3A7-CB60-6E43-939D-1EADD5B7B4A2}" type="presParOf" srcId="{A92C3C1B-045D-41AA-8227-86C0E008D556}" destId="{DDB89AA9-6B64-4525-836E-88A438256E9F}" srcOrd="2" destOrd="0" presId="urn:microsoft.com/office/officeart/2018/5/layout/IconLeafLabelList"/>
    <dgm:cxn modelId="{C8E0D786-ADB6-D741-812C-1A86334D86AA}" type="presParOf" srcId="{A92C3C1B-045D-41AA-8227-86C0E008D556}" destId="{24E841D4-B92D-431E-8A68-C89A15579876}" srcOrd="3" destOrd="0" presId="urn:microsoft.com/office/officeart/2018/5/layout/IconLeafLabelList"/>
    <dgm:cxn modelId="{C53FE5A1-BDB5-4E4F-B86A-FF6176A98D23}" type="presParOf" srcId="{5462FA31-FA99-40C6-87F9-58687026A930}" destId="{F841D231-96F6-4CCB-B489-B9C1142B04DD}" srcOrd="5" destOrd="0" presId="urn:microsoft.com/office/officeart/2018/5/layout/IconLeafLabelList"/>
    <dgm:cxn modelId="{1ED02026-9116-1F4B-BAAD-662A1D8F0163}" type="presParOf" srcId="{5462FA31-FA99-40C6-87F9-58687026A930}" destId="{445015ED-71C2-4D01-A8B1-CEF9440DC225}" srcOrd="6" destOrd="0" presId="urn:microsoft.com/office/officeart/2018/5/layout/IconLeafLabelList"/>
    <dgm:cxn modelId="{E697C599-7368-AC45-A6A0-A7F4493D5EB4}" type="presParOf" srcId="{445015ED-71C2-4D01-A8B1-CEF9440DC225}" destId="{C18D6D71-D2A7-4651-BBFA-39794503491A}" srcOrd="0" destOrd="0" presId="urn:microsoft.com/office/officeart/2018/5/layout/IconLeafLabelList"/>
    <dgm:cxn modelId="{070CF2E1-3194-4540-81A6-F4C4C53F51DA}" type="presParOf" srcId="{445015ED-71C2-4D01-A8B1-CEF9440DC225}" destId="{8E303CEF-C53C-4815-94AA-160A1D72375D}" srcOrd="1" destOrd="0" presId="urn:microsoft.com/office/officeart/2018/5/layout/IconLeafLabelList"/>
    <dgm:cxn modelId="{DAEF34C7-D83A-9640-B5EC-E624AA216950}" type="presParOf" srcId="{445015ED-71C2-4D01-A8B1-CEF9440DC225}" destId="{DC819822-2C35-483E-B8F1-93C2EC712E67}" srcOrd="2" destOrd="0" presId="urn:microsoft.com/office/officeart/2018/5/layout/IconLeafLabelList"/>
    <dgm:cxn modelId="{460FCEE1-1966-3249-919B-D45C39AF5DA8}" type="presParOf" srcId="{445015ED-71C2-4D01-A8B1-CEF9440DC225}" destId="{28EC8365-2F02-4FB7-A73B-443652F2DD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6DBA3-9E52-43F1-87EC-9E95D7B9CA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2E412A-FCA4-47CF-B829-5174B89C4AA6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8960CC33-4847-4DAA-92B7-186A69257E3F}" type="parTrans" cxnId="{1080F902-1D59-466A-B645-A7D8A0E64A41}">
      <dgm:prSet/>
      <dgm:spPr/>
      <dgm:t>
        <a:bodyPr/>
        <a:lstStyle/>
        <a:p>
          <a:endParaRPr lang="en-US"/>
        </a:p>
      </dgm:t>
    </dgm:pt>
    <dgm:pt modelId="{F21444FA-A31B-4AAA-ADD6-9ACD93DD98E2}" type="sibTrans" cxnId="{1080F902-1D59-466A-B645-A7D8A0E64A41}">
      <dgm:prSet/>
      <dgm:spPr/>
      <dgm:t>
        <a:bodyPr/>
        <a:lstStyle/>
        <a:p>
          <a:endParaRPr lang="en-US"/>
        </a:p>
      </dgm:t>
    </dgm:pt>
    <dgm:pt modelId="{311ADB2A-6BE5-4D60-B7C9-80351A881FAC}">
      <dgm:prSet/>
      <dgm:spPr/>
      <dgm:t>
        <a:bodyPr/>
        <a:lstStyle/>
        <a:p>
          <a:r>
            <a:rPr lang="en-US" dirty="0"/>
            <a:t>Primary data collected from company including sales and purchase invoices for 5 months (July 2024 – November 2024).</a:t>
          </a:r>
        </a:p>
      </dgm:t>
    </dgm:pt>
    <dgm:pt modelId="{837E073D-627C-4D69-807A-1A82FCC84F58}" type="parTrans" cxnId="{2D8AEC0F-3E96-4697-B2D4-514A9B14AA44}">
      <dgm:prSet/>
      <dgm:spPr/>
      <dgm:t>
        <a:bodyPr/>
        <a:lstStyle/>
        <a:p>
          <a:endParaRPr lang="en-US"/>
        </a:p>
      </dgm:t>
    </dgm:pt>
    <dgm:pt modelId="{20D243DC-DB98-4510-9F1B-43E72E3C2EB2}" type="sibTrans" cxnId="{2D8AEC0F-3E96-4697-B2D4-514A9B14AA44}">
      <dgm:prSet/>
      <dgm:spPr/>
      <dgm:t>
        <a:bodyPr/>
        <a:lstStyle/>
        <a:p>
          <a:endParaRPr lang="en-US"/>
        </a:p>
      </dgm:t>
    </dgm:pt>
    <dgm:pt modelId="{E381EA8B-2EAB-458F-9FD6-5DD9F5FE1DE7}">
      <dgm:prSet/>
      <dgm:spPr/>
      <dgm:t>
        <a:bodyPr/>
        <a:lstStyle/>
        <a:p>
          <a:r>
            <a:rPr lang="en-US"/>
            <a:t>Data extracted, structured and cleaned using Microsoft Excel 2021.</a:t>
          </a:r>
        </a:p>
      </dgm:t>
    </dgm:pt>
    <dgm:pt modelId="{2991017C-57E1-4F8C-9AE5-94DFF487A535}" type="parTrans" cxnId="{FA0AD5E1-2A5E-4318-A375-5EE875F08D00}">
      <dgm:prSet/>
      <dgm:spPr/>
      <dgm:t>
        <a:bodyPr/>
        <a:lstStyle/>
        <a:p>
          <a:endParaRPr lang="en-US"/>
        </a:p>
      </dgm:t>
    </dgm:pt>
    <dgm:pt modelId="{EAB43AD8-C029-465A-B795-D2C7C347FB86}" type="sibTrans" cxnId="{FA0AD5E1-2A5E-4318-A375-5EE875F08D00}">
      <dgm:prSet/>
      <dgm:spPr/>
      <dgm:t>
        <a:bodyPr/>
        <a:lstStyle/>
        <a:p>
          <a:endParaRPr lang="en-US"/>
        </a:p>
      </dgm:t>
    </dgm:pt>
    <dgm:pt modelId="{8B999A63-93E8-484E-AB0B-2B4EE8632F2A}">
      <dgm:prSet/>
      <dgm:spPr/>
      <dgm:t>
        <a:bodyPr/>
        <a:lstStyle/>
        <a:p>
          <a:r>
            <a:rPr lang="en-US"/>
            <a:t>Debit/credit status for the year 2024 used to cross-validate transactions.</a:t>
          </a:r>
        </a:p>
      </dgm:t>
    </dgm:pt>
    <dgm:pt modelId="{D77F4122-896D-48CE-93A4-59096CD708E7}" type="parTrans" cxnId="{C438A6E5-C701-4E59-89A8-1352D661D56D}">
      <dgm:prSet/>
      <dgm:spPr/>
      <dgm:t>
        <a:bodyPr/>
        <a:lstStyle/>
        <a:p>
          <a:endParaRPr lang="en-US"/>
        </a:p>
      </dgm:t>
    </dgm:pt>
    <dgm:pt modelId="{B5087770-859B-4C25-AF3E-E414D1489369}" type="sibTrans" cxnId="{C438A6E5-C701-4E59-89A8-1352D661D56D}">
      <dgm:prSet/>
      <dgm:spPr/>
      <dgm:t>
        <a:bodyPr/>
        <a:lstStyle/>
        <a:p>
          <a:endParaRPr lang="en-US"/>
        </a:p>
      </dgm:t>
    </dgm:pt>
    <dgm:pt modelId="{07D9112A-7CDA-4B74-9203-96043DF95E1C}">
      <dgm:prSet/>
      <dgm:spPr/>
      <dgm:t>
        <a:bodyPr/>
        <a:lstStyle/>
        <a:p>
          <a:r>
            <a:rPr lang="en-US"/>
            <a:t>Key Datasets</a:t>
          </a:r>
        </a:p>
      </dgm:t>
    </dgm:pt>
    <dgm:pt modelId="{2B0CD1DC-0438-45BF-89DD-9E904E388607}" type="parTrans" cxnId="{59B48FDC-A034-49EB-950F-74C16D5800A6}">
      <dgm:prSet/>
      <dgm:spPr/>
      <dgm:t>
        <a:bodyPr/>
        <a:lstStyle/>
        <a:p>
          <a:endParaRPr lang="en-US"/>
        </a:p>
      </dgm:t>
    </dgm:pt>
    <dgm:pt modelId="{54DD3CA5-C40F-4A36-9226-AC6F74E3A644}" type="sibTrans" cxnId="{59B48FDC-A034-49EB-950F-74C16D5800A6}">
      <dgm:prSet/>
      <dgm:spPr/>
      <dgm:t>
        <a:bodyPr/>
        <a:lstStyle/>
        <a:p>
          <a:endParaRPr lang="en-US"/>
        </a:p>
      </dgm:t>
    </dgm:pt>
    <dgm:pt modelId="{5313F041-F266-45EF-81E4-BA45B34253D0}">
      <dgm:prSet/>
      <dgm:spPr/>
      <dgm:t>
        <a:bodyPr/>
        <a:lstStyle/>
        <a:p>
          <a:r>
            <a:rPr lang="en-US"/>
            <a:t>IncomingGoodsBreakageAnalysis – Data on breakage of purchased goods (~30% breakage rate)</a:t>
          </a:r>
        </a:p>
      </dgm:t>
    </dgm:pt>
    <dgm:pt modelId="{AE65DC70-2179-4344-983A-0F2B672DB067}" type="parTrans" cxnId="{06748150-1AC8-4DB7-AB54-1530569177B4}">
      <dgm:prSet/>
      <dgm:spPr/>
      <dgm:t>
        <a:bodyPr/>
        <a:lstStyle/>
        <a:p>
          <a:endParaRPr lang="en-US"/>
        </a:p>
      </dgm:t>
    </dgm:pt>
    <dgm:pt modelId="{4C01D4BB-05FB-403A-8960-6C084AA5AB92}" type="sibTrans" cxnId="{06748150-1AC8-4DB7-AB54-1530569177B4}">
      <dgm:prSet/>
      <dgm:spPr/>
      <dgm:t>
        <a:bodyPr/>
        <a:lstStyle/>
        <a:p>
          <a:endParaRPr lang="en-US"/>
        </a:p>
      </dgm:t>
    </dgm:pt>
    <dgm:pt modelId="{0A6B6872-E8F1-41E9-9ED8-1435C1E1F740}">
      <dgm:prSet/>
      <dgm:spPr/>
      <dgm:t>
        <a:bodyPr/>
        <a:lstStyle/>
        <a:p>
          <a:r>
            <a:rPr lang="en-US"/>
            <a:t>OutgoingGoodsBreakageAnalysis – Data on breakage of goods being delivered to client (~2% breakage rate)</a:t>
          </a:r>
        </a:p>
      </dgm:t>
    </dgm:pt>
    <dgm:pt modelId="{4317AB83-C45A-4FC1-A3BA-74691B60503B}" type="parTrans" cxnId="{1CB6C2F6-5BF7-4B10-8E50-3CD52CB52898}">
      <dgm:prSet/>
      <dgm:spPr/>
      <dgm:t>
        <a:bodyPr/>
        <a:lstStyle/>
        <a:p>
          <a:endParaRPr lang="en-US"/>
        </a:p>
      </dgm:t>
    </dgm:pt>
    <dgm:pt modelId="{EF02017F-27A6-41BD-96F6-CAE6A2FDFB09}" type="sibTrans" cxnId="{1CB6C2F6-5BF7-4B10-8E50-3CD52CB52898}">
      <dgm:prSet/>
      <dgm:spPr/>
      <dgm:t>
        <a:bodyPr/>
        <a:lstStyle/>
        <a:p>
          <a:endParaRPr lang="en-US"/>
        </a:p>
      </dgm:t>
    </dgm:pt>
    <dgm:pt modelId="{228A96A1-99EF-4192-B668-924EA88C97C7}">
      <dgm:prSet/>
      <dgm:spPr/>
      <dgm:t>
        <a:bodyPr/>
        <a:lstStyle/>
        <a:p>
          <a:r>
            <a:rPr lang="en-US"/>
            <a:t>DeadStockAnalysis – Sales data used for demand forecasting and ABC analysis</a:t>
          </a:r>
        </a:p>
      </dgm:t>
    </dgm:pt>
    <dgm:pt modelId="{DEA1D240-CD8B-497B-93C2-7CD3A403C4C5}" type="parTrans" cxnId="{E16476CE-A4DE-4C23-A53B-9B8A89C344E9}">
      <dgm:prSet/>
      <dgm:spPr/>
      <dgm:t>
        <a:bodyPr/>
        <a:lstStyle/>
        <a:p>
          <a:endParaRPr lang="en-US"/>
        </a:p>
      </dgm:t>
    </dgm:pt>
    <dgm:pt modelId="{D255F053-77BE-4437-A654-32DCDFB06024}" type="sibTrans" cxnId="{E16476CE-A4DE-4C23-A53B-9B8A89C344E9}">
      <dgm:prSet/>
      <dgm:spPr/>
      <dgm:t>
        <a:bodyPr/>
        <a:lstStyle/>
        <a:p>
          <a:endParaRPr lang="en-US"/>
        </a:p>
      </dgm:t>
    </dgm:pt>
    <dgm:pt modelId="{03961390-980D-6149-AA72-9426A12CD519}" type="pres">
      <dgm:prSet presAssocID="{DCC6DBA3-9E52-43F1-87EC-9E95D7B9CA51}" presName="linear" presStyleCnt="0">
        <dgm:presLayoutVars>
          <dgm:dir/>
          <dgm:animLvl val="lvl"/>
          <dgm:resizeHandles val="exact"/>
        </dgm:presLayoutVars>
      </dgm:prSet>
      <dgm:spPr/>
    </dgm:pt>
    <dgm:pt modelId="{8887C47F-A230-5841-A634-E813389BF51F}" type="pres">
      <dgm:prSet presAssocID="{032E412A-FCA4-47CF-B829-5174B89C4AA6}" presName="parentLin" presStyleCnt="0"/>
      <dgm:spPr/>
    </dgm:pt>
    <dgm:pt modelId="{381CDFAE-C12F-2747-A2B3-27A4F73EF5AF}" type="pres">
      <dgm:prSet presAssocID="{032E412A-FCA4-47CF-B829-5174B89C4AA6}" presName="parentLeftMargin" presStyleLbl="node1" presStyleIdx="0" presStyleCnt="2"/>
      <dgm:spPr/>
    </dgm:pt>
    <dgm:pt modelId="{2A76F496-78DF-BF49-B96C-11C92C9A6E7F}" type="pres">
      <dgm:prSet presAssocID="{032E412A-FCA4-47CF-B829-5174B89C4A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53ACEC-D19A-4F45-B50F-A8D1BCA6D062}" type="pres">
      <dgm:prSet presAssocID="{032E412A-FCA4-47CF-B829-5174B89C4AA6}" presName="negativeSpace" presStyleCnt="0"/>
      <dgm:spPr/>
    </dgm:pt>
    <dgm:pt modelId="{99C158F1-1ED0-3E4A-A66D-B81C93B21CB7}" type="pres">
      <dgm:prSet presAssocID="{032E412A-FCA4-47CF-B829-5174B89C4AA6}" presName="childText" presStyleLbl="conFgAcc1" presStyleIdx="0" presStyleCnt="2">
        <dgm:presLayoutVars>
          <dgm:bulletEnabled val="1"/>
        </dgm:presLayoutVars>
      </dgm:prSet>
      <dgm:spPr/>
    </dgm:pt>
    <dgm:pt modelId="{BC3F9522-B6D2-8740-B149-D7C6E3A00913}" type="pres">
      <dgm:prSet presAssocID="{F21444FA-A31B-4AAA-ADD6-9ACD93DD98E2}" presName="spaceBetweenRectangles" presStyleCnt="0"/>
      <dgm:spPr/>
    </dgm:pt>
    <dgm:pt modelId="{EF95B382-07AB-334B-BDFB-D96283F2E664}" type="pres">
      <dgm:prSet presAssocID="{07D9112A-7CDA-4B74-9203-96043DF95E1C}" presName="parentLin" presStyleCnt="0"/>
      <dgm:spPr/>
    </dgm:pt>
    <dgm:pt modelId="{4E471A7D-D886-AB49-BC83-76A15F20997E}" type="pres">
      <dgm:prSet presAssocID="{07D9112A-7CDA-4B74-9203-96043DF95E1C}" presName="parentLeftMargin" presStyleLbl="node1" presStyleIdx="0" presStyleCnt="2"/>
      <dgm:spPr/>
    </dgm:pt>
    <dgm:pt modelId="{9D6C0049-1778-D04E-A69A-9C86B6F2FA41}" type="pres">
      <dgm:prSet presAssocID="{07D9112A-7CDA-4B74-9203-96043DF95E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A7E06B-D2DE-2141-A829-7ED967F3ED0B}" type="pres">
      <dgm:prSet presAssocID="{07D9112A-7CDA-4B74-9203-96043DF95E1C}" presName="negativeSpace" presStyleCnt="0"/>
      <dgm:spPr/>
    </dgm:pt>
    <dgm:pt modelId="{2A922C64-86BA-AF41-AB6D-21F23112C99F}" type="pres">
      <dgm:prSet presAssocID="{07D9112A-7CDA-4B74-9203-96043DF95E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80F902-1D59-466A-B645-A7D8A0E64A41}" srcId="{DCC6DBA3-9E52-43F1-87EC-9E95D7B9CA51}" destId="{032E412A-FCA4-47CF-B829-5174B89C4AA6}" srcOrd="0" destOrd="0" parTransId="{8960CC33-4847-4DAA-92B7-186A69257E3F}" sibTransId="{F21444FA-A31B-4AAA-ADD6-9ACD93DD98E2}"/>
    <dgm:cxn modelId="{2D8AEC0F-3E96-4697-B2D4-514A9B14AA44}" srcId="{032E412A-FCA4-47CF-B829-5174B89C4AA6}" destId="{311ADB2A-6BE5-4D60-B7C9-80351A881FAC}" srcOrd="0" destOrd="0" parTransId="{837E073D-627C-4D69-807A-1A82FCC84F58}" sibTransId="{20D243DC-DB98-4510-9F1B-43E72E3C2EB2}"/>
    <dgm:cxn modelId="{9F325721-4E3B-7E41-858A-EF9DA1CCB3B6}" type="presOf" srcId="{032E412A-FCA4-47CF-B829-5174B89C4AA6}" destId="{381CDFAE-C12F-2747-A2B3-27A4F73EF5AF}" srcOrd="0" destOrd="0" presId="urn:microsoft.com/office/officeart/2005/8/layout/list1"/>
    <dgm:cxn modelId="{B216F939-4B27-A449-B778-496FE426AD66}" type="presOf" srcId="{DCC6DBA3-9E52-43F1-87EC-9E95D7B9CA51}" destId="{03961390-980D-6149-AA72-9426A12CD519}" srcOrd="0" destOrd="0" presId="urn:microsoft.com/office/officeart/2005/8/layout/list1"/>
    <dgm:cxn modelId="{06748150-1AC8-4DB7-AB54-1530569177B4}" srcId="{07D9112A-7CDA-4B74-9203-96043DF95E1C}" destId="{5313F041-F266-45EF-81E4-BA45B34253D0}" srcOrd="0" destOrd="0" parTransId="{AE65DC70-2179-4344-983A-0F2B672DB067}" sibTransId="{4C01D4BB-05FB-403A-8960-6C084AA5AB92}"/>
    <dgm:cxn modelId="{92B0A550-4AC5-4D46-AA2E-49919995CF91}" type="presOf" srcId="{E381EA8B-2EAB-458F-9FD6-5DD9F5FE1DE7}" destId="{99C158F1-1ED0-3E4A-A66D-B81C93B21CB7}" srcOrd="0" destOrd="1" presId="urn:microsoft.com/office/officeart/2005/8/layout/list1"/>
    <dgm:cxn modelId="{D29EBF7C-9E02-5B4A-B5DD-F9EC378E979D}" type="presOf" srcId="{311ADB2A-6BE5-4D60-B7C9-80351A881FAC}" destId="{99C158F1-1ED0-3E4A-A66D-B81C93B21CB7}" srcOrd="0" destOrd="0" presId="urn:microsoft.com/office/officeart/2005/8/layout/list1"/>
    <dgm:cxn modelId="{410C5C7F-D9C6-834F-948D-5F10BDBD9950}" type="presOf" srcId="{5313F041-F266-45EF-81E4-BA45B34253D0}" destId="{2A922C64-86BA-AF41-AB6D-21F23112C99F}" srcOrd="0" destOrd="0" presId="urn:microsoft.com/office/officeart/2005/8/layout/list1"/>
    <dgm:cxn modelId="{03FAA881-618E-4148-A8D2-ED0D765145BD}" type="presOf" srcId="{07D9112A-7CDA-4B74-9203-96043DF95E1C}" destId="{9D6C0049-1778-D04E-A69A-9C86B6F2FA41}" srcOrd="1" destOrd="0" presId="urn:microsoft.com/office/officeart/2005/8/layout/list1"/>
    <dgm:cxn modelId="{C5905292-A989-0942-9AA5-AB889B3C34F5}" type="presOf" srcId="{228A96A1-99EF-4192-B668-924EA88C97C7}" destId="{2A922C64-86BA-AF41-AB6D-21F23112C99F}" srcOrd="0" destOrd="2" presId="urn:microsoft.com/office/officeart/2005/8/layout/list1"/>
    <dgm:cxn modelId="{95582099-AC79-AA47-95A2-7EA1A7A83E07}" type="presOf" srcId="{07D9112A-7CDA-4B74-9203-96043DF95E1C}" destId="{4E471A7D-D886-AB49-BC83-76A15F20997E}" srcOrd="0" destOrd="0" presId="urn:microsoft.com/office/officeart/2005/8/layout/list1"/>
    <dgm:cxn modelId="{B28339B3-0645-084C-B52D-2E56ED6213F3}" type="presOf" srcId="{8B999A63-93E8-484E-AB0B-2B4EE8632F2A}" destId="{99C158F1-1ED0-3E4A-A66D-B81C93B21CB7}" srcOrd="0" destOrd="2" presId="urn:microsoft.com/office/officeart/2005/8/layout/list1"/>
    <dgm:cxn modelId="{E16476CE-A4DE-4C23-A53B-9B8A89C344E9}" srcId="{07D9112A-7CDA-4B74-9203-96043DF95E1C}" destId="{228A96A1-99EF-4192-B668-924EA88C97C7}" srcOrd="2" destOrd="0" parTransId="{DEA1D240-CD8B-497B-93C2-7CD3A403C4C5}" sibTransId="{D255F053-77BE-4437-A654-32DCDFB06024}"/>
    <dgm:cxn modelId="{59B48FDC-A034-49EB-950F-74C16D5800A6}" srcId="{DCC6DBA3-9E52-43F1-87EC-9E95D7B9CA51}" destId="{07D9112A-7CDA-4B74-9203-96043DF95E1C}" srcOrd="1" destOrd="0" parTransId="{2B0CD1DC-0438-45BF-89DD-9E904E388607}" sibTransId="{54DD3CA5-C40F-4A36-9226-AC6F74E3A644}"/>
    <dgm:cxn modelId="{46F74CE1-E297-6D41-B17F-CFA10BD6C665}" type="presOf" srcId="{032E412A-FCA4-47CF-B829-5174B89C4AA6}" destId="{2A76F496-78DF-BF49-B96C-11C92C9A6E7F}" srcOrd="1" destOrd="0" presId="urn:microsoft.com/office/officeart/2005/8/layout/list1"/>
    <dgm:cxn modelId="{FA0AD5E1-2A5E-4318-A375-5EE875F08D00}" srcId="{032E412A-FCA4-47CF-B829-5174B89C4AA6}" destId="{E381EA8B-2EAB-458F-9FD6-5DD9F5FE1DE7}" srcOrd="1" destOrd="0" parTransId="{2991017C-57E1-4F8C-9AE5-94DFF487A535}" sibTransId="{EAB43AD8-C029-465A-B795-D2C7C347FB86}"/>
    <dgm:cxn modelId="{C438A6E5-C701-4E59-89A8-1352D661D56D}" srcId="{032E412A-FCA4-47CF-B829-5174B89C4AA6}" destId="{8B999A63-93E8-484E-AB0B-2B4EE8632F2A}" srcOrd="2" destOrd="0" parTransId="{D77F4122-896D-48CE-93A4-59096CD708E7}" sibTransId="{B5087770-859B-4C25-AF3E-E414D1489369}"/>
    <dgm:cxn modelId="{97A7C9F3-6D09-7C47-9A74-F6B61A28004E}" type="presOf" srcId="{0A6B6872-E8F1-41E9-9ED8-1435C1E1F740}" destId="{2A922C64-86BA-AF41-AB6D-21F23112C99F}" srcOrd="0" destOrd="1" presId="urn:microsoft.com/office/officeart/2005/8/layout/list1"/>
    <dgm:cxn modelId="{1CB6C2F6-5BF7-4B10-8E50-3CD52CB52898}" srcId="{07D9112A-7CDA-4B74-9203-96043DF95E1C}" destId="{0A6B6872-E8F1-41E9-9ED8-1435C1E1F740}" srcOrd="1" destOrd="0" parTransId="{4317AB83-C45A-4FC1-A3BA-74691B60503B}" sibTransId="{EF02017F-27A6-41BD-96F6-CAE6A2FDFB09}"/>
    <dgm:cxn modelId="{8CA2CD14-B87F-DF48-A62E-08E5F97B14AB}" type="presParOf" srcId="{03961390-980D-6149-AA72-9426A12CD519}" destId="{8887C47F-A230-5841-A634-E813389BF51F}" srcOrd="0" destOrd="0" presId="urn:microsoft.com/office/officeart/2005/8/layout/list1"/>
    <dgm:cxn modelId="{4D8813E6-A7A3-C44B-A30A-D8E4F3EC8E4E}" type="presParOf" srcId="{8887C47F-A230-5841-A634-E813389BF51F}" destId="{381CDFAE-C12F-2747-A2B3-27A4F73EF5AF}" srcOrd="0" destOrd="0" presId="urn:microsoft.com/office/officeart/2005/8/layout/list1"/>
    <dgm:cxn modelId="{FF642BC0-024B-4C46-8922-EF23BF0DE943}" type="presParOf" srcId="{8887C47F-A230-5841-A634-E813389BF51F}" destId="{2A76F496-78DF-BF49-B96C-11C92C9A6E7F}" srcOrd="1" destOrd="0" presId="urn:microsoft.com/office/officeart/2005/8/layout/list1"/>
    <dgm:cxn modelId="{56D4EB84-EAAC-2348-B5E8-5D73305FB947}" type="presParOf" srcId="{03961390-980D-6149-AA72-9426A12CD519}" destId="{C953ACEC-D19A-4F45-B50F-A8D1BCA6D062}" srcOrd="1" destOrd="0" presId="urn:microsoft.com/office/officeart/2005/8/layout/list1"/>
    <dgm:cxn modelId="{79E3ED5E-02BF-C84D-A5E0-CF6B28EE56B0}" type="presParOf" srcId="{03961390-980D-6149-AA72-9426A12CD519}" destId="{99C158F1-1ED0-3E4A-A66D-B81C93B21CB7}" srcOrd="2" destOrd="0" presId="urn:microsoft.com/office/officeart/2005/8/layout/list1"/>
    <dgm:cxn modelId="{B9210788-A918-DD4E-8ED0-0073F755399F}" type="presParOf" srcId="{03961390-980D-6149-AA72-9426A12CD519}" destId="{BC3F9522-B6D2-8740-B149-D7C6E3A00913}" srcOrd="3" destOrd="0" presId="urn:microsoft.com/office/officeart/2005/8/layout/list1"/>
    <dgm:cxn modelId="{50A54D82-8F47-C645-9895-C55B52DB17C1}" type="presParOf" srcId="{03961390-980D-6149-AA72-9426A12CD519}" destId="{EF95B382-07AB-334B-BDFB-D96283F2E664}" srcOrd="4" destOrd="0" presId="urn:microsoft.com/office/officeart/2005/8/layout/list1"/>
    <dgm:cxn modelId="{456336C6-5F4C-8342-9814-E158DEFD4E16}" type="presParOf" srcId="{EF95B382-07AB-334B-BDFB-D96283F2E664}" destId="{4E471A7D-D886-AB49-BC83-76A15F20997E}" srcOrd="0" destOrd="0" presId="urn:microsoft.com/office/officeart/2005/8/layout/list1"/>
    <dgm:cxn modelId="{8CF70729-FA4C-254E-8224-7D7345F0A871}" type="presParOf" srcId="{EF95B382-07AB-334B-BDFB-D96283F2E664}" destId="{9D6C0049-1778-D04E-A69A-9C86B6F2FA41}" srcOrd="1" destOrd="0" presId="urn:microsoft.com/office/officeart/2005/8/layout/list1"/>
    <dgm:cxn modelId="{6EA73915-7E31-D84C-B7F7-4441F29B0554}" type="presParOf" srcId="{03961390-980D-6149-AA72-9426A12CD519}" destId="{5EA7E06B-D2DE-2141-A829-7ED967F3ED0B}" srcOrd="5" destOrd="0" presId="urn:microsoft.com/office/officeart/2005/8/layout/list1"/>
    <dgm:cxn modelId="{B434450C-1FD6-314D-BFE4-0D1B120F9D36}" type="presParOf" srcId="{03961390-980D-6149-AA72-9426A12CD519}" destId="{2A922C64-86BA-AF41-AB6D-21F23112C9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D6A500-C6DB-4A85-AABB-DC3857C94D3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4F636-647B-4C7F-9202-51ACF252A75F}">
      <dgm:prSet/>
      <dgm:spPr/>
      <dgm:t>
        <a:bodyPr/>
        <a:lstStyle/>
        <a:p>
          <a:r>
            <a:rPr lang="en-US" b="1"/>
            <a:t>Geospatial Mapping (Heatmap of High Breakage Zones) 🌍</a:t>
          </a:r>
          <a:endParaRPr lang="en-US"/>
        </a:p>
      </dgm:t>
    </dgm:pt>
    <dgm:pt modelId="{EA79B05A-70C6-4222-BC39-38B039208DAB}" type="parTrans" cxnId="{CAEF3AC2-6FF8-4C3F-B45C-AB2F64B263F7}">
      <dgm:prSet/>
      <dgm:spPr/>
      <dgm:t>
        <a:bodyPr/>
        <a:lstStyle/>
        <a:p>
          <a:endParaRPr lang="en-US"/>
        </a:p>
      </dgm:t>
    </dgm:pt>
    <dgm:pt modelId="{14FEDBB6-022C-4296-BC86-CD73491E60B6}" type="sibTrans" cxnId="{CAEF3AC2-6FF8-4C3F-B45C-AB2F64B263F7}">
      <dgm:prSet/>
      <dgm:spPr/>
      <dgm:t>
        <a:bodyPr/>
        <a:lstStyle/>
        <a:p>
          <a:endParaRPr lang="en-US"/>
        </a:p>
      </dgm:t>
    </dgm:pt>
    <dgm:pt modelId="{22071AAC-9910-4A89-975F-CEE3D9E464F2}">
      <dgm:prSet/>
      <dgm:spPr/>
      <dgm:t>
        <a:bodyPr/>
        <a:lstStyle/>
        <a:p>
          <a:r>
            <a:rPr lang="en-US" b="1"/>
            <a:t>Northern &amp; Western regions (Delhi, Maharashtra, Darjeeling)</a:t>
          </a:r>
          <a:r>
            <a:rPr lang="en-US"/>
            <a:t> show </a:t>
          </a:r>
          <a:r>
            <a:rPr lang="en-US" b="1"/>
            <a:t>higher breakage rates</a:t>
          </a:r>
          <a:r>
            <a:rPr lang="en-US"/>
            <a:t>.</a:t>
          </a:r>
        </a:p>
      </dgm:t>
    </dgm:pt>
    <dgm:pt modelId="{A6CDBBAB-0925-4AD2-AF9E-6A7B5B6C14CC}" type="parTrans" cxnId="{D6EB4ACC-85DA-42DE-9574-7AE15EB05F52}">
      <dgm:prSet/>
      <dgm:spPr/>
      <dgm:t>
        <a:bodyPr/>
        <a:lstStyle/>
        <a:p>
          <a:endParaRPr lang="en-US"/>
        </a:p>
      </dgm:t>
    </dgm:pt>
    <dgm:pt modelId="{099F820A-A83E-4393-B365-2AC565B1CC98}" type="sibTrans" cxnId="{D6EB4ACC-85DA-42DE-9574-7AE15EB05F52}">
      <dgm:prSet/>
      <dgm:spPr/>
      <dgm:t>
        <a:bodyPr/>
        <a:lstStyle/>
        <a:p>
          <a:endParaRPr lang="en-US"/>
        </a:p>
      </dgm:t>
    </dgm:pt>
    <dgm:pt modelId="{D53F6B3F-7D29-4357-A0E6-DBA1D2147F60}">
      <dgm:prSet/>
      <dgm:spPr/>
      <dgm:t>
        <a:bodyPr/>
        <a:lstStyle/>
        <a:p>
          <a:r>
            <a:rPr lang="en-US"/>
            <a:t>Contributing factors: </a:t>
          </a:r>
          <a:r>
            <a:rPr lang="en-US" b="1"/>
            <a:t>rugged terrain, inefficient packaging, and poor transportation routes</a:t>
          </a:r>
          <a:r>
            <a:rPr lang="en-US"/>
            <a:t>.</a:t>
          </a:r>
        </a:p>
      </dgm:t>
    </dgm:pt>
    <dgm:pt modelId="{C56C0B72-8D31-4A5D-B5EF-42FB1A5FB9DE}" type="parTrans" cxnId="{66022B68-AEEB-4EEC-B4C7-7EC78B9D7686}">
      <dgm:prSet/>
      <dgm:spPr/>
      <dgm:t>
        <a:bodyPr/>
        <a:lstStyle/>
        <a:p>
          <a:endParaRPr lang="en-US"/>
        </a:p>
      </dgm:t>
    </dgm:pt>
    <dgm:pt modelId="{D28AA59A-5060-44E3-9D5B-2293B695F26F}" type="sibTrans" cxnId="{66022B68-AEEB-4EEC-B4C7-7EC78B9D7686}">
      <dgm:prSet/>
      <dgm:spPr/>
      <dgm:t>
        <a:bodyPr/>
        <a:lstStyle/>
        <a:p>
          <a:endParaRPr lang="en-US"/>
        </a:p>
      </dgm:t>
    </dgm:pt>
    <dgm:pt modelId="{7B27DF5F-1E94-4B10-AEFC-94FA0D6AF5C8}">
      <dgm:prSet/>
      <dgm:spPr/>
      <dgm:t>
        <a:bodyPr/>
        <a:lstStyle/>
        <a:p>
          <a:r>
            <a:rPr lang="en-US" b="1"/>
            <a:t>Regression Analysis (Breakage vs. Ordered Quantity) 📊</a:t>
          </a:r>
          <a:endParaRPr lang="en-US"/>
        </a:p>
      </dgm:t>
    </dgm:pt>
    <dgm:pt modelId="{8CB1E611-51BF-436E-A878-159540AABC75}" type="parTrans" cxnId="{8C58A905-8398-42D3-A1E7-42C8957BD3D4}">
      <dgm:prSet/>
      <dgm:spPr/>
      <dgm:t>
        <a:bodyPr/>
        <a:lstStyle/>
        <a:p>
          <a:endParaRPr lang="en-US"/>
        </a:p>
      </dgm:t>
    </dgm:pt>
    <dgm:pt modelId="{CF267CD7-3496-4C3F-ADA9-91723F34FA9C}" type="sibTrans" cxnId="{8C58A905-8398-42D3-A1E7-42C8957BD3D4}">
      <dgm:prSet/>
      <dgm:spPr/>
      <dgm:t>
        <a:bodyPr/>
        <a:lstStyle/>
        <a:p>
          <a:endParaRPr lang="en-US"/>
        </a:p>
      </dgm:t>
    </dgm:pt>
    <dgm:pt modelId="{F2286A51-FF6E-4128-936A-EE8445972454}">
      <dgm:prSet/>
      <dgm:spPr/>
      <dgm:t>
        <a:bodyPr/>
        <a:lstStyle/>
        <a:p>
          <a:r>
            <a:rPr lang="en-US" b="1"/>
            <a:t>Higher order volumes correlate with increased breakage</a:t>
          </a:r>
          <a:r>
            <a:rPr lang="en-US"/>
            <a:t>.</a:t>
          </a:r>
        </a:p>
      </dgm:t>
    </dgm:pt>
    <dgm:pt modelId="{6CC98B88-F672-4AD6-8C23-01AF8CB15B2A}" type="parTrans" cxnId="{D6E49572-63A7-4A37-9F56-7AC3495534CE}">
      <dgm:prSet/>
      <dgm:spPr/>
      <dgm:t>
        <a:bodyPr/>
        <a:lstStyle/>
        <a:p>
          <a:endParaRPr lang="en-US"/>
        </a:p>
      </dgm:t>
    </dgm:pt>
    <dgm:pt modelId="{B9404E80-9E31-40F5-A75D-2B9C422C35E0}" type="sibTrans" cxnId="{D6E49572-63A7-4A37-9F56-7AC3495534CE}">
      <dgm:prSet/>
      <dgm:spPr/>
      <dgm:t>
        <a:bodyPr/>
        <a:lstStyle/>
        <a:p>
          <a:endParaRPr lang="en-US"/>
        </a:p>
      </dgm:t>
    </dgm:pt>
    <dgm:pt modelId="{1A169331-A179-4771-95B8-1224D8F0B34E}">
      <dgm:prSet/>
      <dgm:spPr/>
      <dgm:t>
        <a:bodyPr/>
        <a:lstStyle/>
        <a:p>
          <a:r>
            <a:rPr lang="en-US"/>
            <a:t>Suggests that </a:t>
          </a:r>
          <a:r>
            <a:rPr lang="en-US" b="1"/>
            <a:t>improper bulk packaging increases damage risks</a:t>
          </a:r>
          <a:r>
            <a:rPr lang="en-US"/>
            <a:t>.</a:t>
          </a:r>
        </a:p>
      </dgm:t>
    </dgm:pt>
    <dgm:pt modelId="{F4AE827C-E8C9-4BD6-A39C-500A4ECC9DF9}" type="parTrans" cxnId="{F3F53DAE-1A5B-446D-BA4A-B3C732125B7B}">
      <dgm:prSet/>
      <dgm:spPr/>
      <dgm:t>
        <a:bodyPr/>
        <a:lstStyle/>
        <a:p>
          <a:endParaRPr lang="en-US"/>
        </a:p>
      </dgm:t>
    </dgm:pt>
    <dgm:pt modelId="{7849390B-6542-4617-94B8-8AADCABFC4BC}" type="sibTrans" cxnId="{F3F53DAE-1A5B-446D-BA4A-B3C732125B7B}">
      <dgm:prSet/>
      <dgm:spPr/>
      <dgm:t>
        <a:bodyPr/>
        <a:lstStyle/>
        <a:p>
          <a:endParaRPr lang="en-US"/>
        </a:p>
      </dgm:t>
    </dgm:pt>
    <dgm:pt modelId="{EEA2D023-67C6-46E2-AE15-B2EF99E5AC8E}">
      <dgm:prSet/>
      <dgm:spPr/>
      <dgm:t>
        <a:bodyPr/>
        <a:lstStyle/>
        <a:p>
          <a:r>
            <a:rPr lang="en-US" b="1"/>
            <a:t>Fishbone Diagram (Root Causes of Breakage) 🛠️</a:t>
          </a:r>
          <a:endParaRPr lang="en-US"/>
        </a:p>
      </dgm:t>
    </dgm:pt>
    <dgm:pt modelId="{6B4EA5F1-0282-48F4-B1A3-5E7E1C742608}" type="parTrans" cxnId="{15B6D6A3-CC85-4D3B-990E-0A7290ABC5A6}">
      <dgm:prSet/>
      <dgm:spPr/>
      <dgm:t>
        <a:bodyPr/>
        <a:lstStyle/>
        <a:p>
          <a:endParaRPr lang="en-US"/>
        </a:p>
      </dgm:t>
    </dgm:pt>
    <dgm:pt modelId="{260E9FFB-DD99-46C4-853C-BB6DF4B800F7}" type="sibTrans" cxnId="{15B6D6A3-CC85-4D3B-990E-0A7290ABC5A6}">
      <dgm:prSet/>
      <dgm:spPr/>
      <dgm:t>
        <a:bodyPr/>
        <a:lstStyle/>
        <a:p>
          <a:endParaRPr lang="en-US"/>
        </a:p>
      </dgm:t>
    </dgm:pt>
    <dgm:pt modelId="{C5FC6045-9D16-4CF1-846F-5A7219BC0987}">
      <dgm:prSet/>
      <dgm:spPr/>
      <dgm:t>
        <a:bodyPr/>
        <a:lstStyle/>
        <a:p>
          <a:r>
            <a:rPr lang="en-US"/>
            <a:t>Identifies key factors: </a:t>
          </a:r>
          <a:r>
            <a:rPr lang="en-US" b="1"/>
            <a:t>poor packaging, rough handling, environmental conditions, and logistics inefficiencies</a:t>
          </a:r>
          <a:r>
            <a:rPr lang="en-US"/>
            <a:t>.</a:t>
          </a:r>
        </a:p>
      </dgm:t>
    </dgm:pt>
    <dgm:pt modelId="{42534440-145B-41BF-80FD-16B64978B1B3}" type="parTrans" cxnId="{84254FCC-72B3-4739-A9BA-C11A7E66DBC4}">
      <dgm:prSet/>
      <dgm:spPr/>
      <dgm:t>
        <a:bodyPr/>
        <a:lstStyle/>
        <a:p>
          <a:endParaRPr lang="en-US"/>
        </a:p>
      </dgm:t>
    </dgm:pt>
    <dgm:pt modelId="{D136343E-6C15-4C7E-934C-20955CABBE9B}" type="sibTrans" cxnId="{84254FCC-72B3-4739-A9BA-C11A7E66DBC4}">
      <dgm:prSet/>
      <dgm:spPr/>
      <dgm:t>
        <a:bodyPr/>
        <a:lstStyle/>
        <a:p>
          <a:endParaRPr lang="en-US"/>
        </a:p>
      </dgm:t>
    </dgm:pt>
    <dgm:pt modelId="{200788B6-FCC9-454B-85A0-23F794375010}" type="pres">
      <dgm:prSet presAssocID="{04D6A500-C6DB-4A85-AABB-DC3857C94D3B}" presName="outerComposite" presStyleCnt="0">
        <dgm:presLayoutVars>
          <dgm:chMax val="5"/>
          <dgm:dir/>
          <dgm:resizeHandles val="exact"/>
        </dgm:presLayoutVars>
      </dgm:prSet>
      <dgm:spPr/>
    </dgm:pt>
    <dgm:pt modelId="{F75E0F9F-AFA8-D54B-8255-44FA8FAE3517}" type="pres">
      <dgm:prSet presAssocID="{04D6A500-C6DB-4A85-AABB-DC3857C94D3B}" presName="dummyMaxCanvas" presStyleCnt="0">
        <dgm:presLayoutVars/>
      </dgm:prSet>
      <dgm:spPr/>
    </dgm:pt>
    <dgm:pt modelId="{525F5D38-7E20-2A41-819E-66B77D53A06E}" type="pres">
      <dgm:prSet presAssocID="{04D6A500-C6DB-4A85-AABB-DC3857C94D3B}" presName="ThreeNodes_1" presStyleLbl="node1" presStyleIdx="0" presStyleCnt="3">
        <dgm:presLayoutVars>
          <dgm:bulletEnabled val="1"/>
        </dgm:presLayoutVars>
      </dgm:prSet>
      <dgm:spPr/>
    </dgm:pt>
    <dgm:pt modelId="{3CE3D128-7908-F64C-92BC-192143F8D8A6}" type="pres">
      <dgm:prSet presAssocID="{04D6A500-C6DB-4A85-AABB-DC3857C94D3B}" presName="ThreeNodes_2" presStyleLbl="node1" presStyleIdx="1" presStyleCnt="3">
        <dgm:presLayoutVars>
          <dgm:bulletEnabled val="1"/>
        </dgm:presLayoutVars>
      </dgm:prSet>
      <dgm:spPr/>
    </dgm:pt>
    <dgm:pt modelId="{B4702BCB-DD6B-C647-B3D9-8BA0881E98DF}" type="pres">
      <dgm:prSet presAssocID="{04D6A500-C6DB-4A85-AABB-DC3857C94D3B}" presName="ThreeNodes_3" presStyleLbl="node1" presStyleIdx="2" presStyleCnt="3">
        <dgm:presLayoutVars>
          <dgm:bulletEnabled val="1"/>
        </dgm:presLayoutVars>
      </dgm:prSet>
      <dgm:spPr/>
    </dgm:pt>
    <dgm:pt modelId="{E517C9B1-CB8A-2B47-9F58-4903E43DF39F}" type="pres">
      <dgm:prSet presAssocID="{04D6A500-C6DB-4A85-AABB-DC3857C94D3B}" presName="ThreeConn_1-2" presStyleLbl="fgAccFollowNode1" presStyleIdx="0" presStyleCnt="2">
        <dgm:presLayoutVars>
          <dgm:bulletEnabled val="1"/>
        </dgm:presLayoutVars>
      </dgm:prSet>
      <dgm:spPr/>
    </dgm:pt>
    <dgm:pt modelId="{58E665EA-9353-0B49-929D-CA7FF117B44E}" type="pres">
      <dgm:prSet presAssocID="{04D6A500-C6DB-4A85-AABB-DC3857C94D3B}" presName="ThreeConn_2-3" presStyleLbl="fgAccFollowNode1" presStyleIdx="1" presStyleCnt="2">
        <dgm:presLayoutVars>
          <dgm:bulletEnabled val="1"/>
        </dgm:presLayoutVars>
      </dgm:prSet>
      <dgm:spPr/>
    </dgm:pt>
    <dgm:pt modelId="{C35B9B9F-FB58-9D42-A19C-4451DD98A68A}" type="pres">
      <dgm:prSet presAssocID="{04D6A500-C6DB-4A85-AABB-DC3857C94D3B}" presName="ThreeNodes_1_text" presStyleLbl="node1" presStyleIdx="2" presStyleCnt="3">
        <dgm:presLayoutVars>
          <dgm:bulletEnabled val="1"/>
        </dgm:presLayoutVars>
      </dgm:prSet>
      <dgm:spPr/>
    </dgm:pt>
    <dgm:pt modelId="{323103A2-D68F-9F4A-895A-F06D03FF2351}" type="pres">
      <dgm:prSet presAssocID="{04D6A500-C6DB-4A85-AABB-DC3857C94D3B}" presName="ThreeNodes_2_text" presStyleLbl="node1" presStyleIdx="2" presStyleCnt="3">
        <dgm:presLayoutVars>
          <dgm:bulletEnabled val="1"/>
        </dgm:presLayoutVars>
      </dgm:prSet>
      <dgm:spPr/>
    </dgm:pt>
    <dgm:pt modelId="{26FF4AB2-72A2-0249-8F28-0B9C525C1DA5}" type="pres">
      <dgm:prSet presAssocID="{04D6A500-C6DB-4A85-AABB-DC3857C94D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58A905-8398-42D3-A1E7-42C8957BD3D4}" srcId="{04D6A500-C6DB-4A85-AABB-DC3857C94D3B}" destId="{7B27DF5F-1E94-4B10-AEFC-94FA0D6AF5C8}" srcOrd="1" destOrd="0" parTransId="{8CB1E611-51BF-436E-A878-159540AABC75}" sibTransId="{CF267CD7-3496-4C3F-ADA9-91723F34FA9C}"/>
    <dgm:cxn modelId="{73B65206-D6E1-F348-8884-375E4880665E}" type="presOf" srcId="{E0E4F636-647B-4C7F-9202-51ACF252A75F}" destId="{C35B9B9F-FB58-9D42-A19C-4451DD98A68A}" srcOrd="1" destOrd="0" presId="urn:microsoft.com/office/officeart/2005/8/layout/vProcess5"/>
    <dgm:cxn modelId="{BCFC5411-3E03-D34B-95F1-EBBE5727D121}" type="presOf" srcId="{F2286A51-FF6E-4128-936A-EE8445972454}" destId="{323103A2-D68F-9F4A-895A-F06D03FF2351}" srcOrd="1" destOrd="1" presId="urn:microsoft.com/office/officeart/2005/8/layout/vProcess5"/>
    <dgm:cxn modelId="{2C76A911-E1AC-F34E-9B7F-E08D7D98B551}" type="presOf" srcId="{C5FC6045-9D16-4CF1-846F-5A7219BC0987}" destId="{26FF4AB2-72A2-0249-8F28-0B9C525C1DA5}" srcOrd="1" destOrd="1" presId="urn:microsoft.com/office/officeart/2005/8/layout/vProcess5"/>
    <dgm:cxn modelId="{82E27A1A-0B30-A64A-A406-75941E416815}" type="presOf" srcId="{F2286A51-FF6E-4128-936A-EE8445972454}" destId="{3CE3D128-7908-F64C-92BC-192143F8D8A6}" srcOrd="0" destOrd="1" presId="urn:microsoft.com/office/officeart/2005/8/layout/vProcess5"/>
    <dgm:cxn modelId="{B330BD20-50D4-9646-9038-5E5B05E56298}" type="presOf" srcId="{1A169331-A179-4771-95B8-1224D8F0B34E}" destId="{3CE3D128-7908-F64C-92BC-192143F8D8A6}" srcOrd="0" destOrd="2" presId="urn:microsoft.com/office/officeart/2005/8/layout/vProcess5"/>
    <dgm:cxn modelId="{5C196E21-F129-6142-914F-9F1740AE9A8C}" type="presOf" srcId="{7B27DF5F-1E94-4B10-AEFC-94FA0D6AF5C8}" destId="{3CE3D128-7908-F64C-92BC-192143F8D8A6}" srcOrd="0" destOrd="0" presId="urn:microsoft.com/office/officeart/2005/8/layout/vProcess5"/>
    <dgm:cxn modelId="{80C59637-1978-EB40-BD7C-C047D1FF6CC8}" type="presOf" srcId="{1A169331-A179-4771-95B8-1224D8F0B34E}" destId="{323103A2-D68F-9F4A-895A-F06D03FF2351}" srcOrd="1" destOrd="2" presId="urn:microsoft.com/office/officeart/2005/8/layout/vProcess5"/>
    <dgm:cxn modelId="{B7F89D3E-DF63-8647-88AE-97D889BCBCFE}" type="presOf" srcId="{04D6A500-C6DB-4A85-AABB-DC3857C94D3B}" destId="{200788B6-FCC9-454B-85A0-23F794375010}" srcOrd="0" destOrd="0" presId="urn:microsoft.com/office/officeart/2005/8/layout/vProcess5"/>
    <dgm:cxn modelId="{66022B68-AEEB-4EEC-B4C7-7EC78B9D7686}" srcId="{E0E4F636-647B-4C7F-9202-51ACF252A75F}" destId="{D53F6B3F-7D29-4357-A0E6-DBA1D2147F60}" srcOrd="1" destOrd="0" parTransId="{C56C0B72-8D31-4A5D-B5EF-42FB1A5FB9DE}" sibTransId="{D28AA59A-5060-44E3-9D5B-2293B695F26F}"/>
    <dgm:cxn modelId="{107FA36D-ABD5-CC41-9F52-286D1CBFA76C}" type="presOf" srcId="{EEA2D023-67C6-46E2-AE15-B2EF99E5AC8E}" destId="{26FF4AB2-72A2-0249-8F28-0B9C525C1DA5}" srcOrd="1" destOrd="0" presId="urn:microsoft.com/office/officeart/2005/8/layout/vProcess5"/>
    <dgm:cxn modelId="{D6E49572-63A7-4A37-9F56-7AC3495534CE}" srcId="{7B27DF5F-1E94-4B10-AEFC-94FA0D6AF5C8}" destId="{F2286A51-FF6E-4128-936A-EE8445972454}" srcOrd="0" destOrd="0" parTransId="{6CC98B88-F672-4AD6-8C23-01AF8CB15B2A}" sibTransId="{B9404E80-9E31-40F5-A75D-2B9C422C35E0}"/>
    <dgm:cxn modelId="{E710B188-36C3-474E-A850-A035C70312EE}" type="presOf" srcId="{C5FC6045-9D16-4CF1-846F-5A7219BC0987}" destId="{B4702BCB-DD6B-C647-B3D9-8BA0881E98DF}" srcOrd="0" destOrd="1" presId="urn:microsoft.com/office/officeart/2005/8/layout/vProcess5"/>
    <dgm:cxn modelId="{21FFAC8D-4DAF-CE41-BF07-E6E5E8D1A8F4}" type="presOf" srcId="{D53F6B3F-7D29-4357-A0E6-DBA1D2147F60}" destId="{C35B9B9F-FB58-9D42-A19C-4451DD98A68A}" srcOrd="1" destOrd="2" presId="urn:microsoft.com/office/officeart/2005/8/layout/vProcess5"/>
    <dgm:cxn modelId="{DBDEBBA1-FB3B-964C-ADC8-D342BFEB4032}" type="presOf" srcId="{CF267CD7-3496-4C3F-ADA9-91723F34FA9C}" destId="{58E665EA-9353-0B49-929D-CA7FF117B44E}" srcOrd="0" destOrd="0" presId="urn:microsoft.com/office/officeart/2005/8/layout/vProcess5"/>
    <dgm:cxn modelId="{15B6D6A3-CC85-4D3B-990E-0A7290ABC5A6}" srcId="{04D6A500-C6DB-4A85-AABB-DC3857C94D3B}" destId="{EEA2D023-67C6-46E2-AE15-B2EF99E5AC8E}" srcOrd="2" destOrd="0" parTransId="{6B4EA5F1-0282-48F4-B1A3-5E7E1C742608}" sibTransId="{260E9FFB-DD99-46C4-853C-BB6DF4B800F7}"/>
    <dgm:cxn modelId="{F3F53DAE-1A5B-446D-BA4A-B3C732125B7B}" srcId="{7B27DF5F-1E94-4B10-AEFC-94FA0D6AF5C8}" destId="{1A169331-A179-4771-95B8-1224D8F0B34E}" srcOrd="1" destOrd="0" parTransId="{F4AE827C-E8C9-4BD6-A39C-500A4ECC9DF9}" sibTransId="{7849390B-6542-4617-94B8-8AADCABFC4BC}"/>
    <dgm:cxn modelId="{7D3B21B8-B732-F645-853F-394BD74B0D9D}" type="presOf" srcId="{14FEDBB6-022C-4296-BC86-CD73491E60B6}" destId="{E517C9B1-CB8A-2B47-9F58-4903E43DF39F}" srcOrd="0" destOrd="0" presId="urn:microsoft.com/office/officeart/2005/8/layout/vProcess5"/>
    <dgm:cxn modelId="{30C6D7B8-8C62-034C-917B-D94A0934E669}" type="presOf" srcId="{E0E4F636-647B-4C7F-9202-51ACF252A75F}" destId="{525F5D38-7E20-2A41-819E-66B77D53A06E}" srcOrd="0" destOrd="0" presId="urn:microsoft.com/office/officeart/2005/8/layout/vProcess5"/>
    <dgm:cxn modelId="{744008BB-6FCA-2443-8515-6243476AB4F6}" type="presOf" srcId="{22071AAC-9910-4A89-975F-CEE3D9E464F2}" destId="{525F5D38-7E20-2A41-819E-66B77D53A06E}" srcOrd="0" destOrd="1" presId="urn:microsoft.com/office/officeart/2005/8/layout/vProcess5"/>
    <dgm:cxn modelId="{CAEF3AC2-6FF8-4C3F-B45C-AB2F64B263F7}" srcId="{04D6A500-C6DB-4A85-AABB-DC3857C94D3B}" destId="{E0E4F636-647B-4C7F-9202-51ACF252A75F}" srcOrd="0" destOrd="0" parTransId="{EA79B05A-70C6-4222-BC39-38B039208DAB}" sibTransId="{14FEDBB6-022C-4296-BC86-CD73491E60B6}"/>
    <dgm:cxn modelId="{D6EB4ACC-85DA-42DE-9574-7AE15EB05F52}" srcId="{E0E4F636-647B-4C7F-9202-51ACF252A75F}" destId="{22071AAC-9910-4A89-975F-CEE3D9E464F2}" srcOrd="0" destOrd="0" parTransId="{A6CDBBAB-0925-4AD2-AF9E-6A7B5B6C14CC}" sibTransId="{099F820A-A83E-4393-B365-2AC565B1CC98}"/>
    <dgm:cxn modelId="{84254FCC-72B3-4739-A9BA-C11A7E66DBC4}" srcId="{EEA2D023-67C6-46E2-AE15-B2EF99E5AC8E}" destId="{C5FC6045-9D16-4CF1-846F-5A7219BC0987}" srcOrd="0" destOrd="0" parTransId="{42534440-145B-41BF-80FD-16B64978B1B3}" sibTransId="{D136343E-6C15-4C7E-934C-20955CABBE9B}"/>
    <dgm:cxn modelId="{ED3B21CE-9FE6-BD43-95B2-82C782C1FA8E}" type="presOf" srcId="{D53F6B3F-7D29-4357-A0E6-DBA1D2147F60}" destId="{525F5D38-7E20-2A41-819E-66B77D53A06E}" srcOrd="0" destOrd="2" presId="urn:microsoft.com/office/officeart/2005/8/layout/vProcess5"/>
    <dgm:cxn modelId="{3B0761D7-64E3-3B49-BAD0-C49007B928FD}" type="presOf" srcId="{7B27DF5F-1E94-4B10-AEFC-94FA0D6AF5C8}" destId="{323103A2-D68F-9F4A-895A-F06D03FF2351}" srcOrd="1" destOrd="0" presId="urn:microsoft.com/office/officeart/2005/8/layout/vProcess5"/>
    <dgm:cxn modelId="{1A3A47DF-3114-8C4B-A3A8-1BDEF785AFF7}" type="presOf" srcId="{EEA2D023-67C6-46E2-AE15-B2EF99E5AC8E}" destId="{B4702BCB-DD6B-C647-B3D9-8BA0881E98DF}" srcOrd="0" destOrd="0" presId="urn:microsoft.com/office/officeart/2005/8/layout/vProcess5"/>
    <dgm:cxn modelId="{AFB0A6F1-6DDA-3D4B-A3B1-169573C7BD52}" type="presOf" srcId="{22071AAC-9910-4A89-975F-CEE3D9E464F2}" destId="{C35B9B9F-FB58-9D42-A19C-4451DD98A68A}" srcOrd="1" destOrd="1" presId="urn:microsoft.com/office/officeart/2005/8/layout/vProcess5"/>
    <dgm:cxn modelId="{9AB89A4F-DBC9-674A-AD02-99537065760B}" type="presParOf" srcId="{200788B6-FCC9-454B-85A0-23F794375010}" destId="{F75E0F9F-AFA8-D54B-8255-44FA8FAE3517}" srcOrd="0" destOrd="0" presId="urn:microsoft.com/office/officeart/2005/8/layout/vProcess5"/>
    <dgm:cxn modelId="{E3B3C952-B422-174E-9D24-52CB75290154}" type="presParOf" srcId="{200788B6-FCC9-454B-85A0-23F794375010}" destId="{525F5D38-7E20-2A41-819E-66B77D53A06E}" srcOrd="1" destOrd="0" presId="urn:microsoft.com/office/officeart/2005/8/layout/vProcess5"/>
    <dgm:cxn modelId="{966D3B9A-0D9C-FB43-AD42-EB55E4AEC519}" type="presParOf" srcId="{200788B6-FCC9-454B-85A0-23F794375010}" destId="{3CE3D128-7908-F64C-92BC-192143F8D8A6}" srcOrd="2" destOrd="0" presId="urn:microsoft.com/office/officeart/2005/8/layout/vProcess5"/>
    <dgm:cxn modelId="{FAA15BB5-A271-1D46-952C-CADE76456C0A}" type="presParOf" srcId="{200788B6-FCC9-454B-85A0-23F794375010}" destId="{B4702BCB-DD6B-C647-B3D9-8BA0881E98DF}" srcOrd="3" destOrd="0" presId="urn:microsoft.com/office/officeart/2005/8/layout/vProcess5"/>
    <dgm:cxn modelId="{5AB37216-9026-8641-A4E9-55D47C8F2365}" type="presParOf" srcId="{200788B6-FCC9-454B-85A0-23F794375010}" destId="{E517C9B1-CB8A-2B47-9F58-4903E43DF39F}" srcOrd="4" destOrd="0" presId="urn:microsoft.com/office/officeart/2005/8/layout/vProcess5"/>
    <dgm:cxn modelId="{3215256B-D13E-CA44-AE73-52E70902BB82}" type="presParOf" srcId="{200788B6-FCC9-454B-85A0-23F794375010}" destId="{58E665EA-9353-0B49-929D-CA7FF117B44E}" srcOrd="5" destOrd="0" presId="urn:microsoft.com/office/officeart/2005/8/layout/vProcess5"/>
    <dgm:cxn modelId="{D5DEF0BC-7AAE-6B41-9F15-9FF768E7764B}" type="presParOf" srcId="{200788B6-FCC9-454B-85A0-23F794375010}" destId="{C35B9B9F-FB58-9D42-A19C-4451DD98A68A}" srcOrd="6" destOrd="0" presId="urn:microsoft.com/office/officeart/2005/8/layout/vProcess5"/>
    <dgm:cxn modelId="{22167964-9947-B746-B061-C98B8AC9A561}" type="presParOf" srcId="{200788B6-FCC9-454B-85A0-23F794375010}" destId="{323103A2-D68F-9F4A-895A-F06D03FF2351}" srcOrd="7" destOrd="0" presId="urn:microsoft.com/office/officeart/2005/8/layout/vProcess5"/>
    <dgm:cxn modelId="{55240D66-B4E9-0F4F-921B-4A9F21A4EB06}" type="presParOf" srcId="{200788B6-FCC9-454B-85A0-23F794375010}" destId="{26FF4AB2-72A2-0249-8F28-0B9C525C1D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2593B-B88A-4BEF-849B-CD602CDC67E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0E750-B152-4735-AADA-7277D66CB1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Sales Trend Insights</a:t>
          </a:r>
          <a:endParaRPr lang="en-US"/>
        </a:p>
      </dgm:t>
    </dgm:pt>
    <dgm:pt modelId="{871BE393-0B05-48FF-8D8D-206D848AE3BA}" type="parTrans" cxnId="{1BEBDF30-BC85-4B2C-8D3B-461281A77EF8}">
      <dgm:prSet/>
      <dgm:spPr/>
      <dgm:t>
        <a:bodyPr/>
        <a:lstStyle/>
        <a:p>
          <a:endParaRPr lang="en-US"/>
        </a:p>
      </dgm:t>
    </dgm:pt>
    <dgm:pt modelId="{038BDD03-834E-4A2C-975B-5D1EDCFBCB82}" type="sibTrans" cxnId="{1BEBDF30-BC85-4B2C-8D3B-461281A77EF8}">
      <dgm:prSet/>
      <dgm:spPr/>
      <dgm:t>
        <a:bodyPr/>
        <a:lstStyle/>
        <a:p>
          <a:endParaRPr lang="en-US"/>
        </a:p>
      </dgm:t>
    </dgm:pt>
    <dgm:pt modelId="{902FA43B-ECB5-46C0-8BE6-D655EC2B8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sales from </a:t>
          </a:r>
          <a:r>
            <a:rPr lang="en-US" b="1"/>
            <a:t>July to October</a:t>
          </a:r>
          <a:r>
            <a:rPr lang="en-US"/>
            <a:t>, indicating a need for </a:t>
          </a:r>
          <a:r>
            <a:rPr lang="en-US" b="1"/>
            <a:t>pre-season inventory stocking</a:t>
          </a:r>
          <a:r>
            <a:rPr lang="en-US"/>
            <a:t> in June.</a:t>
          </a:r>
        </a:p>
      </dgm:t>
    </dgm:pt>
    <dgm:pt modelId="{8006790C-E350-4293-A8FB-C7D57E33CF35}" type="parTrans" cxnId="{22DCD4A9-B276-4271-A6DC-9A83E5D0E4F8}">
      <dgm:prSet/>
      <dgm:spPr/>
      <dgm:t>
        <a:bodyPr/>
        <a:lstStyle/>
        <a:p>
          <a:endParaRPr lang="en-US"/>
        </a:p>
      </dgm:t>
    </dgm:pt>
    <dgm:pt modelId="{B793C150-6CEC-48F5-9A07-8610065F567A}" type="sibTrans" cxnId="{22DCD4A9-B276-4271-A6DC-9A83E5D0E4F8}">
      <dgm:prSet/>
      <dgm:spPr/>
      <dgm:t>
        <a:bodyPr/>
        <a:lstStyle/>
        <a:p>
          <a:endParaRPr lang="en-US"/>
        </a:p>
      </dgm:t>
    </dgm:pt>
    <dgm:pt modelId="{E1A5BEA1-518F-4FF0-919D-530EA8C944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variability suggests that </a:t>
          </a:r>
          <a:r>
            <a:rPr lang="en-US" b="1"/>
            <a:t>some products have unpredictable demand</a:t>
          </a:r>
          <a:r>
            <a:rPr lang="en-US"/>
            <a:t>, making </a:t>
          </a:r>
          <a:r>
            <a:rPr lang="en-US" b="1"/>
            <a:t>just-in-time inventory management crucial</a:t>
          </a:r>
          <a:r>
            <a:rPr lang="en-US"/>
            <a:t>.</a:t>
          </a:r>
        </a:p>
      </dgm:t>
    </dgm:pt>
    <dgm:pt modelId="{35FECFB0-075B-40DF-8FF5-902BDF0CD04C}" type="parTrans" cxnId="{6CD92998-1327-4BD2-8B9F-0DA1F9096871}">
      <dgm:prSet/>
      <dgm:spPr/>
      <dgm:t>
        <a:bodyPr/>
        <a:lstStyle/>
        <a:p>
          <a:endParaRPr lang="en-US"/>
        </a:p>
      </dgm:t>
    </dgm:pt>
    <dgm:pt modelId="{DA2227A6-9CC5-437D-8525-9B336958BF89}" type="sibTrans" cxnId="{6CD92998-1327-4BD2-8B9F-0DA1F9096871}">
      <dgm:prSet/>
      <dgm:spPr/>
      <dgm:t>
        <a:bodyPr/>
        <a:lstStyle/>
        <a:p>
          <a:endParaRPr lang="en-US"/>
        </a:p>
      </dgm:t>
    </dgm:pt>
    <dgm:pt modelId="{E21435AB-C009-40C8-81FF-786C202EC0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Breakage Analysis Insights</a:t>
          </a:r>
          <a:endParaRPr lang="en-US"/>
        </a:p>
      </dgm:t>
    </dgm:pt>
    <dgm:pt modelId="{4542CAC3-D944-4039-9C8A-5393CFDA0F7A}" type="parTrans" cxnId="{EEF8DFB7-9166-4EE5-877B-E455A266F0E7}">
      <dgm:prSet/>
      <dgm:spPr/>
      <dgm:t>
        <a:bodyPr/>
        <a:lstStyle/>
        <a:p>
          <a:endParaRPr lang="en-US"/>
        </a:p>
      </dgm:t>
    </dgm:pt>
    <dgm:pt modelId="{34A11CCB-19E9-455F-81F3-7037B700C7B9}" type="sibTrans" cxnId="{EEF8DFB7-9166-4EE5-877B-E455A266F0E7}">
      <dgm:prSet/>
      <dgm:spPr/>
      <dgm:t>
        <a:bodyPr/>
        <a:lstStyle/>
        <a:p>
          <a:endParaRPr lang="en-US"/>
        </a:p>
      </dgm:t>
    </dgm:pt>
    <dgm:pt modelId="{75D8D2B6-C4F9-4999-B961-BFD1D0C4E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Northern and western regions experience </a:t>
          </a:r>
          <a:r>
            <a:rPr lang="en-US" b="1"/>
            <a:t>higher breakage rates</a:t>
          </a:r>
          <a:r>
            <a:rPr lang="en-US"/>
            <a:t> due to </a:t>
          </a:r>
          <a:r>
            <a:rPr lang="en-US" b="1"/>
            <a:t>transportation issues</a:t>
          </a:r>
          <a:r>
            <a:rPr lang="en-US"/>
            <a:t>.</a:t>
          </a:r>
        </a:p>
      </dgm:t>
    </dgm:pt>
    <dgm:pt modelId="{F385C0E6-3F99-4A93-8FBC-D955FCF04A9B}" type="parTrans" cxnId="{7322F58E-19AE-4FE1-A46E-2C4CC640FC64}">
      <dgm:prSet/>
      <dgm:spPr/>
      <dgm:t>
        <a:bodyPr/>
        <a:lstStyle/>
        <a:p>
          <a:endParaRPr lang="en-US"/>
        </a:p>
      </dgm:t>
    </dgm:pt>
    <dgm:pt modelId="{C576E51B-AB0A-4015-A1FD-89FD36688471}" type="sibTrans" cxnId="{7322F58E-19AE-4FE1-A46E-2C4CC640FC64}">
      <dgm:prSet/>
      <dgm:spPr/>
      <dgm:t>
        <a:bodyPr/>
        <a:lstStyle/>
        <a:p>
          <a:endParaRPr lang="en-US"/>
        </a:p>
      </dgm:t>
    </dgm:pt>
    <dgm:pt modelId="{31C6B979-9D7A-48BE-B45D-A93077180D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Orders with </a:t>
          </a:r>
          <a:r>
            <a:rPr lang="en-US" b="1"/>
            <a:t>larger quantities face more breakage</a:t>
          </a:r>
          <a:r>
            <a:rPr lang="en-US"/>
            <a:t>, highlighting </a:t>
          </a:r>
          <a:r>
            <a:rPr lang="en-US" b="1"/>
            <a:t>bulk packaging flaws</a:t>
          </a:r>
          <a:r>
            <a:rPr lang="en-US"/>
            <a:t>.</a:t>
          </a:r>
        </a:p>
      </dgm:t>
    </dgm:pt>
    <dgm:pt modelId="{BC0DFED0-7E62-40FC-8D87-766D96E475E9}" type="parTrans" cxnId="{70E0CA9D-D1A4-4FAF-B52F-F43CB4F04C96}">
      <dgm:prSet/>
      <dgm:spPr/>
      <dgm:t>
        <a:bodyPr/>
        <a:lstStyle/>
        <a:p>
          <a:endParaRPr lang="en-US"/>
        </a:p>
      </dgm:t>
    </dgm:pt>
    <dgm:pt modelId="{A92B7FED-6CC4-4883-A7C4-A3C5CB5C5FEF}" type="sibTrans" cxnId="{70E0CA9D-D1A4-4FAF-B52F-F43CB4F04C96}">
      <dgm:prSet/>
      <dgm:spPr/>
      <dgm:t>
        <a:bodyPr/>
        <a:lstStyle/>
        <a:p>
          <a:endParaRPr lang="en-US"/>
        </a:p>
      </dgm:t>
    </dgm:pt>
    <dgm:pt modelId="{94A1A8CA-F91C-4E9D-AB7B-5DEB9E83DF27}" type="pres">
      <dgm:prSet presAssocID="{4532593B-B88A-4BEF-849B-CD602CDC67E4}" presName="root" presStyleCnt="0">
        <dgm:presLayoutVars>
          <dgm:dir/>
          <dgm:resizeHandles val="exact"/>
        </dgm:presLayoutVars>
      </dgm:prSet>
      <dgm:spPr/>
    </dgm:pt>
    <dgm:pt modelId="{7B3D5B65-6A25-4561-8DC6-B3B9260B1666}" type="pres">
      <dgm:prSet presAssocID="{B440E750-B152-4735-AADA-7277D66CB11B}" presName="compNode" presStyleCnt="0"/>
      <dgm:spPr/>
    </dgm:pt>
    <dgm:pt modelId="{2DD53A57-D465-47E3-8158-D994F89CCAED}" type="pres">
      <dgm:prSet presAssocID="{B440E750-B152-4735-AADA-7277D66CB1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6E7F50A-98BE-42D6-85F3-87B88488CE3E}" type="pres">
      <dgm:prSet presAssocID="{B440E750-B152-4735-AADA-7277D66CB11B}" presName="iconSpace" presStyleCnt="0"/>
      <dgm:spPr/>
    </dgm:pt>
    <dgm:pt modelId="{67F6EC36-31A8-42E5-9216-FBCA7F864808}" type="pres">
      <dgm:prSet presAssocID="{B440E750-B152-4735-AADA-7277D66CB11B}" presName="parTx" presStyleLbl="revTx" presStyleIdx="0" presStyleCnt="4">
        <dgm:presLayoutVars>
          <dgm:chMax val="0"/>
          <dgm:chPref val="0"/>
        </dgm:presLayoutVars>
      </dgm:prSet>
      <dgm:spPr/>
    </dgm:pt>
    <dgm:pt modelId="{39D6B0E7-C85E-4618-8D49-92925F91E87B}" type="pres">
      <dgm:prSet presAssocID="{B440E750-B152-4735-AADA-7277D66CB11B}" presName="txSpace" presStyleCnt="0"/>
      <dgm:spPr/>
    </dgm:pt>
    <dgm:pt modelId="{07E53AE9-83EA-466D-8E9D-009984B10D99}" type="pres">
      <dgm:prSet presAssocID="{B440E750-B152-4735-AADA-7277D66CB11B}" presName="desTx" presStyleLbl="revTx" presStyleIdx="1" presStyleCnt="4">
        <dgm:presLayoutVars/>
      </dgm:prSet>
      <dgm:spPr/>
    </dgm:pt>
    <dgm:pt modelId="{6C71B860-A718-4F1C-8E33-12FA08F0FC61}" type="pres">
      <dgm:prSet presAssocID="{038BDD03-834E-4A2C-975B-5D1EDCFBCB82}" presName="sibTrans" presStyleCnt="0"/>
      <dgm:spPr/>
    </dgm:pt>
    <dgm:pt modelId="{26C417B0-C06C-4ADB-8753-00E7CA28BC25}" type="pres">
      <dgm:prSet presAssocID="{E21435AB-C009-40C8-81FF-786C202EC098}" presName="compNode" presStyleCnt="0"/>
      <dgm:spPr/>
    </dgm:pt>
    <dgm:pt modelId="{A9BADABB-F035-453F-B4AC-202262B92193}" type="pres">
      <dgm:prSet presAssocID="{E21435AB-C009-40C8-81FF-786C202EC0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A0BDCBB-1417-48D1-942C-555A89EA660B}" type="pres">
      <dgm:prSet presAssocID="{E21435AB-C009-40C8-81FF-786C202EC098}" presName="iconSpace" presStyleCnt="0"/>
      <dgm:spPr/>
    </dgm:pt>
    <dgm:pt modelId="{E544E601-FE8E-4199-BA1C-82FC1381206E}" type="pres">
      <dgm:prSet presAssocID="{E21435AB-C009-40C8-81FF-786C202EC098}" presName="parTx" presStyleLbl="revTx" presStyleIdx="2" presStyleCnt="4">
        <dgm:presLayoutVars>
          <dgm:chMax val="0"/>
          <dgm:chPref val="0"/>
        </dgm:presLayoutVars>
      </dgm:prSet>
      <dgm:spPr/>
    </dgm:pt>
    <dgm:pt modelId="{294882D0-5DF9-4DAC-8A93-4DEDE6880C57}" type="pres">
      <dgm:prSet presAssocID="{E21435AB-C009-40C8-81FF-786C202EC098}" presName="txSpace" presStyleCnt="0"/>
      <dgm:spPr/>
    </dgm:pt>
    <dgm:pt modelId="{B0C85464-4AE1-4B08-9664-EE133BE8424F}" type="pres">
      <dgm:prSet presAssocID="{E21435AB-C009-40C8-81FF-786C202EC098}" presName="desTx" presStyleLbl="revTx" presStyleIdx="3" presStyleCnt="4">
        <dgm:presLayoutVars/>
      </dgm:prSet>
      <dgm:spPr/>
    </dgm:pt>
  </dgm:ptLst>
  <dgm:cxnLst>
    <dgm:cxn modelId="{1BEBDF30-BC85-4B2C-8D3B-461281A77EF8}" srcId="{4532593B-B88A-4BEF-849B-CD602CDC67E4}" destId="{B440E750-B152-4735-AADA-7277D66CB11B}" srcOrd="0" destOrd="0" parTransId="{871BE393-0B05-48FF-8D8D-206D848AE3BA}" sibTransId="{038BDD03-834E-4A2C-975B-5D1EDCFBCB82}"/>
    <dgm:cxn modelId="{98310D36-6EDE-4992-BCB5-6F67290A1CE3}" type="presOf" srcId="{75D8D2B6-C4F9-4999-B961-BFD1D0C4E6D9}" destId="{B0C85464-4AE1-4B08-9664-EE133BE8424F}" srcOrd="0" destOrd="0" presId="urn:microsoft.com/office/officeart/2018/2/layout/IconLabelDescriptionList"/>
    <dgm:cxn modelId="{6D464B74-415E-4C6C-8873-62FFF25D8186}" type="presOf" srcId="{902FA43B-ECB5-46C0-8BE6-D655EC2B852E}" destId="{07E53AE9-83EA-466D-8E9D-009984B10D99}" srcOrd="0" destOrd="0" presId="urn:microsoft.com/office/officeart/2018/2/layout/IconLabelDescriptionList"/>
    <dgm:cxn modelId="{65AFEB82-1A1E-41C4-B0AC-91042F9A5367}" type="presOf" srcId="{31C6B979-9D7A-48BE-B45D-A93077180DCA}" destId="{B0C85464-4AE1-4B08-9664-EE133BE8424F}" srcOrd="0" destOrd="1" presId="urn:microsoft.com/office/officeart/2018/2/layout/IconLabelDescriptionList"/>
    <dgm:cxn modelId="{C613FA87-231F-4C89-876D-BE6152DDFD87}" type="presOf" srcId="{E1A5BEA1-518F-4FF0-919D-530EA8C944FE}" destId="{07E53AE9-83EA-466D-8E9D-009984B10D99}" srcOrd="0" destOrd="1" presId="urn:microsoft.com/office/officeart/2018/2/layout/IconLabelDescriptionList"/>
    <dgm:cxn modelId="{7322F58E-19AE-4FE1-A46E-2C4CC640FC64}" srcId="{E21435AB-C009-40C8-81FF-786C202EC098}" destId="{75D8D2B6-C4F9-4999-B961-BFD1D0C4E6D9}" srcOrd="0" destOrd="0" parTransId="{F385C0E6-3F99-4A93-8FBC-D955FCF04A9B}" sibTransId="{C576E51B-AB0A-4015-A1FD-89FD36688471}"/>
    <dgm:cxn modelId="{4FEA6592-F454-4DAB-8027-78CCCA8FE2F0}" type="presOf" srcId="{E21435AB-C009-40C8-81FF-786C202EC098}" destId="{E544E601-FE8E-4199-BA1C-82FC1381206E}" srcOrd="0" destOrd="0" presId="urn:microsoft.com/office/officeart/2018/2/layout/IconLabelDescriptionList"/>
    <dgm:cxn modelId="{6CD92998-1327-4BD2-8B9F-0DA1F9096871}" srcId="{B440E750-B152-4735-AADA-7277D66CB11B}" destId="{E1A5BEA1-518F-4FF0-919D-530EA8C944FE}" srcOrd="1" destOrd="0" parTransId="{35FECFB0-075B-40DF-8FF5-902BDF0CD04C}" sibTransId="{DA2227A6-9CC5-437D-8525-9B336958BF89}"/>
    <dgm:cxn modelId="{70E0CA9D-D1A4-4FAF-B52F-F43CB4F04C96}" srcId="{E21435AB-C009-40C8-81FF-786C202EC098}" destId="{31C6B979-9D7A-48BE-B45D-A93077180DCA}" srcOrd="1" destOrd="0" parTransId="{BC0DFED0-7E62-40FC-8D87-766D96E475E9}" sibTransId="{A92B7FED-6CC4-4883-A7C4-A3C5CB5C5FEF}"/>
    <dgm:cxn modelId="{D0A331A0-A325-4E6F-B68C-7CDA8BD7D7CF}" type="presOf" srcId="{B440E750-B152-4735-AADA-7277D66CB11B}" destId="{67F6EC36-31A8-42E5-9216-FBCA7F864808}" srcOrd="0" destOrd="0" presId="urn:microsoft.com/office/officeart/2018/2/layout/IconLabelDescriptionList"/>
    <dgm:cxn modelId="{22DCD4A9-B276-4271-A6DC-9A83E5D0E4F8}" srcId="{B440E750-B152-4735-AADA-7277D66CB11B}" destId="{902FA43B-ECB5-46C0-8BE6-D655EC2B852E}" srcOrd="0" destOrd="0" parTransId="{8006790C-E350-4293-A8FB-C7D57E33CF35}" sibTransId="{B793C150-6CEC-48F5-9A07-8610065F567A}"/>
    <dgm:cxn modelId="{EEF8DFB7-9166-4EE5-877B-E455A266F0E7}" srcId="{4532593B-B88A-4BEF-849B-CD602CDC67E4}" destId="{E21435AB-C009-40C8-81FF-786C202EC098}" srcOrd="1" destOrd="0" parTransId="{4542CAC3-D944-4039-9C8A-5393CFDA0F7A}" sibTransId="{34A11CCB-19E9-455F-81F3-7037B700C7B9}"/>
    <dgm:cxn modelId="{AC856BEB-ADD6-4120-9B7D-567249C0158B}" type="presOf" srcId="{4532593B-B88A-4BEF-849B-CD602CDC67E4}" destId="{94A1A8CA-F91C-4E9D-AB7B-5DEB9E83DF27}" srcOrd="0" destOrd="0" presId="urn:microsoft.com/office/officeart/2018/2/layout/IconLabelDescriptionList"/>
    <dgm:cxn modelId="{A798BB19-DAD9-448E-9EBC-A5EEE90390E0}" type="presParOf" srcId="{94A1A8CA-F91C-4E9D-AB7B-5DEB9E83DF27}" destId="{7B3D5B65-6A25-4561-8DC6-B3B9260B1666}" srcOrd="0" destOrd="0" presId="urn:microsoft.com/office/officeart/2018/2/layout/IconLabelDescriptionList"/>
    <dgm:cxn modelId="{1332DD51-36E7-4FB8-AFE7-62A9FB13BFC8}" type="presParOf" srcId="{7B3D5B65-6A25-4561-8DC6-B3B9260B1666}" destId="{2DD53A57-D465-47E3-8158-D994F89CCAED}" srcOrd="0" destOrd="0" presId="urn:microsoft.com/office/officeart/2018/2/layout/IconLabelDescriptionList"/>
    <dgm:cxn modelId="{61915DDB-9490-46E2-8D5D-C1A58D8397B4}" type="presParOf" srcId="{7B3D5B65-6A25-4561-8DC6-B3B9260B1666}" destId="{56E7F50A-98BE-42D6-85F3-87B88488CE3E}" srcOrd="1" destOrd="0" presId="urn:microsoft.com/office/officeart/2018/2/layout/IconLabelDescriptionList"/>
    <dgm:cxn modelId="{64B23EA1-4C03-43CD-84ED-37E81C61D161}" type="presParOf" srcId="{7B3D5B65-6A25-4561-8DC6-B3B9260B1666}" destId="{67F6EC36-31A8-42E5-9216-FBCA7F864808}" srcOrd="2" destOrd="0" presId="urn:microsoft.com/office/officeart/2018/2/layout/IconLabelDescriptionList"/>
    <dgm:cxn modelId="{48C54458-34D1-4C26-BF8B-9255AD80D51A}" type="presParOf" srcId="{7B3D5B65-6A25-4561-8DC6-B3B9260B1666}" destId="{39D6B0E7-C85E-4618-8D49-92925F91E87B}" srcOrd="3" destOrd="0" presId="urn:microsoft.com/office/officeart/2018/2/layout/IconLabelDescriptionList"/>
    <dgm:cxn modelId="{331CF3B4-2924-49D8-BA34-081EBDBDCD79}" type="presParOf" srcId="{7B3D5B65-6A25-4561-8DC6-B3B9260B1666}" destId="{07E53AE9-83EA-466D-8E9D-009984B10D99}" srcOrd="4" destOrd="0" presId="urn:microsoft.com/office/officeart/2018/2/layout/IconLabelDescriptionList"/>
    <dgm:cxn modelId="{CE4D022C-13EE-4383-B3C1-DCAC1F3082BD}" type="presParOf" srcId="{94A1A8CA-F91C-4E9D-AB7B-5DEB9E83DF27}" destId="{6C71B860-A718-4F1C-8E33-12FA08F0FC61}" srcOrd="1" destOrd="0" presId="urn:microsoft.com/office/officeart/2018/2/layout/IconLabelDescriptionList"/>
    <dgm:cxn modelId="{E00E1010-0597-4ABC-99BB-3D8E5F2DF601}" type="presParOf" srcId="{94A1A8CA-F91C-4E9D-AB7B-5DEB9E83DF27}" destId="{26C417B0-C06C-4ADB-8753-00E7CA28BC25}" srcOrd="2" destOrd="0" presId="urn:microsoft.com/office/officeart/2018/2/layout/IconLabelDescriptionList"/>
    <dgm:cxn modelId="{B48B3344-6EDA-437A-B440-22A22863D77F}" type="presParOf" srcId="{26C417B0-C06C-4ADB-8753-00E7CA28BC25}" destId="{A9BADABB-F035-453F-B4AC-202262B92193}" srcOrd="0" destOrd="0" presId="urn:microsoft.com/office/officeart/2018/2/layout/IconLabelDescriptionList"/>
    <dgm:cxn modelId="{3249C9E5-27CF-43F2-8449-05C36ED44965}" type="presParOf" srcId="{26C417B0-C06C-4ADB-8753-00E7CA28BC25}" destId="{6A0BDCBB-1417-48D1-942C-555A89EA660B}" srcOrd="1" destOrd="0" presId="urn:microsoft.com/office/officeart/2018/2/layout/IconLabelDescriptionList"/>
    <dgm:cxn modelId="{714290DD-1598-40DF-A23F-99467C521543}" type="presParOf" srcId="{26C417B0-C06C-4ADB-8753-00E7CA28BC25}" destId="{E544E601-FE8E-4199-BA1C-82FC1381206E}" srcOrd="2" destOrd="0" presId="urn:microsoft.com/office/officeart/2018/2/layout/IconLabelDescriptionList"/>
    <dgm:cxn modelId="{15047A31-2C75-4533-9CF3-BA42871CBC50}" type="presParOf" srcId="{26C417B0-C06C-4ADB-8753-00E7CA28BC25}" destId="{294882D0-5DF9-4DAC-8A93-4DEDE6880C57}" srcOrd="3" destOrd="0" presId="urn:microsoft.com/office/officeart/2018/2/layout/IconLabelDescriptionList"/>
    <dgm:cxn modelId="{E5D27522-6036-4F5F-A91B-FE36D5710F38}" type="presParOf" srcId="{26C417B0-C06C-4ADB-8753-00E7CA28BC25}" destId="{B0C85464-4AE1-4B08-9664-EE133BE8424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A35CA6-062C-4763-9745-D2CC4EA61CC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648C3-D90A-4127-88E1-AC6F7C660286}">
      <dgm:prSet/>
      <dgm:spPr/>
      <dgm:t>
        <a:bodyPr/>
        <a:lstStyle/>
        <a:p>
          <a:r>
            <a:rPr lang="en-US" b="1"/>
            <a:t>Inventory Optimization</a:t>
          </a:r>
          <a:endParaRPr lang="en-US"/>
        </a:p>
      </dgm:t>
    </dgm:pt>
    <dgm:pt modelId="{8AEE9332-A46E-4636-8352-73EF14A10CF0}" type="parTrans" cxnId="{6BCF3EC3-1ED9-4F2A-A0F3-93C1FBD43AB5}">
      <dgm:prSet/>
      <dgm:spPr/>
      <dgm:t>
        <a:bodyPr/>
        <a:lstStyle/>
        <a:p>
          <a:endParaRPr lang="en-US"/>
        </a:p>
      </dgm:t>
    </dgm:pt>
    <dgm:pt modelId="{1D9B3405-1F7E-4D8E-B516-E03364B7FE88}" type="sibTrans" cxnId="{6BCF3EC3-1ED9-4F2A-A0F3-93C1FBD43AB5}">
      <dgm:prSet/>
      <dgm:spPr/>
      <dgm:t>
        <a:bodyPr/>
        <a:lstStyle/>
        <a:p>
          <a:endParaRPr lang="en-US"/>
        </a:p>
      </dgm:t>
    </dgm:pt>
    <dgm:pt modelId="{21694986-9EC8-4525-8B86-71D1016E74E3}">
      <dgm:prSet/>
      <dgm:spPr/>
      <dgm:t>
        <a:bodyPr/>
        <a:lstStyle/>
        <a:p>
          <a:r>
            <a:rPr lang="en-US"/>
            <a:t>Reduce SKUs with high variability to minimize dead stock.</a:t>
          </a:r>
        </a:p>
      </dgm:t>
    </dgm:pt>
    <dgm:pt modelId="{0D147B28-92B8-47A6-88B8-784513F8915A}" type="parTrans" cxnId="{90594732-3C3A-4D8E-9A96-517F3B65F487}">
      <dgm:prSet/>
      <dgm:spPr/>
      <dgm:t>
        <a:bodyPr/>
        <a:lstStyle/>
        <a:p>
          <a:endParaRPr lang="en-US"/>
        </a:p>
      </dgm:t>
    </dgm:pt>
    <dgm:pt modelId="{92E51756-0C88-4388-BA90-EC9A4B8101A2}" type="sibTrans" cxnId="{90594732-3C3A-4D8E-9A96-517F3B65F487}">
      <dgm:prSet/>
      <dgm:spPr/>
      <dgm:t>
        <a:bodyPr/>
        <a:lstStyle/>
        <a:p>
          <a:endParaRPr lang="en-US"/>
        </a:p>
      </dgm:t>
    </dgm:pt>
    <dgm:pt modelId="{C015460F-F642-403D-85AA-E9DC99FD26A4}">
      <dgm:prSet/>
      <dgm:spPr/>
      <dgm:t>
        <a:bodyPr/>
        <a:lstStyle/>
        <a:p>
          <a:r>
            <a:rPr lang="en-US"/>
            <a:t>Implement </a:t>
          </a:r>
          <a:r>
            <a:rPr lang="en-US" b="1"/>
            <a:t>inventory tracking software</a:t>
          </a:r>
          <a:r>
            <a:rPr lang="en-US"/>
            <a:t> to monitor </a:t>
          </a:r>
          <a:r>
            <a:rPr lang="en-US" b="1"/>
            <a:t>real-time stock levels</a:t>
          </a:r>
          <a:r>
            <a:rPr lang="en-US"/>
            <a:t>.</a:t>
          </a:r>
        </a:p>
      </dgm:t>
    </dgm:pt>
    <dgm:pt modelId="{3DD9540B-3625-4837-B95F-C642D2051B0C}" type="parTrans" cxnId="{8E54B611-C1D0-4C21-AFCF-BC6A727DE593}">
      <dgm:prSet/>
      <dgm:spPr/>
      <dgm:t>
        <a:bodyPr/>
        <a:lstStyle/>
        <a:p>
          <a:endParaRPr lang="en-US"/>
        </a:p>
      </dgm:t>
    </dgm:pt>
    <dgm:pt modelId="{157DF1E1-EC17-4504-A99E-A4F6C35B0C19}" type="sibTrans" cxnId="{8E54B611-C1D0-4C21-AFCF-BC6A727DE593}">
      <dgm:prSet/>
      <dgm:spPr/>
      <dgm:t>
        <a:bodyPr/>
        <a:lstStyle/>
        <a:p>
          <a:endParaRPr lang="en-US"/>
        </a:p>
      </dgm:t>
    </dgm:pt>
    <dgm:pt modelId="{E1FF8CDD-BD01-4CAF-A5D2-A4C1AA51A614}">
      <dgm:prSet/>
      <dgm:spPr/>
      <dgm:t>
        <a:bodyPr/>
        <a:lstStyle/>
        <a:p>
          <a:r>
            <a:rPr lang="en-US"/>
            <a:t>Prioritize stocking high-demand products </a:t>
          </a:r>
          <a:r>
            <a:rPr lang="en-US" b="1"/>
            <a:t>before peak seasons</a:t>
          </a:r>
          <a:r>
            <a:rPr lang="en-US"/>
            <a:t>.</a:t>
          </a:r>
        </a:p>
      </dgm:t>
    </dgm:pt>
    <dgm:pt modelId="{C8C0AC0E-9140-415E-9513-FFE1F97B5418}" type="parTrans" cxnId="{9A8A8878-91B1-435E-8275-DAD95AF56F8A}">
      <dgm:prSet/>
      <dgm:spPr/>
      <dgm:t>
        <a:bodyPr/>
        <a:lstStyle/>
        <a:p>
          <a:endParaRPr lang="en-US"/>
        </a:p>
      </dgm:t>
    </dgm:pt>
    <dgm:pt modelId="{2DD2D2E3-D0C6-4162-9454-2AF48779D3D9}" type="sibTrans" cxnId="{9A8A8878-91B1-435E-8275-DAD95AF56F8A}">
      <dgm:prSet/>
      <dgm:spPr/>
      <dgm:t>
        <a:bodyPr/>
        <a:lstStyle/>
        <a:p>
          <a:endParaRPr lang="en-US"/>
        </a:p>
      </dgm:t>
    </dgm:pt>
    <dgm:pt modelId="{3E158637-4147-4F90-BD40-2BD13DCC6CCC}">
      <dgm:prSet/>
      <dgm:spPr/>
      <dgm:t>
        <a:bodyPr/>
        <a:lstStyle/>
        <a:p>
          <a:r>
            <a:rPr lang="en-US" b="1"/>
            <a:t>Breakage Reduction Strategies</a:t>
          </a:r>
          <a:endParaRPr lang="en-US"/>
        </a:p>
      </dgm:t>
    </dgm:pt>
    <dgm:pt modelId="{A75666E7-3987-4D86-9130-3195A57156E0}" type="parTrans" cxnId="{86CD7397-144A-4396-9E29-CBE87F7F6A0F}">
      <dgm:prSet/>
      <dgm:spPr/>
      <dgm:t>
        <a:bodyPr/>
        <a:lstStyle/>
        <a:p>
          <a:endParaRPr lang="en-US"/>
        </a:p>
      </dgm:t>
    </dgm:pt>
    <dgm:pt modelId="{B84E8118-F00E-4B64-9682-BDFB3604F169}" type="sibTrans" cxnId="{86CD7397-144A-4396-9E29-CBE87F7F6A0F}">
      <dgm:prSet/>
      <dgm:spPr/>
      <dgm:t>
        <a:bodyPr/>
        <a:lstStyle/>
        <a:p>
          <a:endParaRPr lang="en-US"/>
        </a:p>
      </dgm:t>
    </dgm:pt>
    <dgm:pt modelId="{D22FCF6D-926C-43BA-B6E1-2581C071D667}">
      <dgm:prSet/>
      <dgm:spPr/>
      <dgm:t>
        <a:bodyPr/>
        <a:lstStyle/>
        <a:p>
          <a:r>
            <a:rPr lang="en-US" b="1"/>
            <a:t>Improve packaging quality</a:t>
          </a:r>
          <a:r>
            <a:rPr lang="en-US"/>
            <a:t> (use </a:t>
          </a:r>
          <a:r>
            <a:rPr lang="en-US" b="1"/>
            <a:t>stronger cushioning materials</a:t>
          </a:r>
          <a:r>
            <a:rPr lang="en-US"/>
            <a:t> for fragile items).</a:t>
          </a:r>
        </a:p>
      </dgm:t>
    </dgm:pt>
    <dgm:pt modelId="{3E628DA0-EF7D-4E36-8542-C9BBF046D2F7}" type="parTrans" cxnId="{4503C990-BF61-4B63-B44A-BE6AB2567A6F}">
      <dgm:prSet/>
      <dgm:spPr/>
      <dgm:t>
        <a:bodyPr/>
        <a:lstStyle/>
        <a:p>
          <a:endParaRPr lang="en-US"/>
        </a:p>
      </dgm:t>
    </dgm:pt>
    <dgm:pt modelId="{6DA7792A-E425-46F6-82B4-1302235EAFAA}" type="sibTrans" cxnId="{4503C990-BF61-4B63-B44A-BE6AB2567A6F}">
      <dgm:prSet/>
      <dgm:spPr/>
      <dgm:t>
        <a:bodyPr/>
        <a:lstStyle/>
        <a:p>
          <a:endParaRPr lang="en-US"/>
        </a:p>
      </dgm:t>
    </dgm:pt>
    <dgm:pt modelId="{481E3239-A2F5-4F54-9E40-8593273764CD}">
      <dgm:prSet/>
      <dgm:spPr/>
      <dgm:t>
        <a:bodyPr/>
        <a:lstStyle/>
        <a:p>
          <a:r>
            <a:rPr lang="en-US"/>
            <a:t>Explore alternative transportation (rail or air transport) for </a:t>
          </a:r>
          <a:r>
            <a:rPr lang="en-US" b="1"/>
            <a:t>high-risk regions</a:t>
          </a:r>
          <a:r>
            <a:rPr lang="en-US"/>
            <a:t>.</a:t>
          </a:r>
        </a:p>
      </dgm:t>
    </dgm:pt>
    <dgm:pt modelId="{9E5E98EB-5AA6-46F5-B9B6-2710A42BCEE6}" type="parTrans" cxnId="{1E7C75B5-F124-4004-A88D-8D6453A2D0C0}">
      <dgm:prSet/>
      <dgm:spPr/>
      <dgm:t>
        <a:bodyPr/>
        <a:lstStyle/>
        <a:p>
          <a:endParaRPr lang="en-US"/>
        </a:p>
      </dgm:t>
    </dgm:pt>
    <dgm:pt modelId="{7DC76364-359F-4FC6-890E-B3742273ED8E}" type="sibTrans" cxnId="{1E7C75B5-F124-4004-A88D-8D6453A2D0C0}">
      <dgm:prSet/>
      <dgm:spPr/>
      <dgm:t>
        <a:bodyPr/>
        <a:lstStyle/>
        <a:p>
          <a:endParaRPr lang="en-US"/>
        </a:p>
      </dgm:t>
    </dgm:pt>
    <dgm:pt modelId="{D5B4F468-D3A8-4A17-A170-AFE70CF5CCBA}">
      <dgm:prSet/>
      <dgm:spPr/>
      <dgm:t>
        <a:bodyPr/>
        <a:lstStyle/>
        <a:p>
          <a:r>
            <a:rPr lang="en-US"/>
            <a:t>Implement a</a:t>
          </a:r>
          <a:r>
            <a:rPr lang="en-US" b="1"/>
            <a:t> breakage log</a:t>
          </a:r>
          <a:r>
            <a:rPr lang="en-US"/>
            <a:t> to </a:t>
          </a:r>
          <a:r>
            <a:rPr lang="en-US" b="1"/>
            <a:t>track issues </a:t>
          </a:r>
          <a:r>
            <a:rPr lang="en-US"/>
            <a:t>and</a:t>
          </a:r>
          <a:r>
            <a:rPr lang="en-US" b="1"/>
            <a:t> refine packaging strategies</a:t>
          </a:r>
          <a:r>
            <a:rPr lang="en-US"/>
            <a:t>.</a:t>
          </a:r>
        </a:p>
      </dgm:t>
    </dgm:pt>
    <dgm:pt modelId="{98C54AF0-DE02-4CFF-9FDE-FABF351A417B}" type="parTrans" cxnId="{471F9A30-2773-4933-A570-FBCB6B2E852F}">
      <dgm:prSet/>
      <dgm:spPr/>
      <dgm:t>
        <a:bodyPr/>
        <a:lstStyle/>
        <a:p>
          <a:endParaRPr lang="en-US"/>
        </a:p>
      </dgm:t>
    </dgm:pt>
    <dgm:pt modelId="{694ADF70-E36A-4667-82C8-2486F4DE5382}" type="sibTrans" cxnId="{471F9A30-2773-4933-A570-FBCB6B2E852F}">
      <dgm:prSet/>
      <dgm:spPr/>
      <dgm:t>
        <a:bodyPr/>
        <a:lstStyle/>
        <a:p>
          <a:endParaRPr lang="en-US"/>
        </a:p>
      </dgm:t>
    </dgm:pt>
    <dgm:pt modelId="{FA321B28-0747-A944-A811-73BF67A4C58A}" type="pres">
      <dgm:prSet presAssocID="{EAA35CA6-062C-4763-9745-D2CC4EA61CC1}" presName="diagram" presStyleCnt="0">
        <dgm:presLayoutVars>
          <dgm:dir/>
          <dgm:resizeHandles val="exact"/>
        </dgm:presLayoutVars>
      </dgm:prSet>
      <dgm:spPr/>
    </dgm:pt>
    <dgm:pt modelId="{E4D87C03-47DB-A54D-A1B6-B1D3DA1CDAAC}" type="pres">
      <dgm:prSet presAssocID="{2E5648C3-D90A-4127-88E1-AC6F7C660286}" presName="node" presStyleLbl="node1" presStyleIdx="0" presStyleCnt="8">
        <dgm:presLayoutVars>
          <dgm:bulletEnabled val="1"/>
        </dgm:presLayoutVars>
      </dgm:prSet>
      <dgm:spPr/>
    </dgm:pt>
    <dgm:pt modelId="{88C4A593-4B2F-2641-BF3E-6D043CCFC530}" type="pres">
      <dgm:prSet presAssocID="{1D9B3405-1F7E-4D8E-B516-E03364B7FE88}" presName="sibTrans" presStyleCnt="0"/>
      <dgm:spPr/>
    </dgm:pt>
    <dgm:pt modelId="{7B92DDA4-EE08-8049-A6ED-8B1649250111}" type="pres">
      <dgm:prSet presAssocID="{21694986-9EC8-4525-8B86-71D1016E74E3}" presName="node" presStyleLbl="node1" presStyleIdx="1" presStyleCnt="8">
        <dgm:presLayoutVars>
          <dgm:bulletEnabled val="1"/>
        </dgm:presLayoutVars>
      </dgm:prSet>
      <dgm:spPr/>
    </dgm:pt>
    <dgm:pt modelId="{209DEE6B-E436-1145-8223-A282D64C1ECB}" type="pres">
      <dgm:prSet presAssocID="{92E51756-0C88-4388-BA90-EC9A4B8101A2}" presName="sibTrans" presStyleCnt="0"/>
      <dgm:spPr/>
    </dgm:pt>
    <dgm:pt modelId="{072D65D2-B3DE-1049-8F58-CD67B56A7F61}" type="pres">
      <dgm:prSet presAssocID="{C015460F-F642-403D-85AA-E9DC99FD26A4}" presName="node" presStyleLbl="node1" presStyleIdx="2" presStyleCnt="8">
        <dgm:presLayoutVars>
          <dgm:bulletEnabled val="1"/>
        </dgm:presLayoutVars>
      </dgm:prSet>
      <dgm:spPr/>
    </dgm:pt>
    <dgm:pt modelId="{99DE0F92-95A4-8842-BF0C-02F48D264960}" type="pres">
      <dgm:prSet presAssocID="{157DF1E1-EC17-4504-A99E-A4F6C35B0C19}" presName="sibTrans" presStyleCnt="0"/>
      <dgm:spPr/>
    </dgm:pt>
    <dgm:pt modelId="{C3F48C7E-DDE1-5945-AF6E-97C12D90DC2D}" type="pres">
      <dgm:prSet presAssocID="{E1FF8CDD-BD01-4CAF-A5D2-A4C1AA51A614}" presName="node" presStyleLbl="node1" presStyleIdx="3" presStyleCnt="8">
        <dgm:presLayoutVars>
          <dgm:bulletEnabled val="1"/>
        </dgm:presLayoutVars>
      </dgm:prSet>
      <dgm:spPr/>
    </dgm:pt>
    <dgm:pt modelId="{E9E5F7F5-BA4C-6A47-A22C-15BA683F2489}" type="pres">
      <dgm:prSet presAssocID="{2DD2D2E3-D0C6-4162-9454-2AF48779D3D9}" presName="sibTrans" presStyleCnt="0"/>
      <dgm:spPr/>
    </dgm:pt>
    <dgm:pt modelId="{09904BB1-6E4B-BD4A-9D51-F8079B33D01C}" type="pres">
      <dgm:prSet presAssocID="{3E158637-4147-4F90-BD40-2BD13DCC6CCC}" presName="node" presStyleLbl="node1" presStyleIdx="4" presStyleCnt="8">
        <dgm:presLayoutVars>
          <dgm:bulletEnabled val="1"/>
        </dgm:presLayoutVars>
      </dgm:prSet>
      <dgm:spPr/>
    </dgm:pt>
    <dgm:pt modelId="{9B37589F-A9D8-E246-BE9B-5EAFD14AA4DA}" type="pres">
      <dgm:prSet presAssocID="{B84E8118-F00E-4B64-9682-BDFB3604F169}" presName="sibTrans" presStyleCnt="0"/>
      <dgm:spPr/>
    </dgm:pt>
    <dgm:pt modelId="{8810F89F-20EF-3540-B148-DD8F0879C144}" type="pres">
      <dgm:prSet presAssocID="{D22FCF6D-926C-43BA-B6E1-2581C071D667}" presName="node" presStyleLbl="node1" presStyleIdx="5" presStyleCnt="8">
        <dgm:presLayoutVars>
          <dgm:bulletEnabled val="1"/>
        </dgm:presLayoutVars>
      </dgm:prSet>
      <dgm:spPr/>
    </dgm:pt>
    <dgm:pt modelId="{05DD6B46-15CE-4C43-8B4F-F2445882C43F}" type="pres">
      <dgm:prSet presAssocID="{6DA7792A-E425-46F6-82B4-1302235EAFAA}" presName="sibTrans" presStyleCnt="0"/>
      <dgm:spPr/>
    </dgm:pt>
    <dgm:pt modelId="{F56633FA-5629-7940-A7D4-0D641355CBF4}" type="pres">
      <dgm:prSet presAssocID="{481E3239-A2F5-4F54-9E40-8593273764CD}" presName="node" presStyleLbl="node1" presStyleIdx="6" presStyleCnt="8">
        <dgm:presLayoutVars>
          <dgm:bulletEnabled val="1"/>
        </dgm:presLayoutVars>
      </dgm:prSet>
      <dgm:spPr/>
    </dgm:pt>
    <dgm:pt modelId="{30D69DFA-D7F0-184D-A443-A180A8150445}" type="pres">
      <dgm:prSet presAssocID="{7DC76364-359F-4FC6-890E-B3742273ED8E}" presName="sibTrans" presStyleCnt="0"/>
      <dgm:spPr/>
    </dgm:pt>
    <dgm:pt modelId="{AFA1E573-D6C7-A54F-957B-0ACA393568E8}" type="pres">
      <dgm:prSet presAssocID="{D5B4F468-D3A8-4A17-A170-AFE70CF5CCBA}" presName="node" presStyleLbl="node1" presStyleIdx="7" presStyleCnt="8">
        <dgm:presLayoutVars>
          <dgm:bulletEnabled val="1"/>
        </dgm:presLayoutVars>
      </dgm:prSet>
      <dgm:spPr/>
    </dgm:pt>
  </dgm:ptLst>
  <dgm:cxnLst>
    <dgm:cxn modelId="{8E54B611-C1D0-4C21-AFCF-BC6A727DE593}" srcId="{EAA35CA6-062C-4763-9745-D2CC4EA61CC1}" destId="{C015460F-F642-403D-85AA-E9DC99FD26A4}" srcOrd="2" destOrd="0" parTransId="{3DD9540B-3625-4837-B95F-C642D2051B0C}" sibTransId="{157DF1E1-EC17-4504-A99E-A4F6C35B0C19}"/>
    <dgm:cxn modelId="{DEFA5913-25D1-3A46-85BE-97C540F6BD57}" type="presOf" srcId="{D22FCF6D-926C-43BA-B6E1-2581C071D667}" destId="{8810F89F-20EF-3540-B148-DD8F0879C144}" srcOrd="0" destOrd="0" presId="urn:microsoft.com/office/officeart/2005/8/layout/default"/>
    <dgm:cxn modelId="{471F9A30-2773-4933-A570-FBCB6B2E852F}" srcId="{EAA35CA6-062C-4763-9745-D2CC4EA61CC1}" destId="{D5B4F468-D3A8-4A17-A170-AFE70CF5CCBA}" srcOrd="7" destOrd="0" parTransId="{98C54AF0-DE02-4CFF-9FDE-FABF351A417B}" sibTransId="{694ADF70-E36A-4667-82C8-2486F4DE5382}"/>
    <dgm:cxn modelId="{90594732-3C3A-4D8E-9A96-517F3B65F487}" srcId="{EAA35CA6-062C-4763-9745-D2CC4EA61CC1}" destId="{21694986-9EC8-4525-8B86-71D1016E74E3}" srcOrd="1" destOrd="0" parTransId="{0D147B28-92B8-47A6-88B8-784513F8915A}" sibTransId="{92E51756-0C88-4388-BA90-EC9A4B8101A2}"/>
    <dgm:cxn modelId="{09E7243B-4CEF-BD4C-B74A-1174201B8ACD}" type="presOf" srcId="{3E158637-4147-4F90-BD40-2BD13DCC6CCC}" destId="{09904BB1-6E4B-BD4A-9D51-F8079B33D01C}" srcOrd="0" destOrd="0" presId="urn:microsoft.com/office/officeart/2005/8/layout/default"/>
    <dgm:cxn modelId="{834A0953-6A40-7B46-BE96-A5AA08397D5F}" type="presOf" srcId="{2E5648C3-D90A-4127-88E1-AC6F7C660286}" destId="{E4D87C03-47DB-A54D-A1B6-B1D3DA1CDAAC}" srcOrd="0" destOrd="0" presId="urn:microsoft.com/office/officeart/2005/8/layout/default"/>
    <dgm:cxn modelId="{407BDC53-9580-0146-B0B6-4E5A407810FA}" type="presOf" srcId="{D5B4F468-D3A8-4A17-A170-AFE70CF5CCBA}" destId="{AFA1E573-D6C7-A54F-957B-0ACA393568E8}" srcOrd="0" destOrd="0" presId="urn:microsoft.com/office/officeart/2005/8/layout/default"/>
    <dgm:cxn modelId="{9A8A8878-91B1-435E-8275-DAD95AF56F8A}" srcId="{EAA35CA6-062C-4763-9745-D2CC4EA61CC1}" destId="{E1FF8CDD-BD01-4CAF-A5D2-A4C1AA51A614}" srcOrd="3" destOrd="0" parTransId="{C8C0AC0E-9140-415E-9513-FFE1F97B5418}" sibTransId="{2DD2D2E3-D0C6-4162-9454-2AF48779D3D9}"/>
    <dgm:cxn modelId="{11B01479-8F8F-204D-BF85-B407E1CD4E30}" type="presOf" srcId="{EAA35CA6-062C-4763-9745-D2CC4EA61CC1}" destId="{FA321B28-0747-A944-A811-73BF67A4C58A}" srcOrd="0" destOrd="0" presId="urn:microsoft.com/office/officeart/2005/8/layout/default"/>
    <dgm:cxn modelId="{4503C990-BF61-4B63-B44A-BE6AB2567A6F}" srcId="{EAA35CA6-062C-4763-9745-D2CC4EA61CC1}" destId="{D22FCF6D-926C-43BA-B6E1-2581C071D667}" srcOrd="5" destOrd="0" parTransId="{3E628DA0-EF7D-4E36-8542-C9BBF046D2F7}" sibTransId="{6DA7792A-E425-46F6-82B4-1302235EAFAA}"/>
    <dgm:cxn modelId="{86CD7397-144A-4396-9E29-CBE87F7F6A0F}" srcId="{EAA35CA6-062C-4763-9745-D2CC4EA61CC1}" destId="{3E158637-4147-4F90-BD40-2BD13DCC6CCC}" srcOrd="4" destOrd="0" parTransId="{A75666E7-3987-4D86-9130-3195A57156E0}" sibTransId="{B84E8118-F00E-4B64-9682-BDFB3604F169}"/>
    <dgm:cxn modelId="{4CA47D9D-BD3F-8546-9ACF-83D53F26D2D1}" type="presOf" srcId="{481E3239-A2F5-4F54-9E40-8593273764CD}" destId="{F56633FA-5629-7940-A7D4-0D641355CBF4}" srcOrd="0" destOrd="0" presId="urn:microsoft.com/office/officeart/2005/8/layout/default"/>
    <dgm:cxn modelId="{1E7C75B5-F124-4004-A88D-8D6453A2D0C0}" srcId="{EAA35CA6-062C-4763-9745-D2CC4EA61CC1}" destId="{481E3239-A2F5-4F54-9E40-8593273764CD}" srcOrd="6" destOrd="0" parTransId="{9E5E98EB-5AA6-46F5-B9B6-2710A42BCEE6}" sibTransId="{7DC76364-359F-4FC6-890E-B3742273ED8E}"/>
    <dgm:cxn modelId="{A34EA4B8-0CF9-404B-9D86-E82E2F42C5CF}" type="presOf" srcId="{21694986-9EC8-4525-8B86-71D1016E74E3}" destId="{7B92DDA4-EE08-8049-A6ED-8B1649250111}" srcOrd="0" destOrd="0" presId="urn:microsoft.com/office/officeart/2005/8/layout/default"/>
    <dgm:cxn modelId="{94B30CBD-FFD5-7742-B537-7C353CF95556}" type="presOf" srcId="{E1FF8CDD-BD01-4CAF-A5D2-A4C1AA51A614}" destId="{C3F48C7E-DDE1-5945-AF6E-97C12D90DC2D}" srcOrd="0" destOrd="0" presId="urn:microsoft.com/office/officeart/2005/8/layout/default"/>
    <dgm:cxn modelId="{6BCF3EC3-1ED9-4F2A-A0F3-93C1FBD43AB5}" srcId="{EAA35CA6-062C-4763-9745-D2CC4EA61CC1}" destId="{2E5648C3-D90A-4127-88E1-AC6F7C660286}" srcOrd="0" destOrd="0" parTransId="{8AEE9332-A46E-4636-8352-73EF14A10CF0}" sibTransId="{1D9B3405-1F7E-4D8E-B516-E03364B7FE88}"/>
    <dgm:cxn modelId="{BBC030F6-B711-8A46-A9E9-87D012DBE710}" type="presOf" srcId="{C015460F-F642-403D-85AA-E9DC99FD26A4}" destId="{072D65D2-B3DE-1049-8F58-CD67B56A7F61}" srcOrd="0" destOrd="0" presId="urn:microsoft.com/office/officeart/2005/8/layout/default"/>
    <dgm:cxn modelId="{C3F10D2D-2EBF-234C-B559-5DC5ACB17B23}" type="presParOf" srcId="{FA321B28-0747-A944-A811-73BF67A4C58A}" destId="{E4D87C03-47DB-A54D-A1B6-B1D3DA1CDAAC}" srcOrd="0" destOrd="0" presId="urn:microsoft.com/office/officeart/2005/8/layout/default"/>
    <dgm:cxn modelId="{9ED619A1-3B46-7A43-BD12-416D0CC356C4}" type="presParOf" srcId="{FA321B28-0747-A944-A811-73BF67A4C58A}" destId="{88C4A593-4B2F-2641-BF3E-6D043CCFC530}" srcOrd="1" destOrd="0" presId="urn:microsoft.com/office/officeart/2005/8/layout/default"/>
    <dgm:cxn modelId="{3650AB33-B305-A345-819C-FD71CAFA084D}" type="presParOf" srcId="{FA321B28-0747-A944-A811-73BF67A4C58A}" destId="{7B92DDA4-EE08-8049-A6ED-8B1649250111}" srcOrd="2" destOrd="0" presId="urn:microsoft.com/office/officeart/2005/8/layout/default"/>
    <dgm:cxn modelId="{77060C2A-1016-2549-8A95-7C863EE5CB6E}" type="presParOf" srcId="{FA321B28-0747-A944-A811-73BF67A4C58A}" destId="{209DEE6B-E436-1145-8223-A282D64C1ECB}" srcOrd="3" destOrd="0" presId="urn:microsoft.com/office/officeart/2005/8/layout/default"/>
    <dgm:cxn modelId="{E0275748-2F50-F142-8DD1-53B941F0EED1}" type="presParOf" srcId="{FA321B28-0747-A944-A811-73BF67A4C58A}" destId="{072D65D2-B3DE-1049-8F58-CD67B56A7F61}" srcOrd="4" destOrd="0" presId="urn:microsoft.com/office/officeart/2005/8/layout/default"/>
    <dgm:cxn modelId="{F41CE204-A680-BC42-9BB1-1883433B11D6}" type="presParOf" srcId="{FA321B28-0747-A944-A811-73BF67A4C58A}" destId="{99DE0F92-95A4-8842-BF0C-02F48D264960}" srcOrd="5" destOrd="0" presId="urn:microsoft.com/office/officeart/2005/8/layout/default"/>
    <dgm:cxn modelId="{5A3AA5BA-7E85-6A4C-B83B-E26DB58A091A}" type="presParOf" srcId="{FA321B28-0747-A944-A811-73BF67A4C58A}" destId="{C3F48C7E-DDE1-5945-AF6E-97C12D90DC2D}" srcOrd="6" destOrd="0" presId="urn:microsoft.com/office/officeart/2005/8/layout/default"/>
    <dgm:cxn modelId="{BC0553E9-868A-2846-9D4D-5082F78E812E}" type="presParOf" srcId="{FA321B28-0747-A944-A811-73BF67A4C58A}" destId="{E9E5F7F5-BA4C-6A47-A22C-15BA683F2489}" srcOrd="7" destOrd="0" presId="urn:microsoft.com/office/officeart/2005/8/layout/default"/>
    <dgm:cxn modelId="{EAF590D8-FFD4-754F-B07C-7CC9B6AB7CFB}" type="presParOf" srcId="{FA321B28-0747-A944-A811-73BF67A4C58A}" destId="{09904BB1-6E4B-BD4A-9D51-F8079B33D01C}" srcOrd="8" destOrd="0" presId="urn:microsoft.com/office/officeart/2005/8/layout/default"/>
    <dgm:cxn modelId="{35A4ACA9-02BD-A14D-99C9-93C7C1DBB8C2}" type="presParOf" srcId="{FA321B28-0747-A944-A811-73BF67A4C58A}" destId="{9B37589F-A9D8-E246-BE9B-5EAFD14AA4DA}" srcOrd="9" destOrd="0" presId="urn:microsoft.com/office/officeart/2005/8/layout/default"/>
    <dgm:cxn modelId="{6D23CC28-7B2B-4C49-993C-F7185F8B791B}" type="presParOf" srcId="{FA321B28-0747-A944-A811-73BF67A4C58A}" destId="{8810F89F-20EF-3540-B148-DD8F0879C144}" srcOrd="10" destOrd="0" presId="urn:microsoft.com/office/officeart/2005/8/layout/default"/>
    <dgm:cxn modelId="{BA42F300-95D7-0D48-8F23-7D330B310B27}" type="presParOf" srcId="{FA321B28-0747-A944-A811-73BF67A4C58A}" destId="{05DD6B46-15CE-4C43-8B4F-F2445882C43F}" srcOrd="11" destOrd="0" presId="urn:microsoft.com/office/officeart/2005/8/layout/default"/>
    <dgm:cxn modelId="{EFC1AA56-CB43-FC47-82B7-00B24737A66D}" type="presParOf" srcId="{FA321B28-0747-A944-A811-73BF67A4C58A}" destId="{F56633FA-5629-7940-A7D4-0D641355CBF4}" srcOrd="12" destOrd="0" presId="urn:microsoft.com/office/officeart/2005/8/layout/default"/>
    <dgm:cxn modelId="{B40B1A83-0914-D445-A962-C619286FA4C0}" type="presParOf" srcId="{FA321B28-0747-A944-A811-73BF67A4C58A}" destId="{30D69DFA-D7F0-184D-A443-A180A8150445}" srcOrd="13" destOrd="0" presId="urn:microsoft.com/office/officeart/2005/8/layout/default"/>
    <dgm:cxn modelId="{9D99FC82-865E-F045-8441-613CD5872234}" type="presParOf" srcId="{FA321B28-0747-A944-A811-73BF67A4C58A}" destId="{AFA1E573-D6C7-A54F-957B-0ACA393568E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C4C6-6395-4EE4-B05A-DC30CFCF0F94}">
      <dsp:nvSpPr>
        <dsp:cNvPr id="0" name=""/>
        <dsp:cNvSpPr/>
      </dsp:nvSpPr>
      <dsp:spPr>
        <a:xfrm>
          <a:off x="600792" y="400313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3E5B-5128-472F-8CB3-F26F75013869}">
      <dsp:nvSpPr>
        <dsp:cNvPr id="0" name=""/>
        <dsp:cNvSpPr/>
      </dsp:nvSpPr>
      <dsp:spPr>
        <a:xfrm>
          <a:off x="909785" y="709306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7950E-B2A1-452F-93A9-ABBB8AE3B3B3}">
      <dsp:nvSpPr>
        <dsp:cNvPr id="0" name=""/>
        <dsp:cNvSpPr/>
      </dsp:nvSpPr>
      <dsp:spPr>
        <a:xfrm>
          <a:off x="137302" y="2301811"/>
          <a:ext cx="2376871" cy="97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Spllatter is a Kolkata-based trading firm which specializes in high-quality crockery, cutlery, barware and serve ware.</a:t>
          </a:r>
        </a:p>
      </dsp:txBody>
      <dsp:txXfrm>
        <a:off x="137302" y="2301811"/>
        <a:ext cx="2376871" cy="976113"/>
      </dsp:txXfrm>
    </dsp:sp>
    <dsp:sp modelId="{273D19EF-DB14-4B2D-87A0-99F4982D7A39}">
      <dsp:nvSpPr>
        <dsp:cNvPr id="0" name=""/>
        <dsp:cNvSpPr/>
      </dsp:nvSpPr>
      <dsp:spPr>
        <a:xfrm>
          <a:off x="3393616" y="400313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24E9D-A1B1-4AFC-83BB-EE07BFBC4B87}">
      <dsp:nvSpPr>
        <dsp:cNvPr id="0" name=""/>
        <dsp:cNvSpPr/>
      </dsp:nvSpPr>
      <dsp:spPr>
        <a:xfrm>
          <a:off x="3702610" y="709306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8F9FC-4FF3-4EC5-94E4-C64E9EB6720C}">
      <dsp:nvSpPr>
        <dsp:cNvPr id="0" name=""/>
        <dsp:cNvSpPr/>
      </dsp:nvSpPr>
      <dsp:spPr>
        <a:xfrm>
          <a:off x="2930126" y="2301811"/>
          <a:ext cx="2376871" cy="97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was started in 2022 by Ms. Kanupriya Agarwal.</a:t>
          </a:r>
        </a:p>
      </dsp:txBody>
      <dsp:txXfrm>
        <a:off x="2930126" y="2301811"/>
        <a:ext cx="2376871" cy="976113"/>
      </dsp:txXfrm>
    </dsp:sp>
    <dsp:sp modelId="{60D74F12-097F-47D2-B6DE-9115B1C0692C}">
      <dsp:nvSpPr>
        <dsp:cNvPr id="0" name=""/>
        <dsp:cNvSpPr/>
      </dsp:nvSpPr>
      <dsp:spPr>
        <a:xfrm>
          <a:off x="6186441" y="400313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5F46D-2226-4B58-BA89-AFF54F534F41}">
      <dsp:nvSpPr>
        <dsp:cNvPr id="0" name=""/>
        <dsp:cNvSpPr/>
      </dsp:nvSpPr>
      <dsp:spPr>
        <a:xfrm>
          <a:off x="6495434" y="709306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841D4-B92D-431E-8A68-C89A15579876}">
      <dsp:nvSpPr>
        <dsp:cNvPr id="0" name=""/>
        <dsp:cNvSpPr/>
      </dsp:nvSpPr>
      <dsp:spPr>
        <a:xfrm>
          <a:off x="5722951" y="2301811"/>
          <a:ext cx="2376871" cy="97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started out as a supplier to retailers and gradually expanded its client base to hotels, restaurants and resorts across the country. The mode of operation is B2B.</a:t>
          </a:r>
        </a:p>
      </dsp:txBody>
      <dsp:txXfrm>
        <a:off x="5722951" y="2301811"/>
        <a:ext cx="2376871" cy="976113"/>
      </dsp:txXfrm>
    </dsp:sp>
    <dsp:sp modelId="{C18D6D71-D2A7-4651-BBFA-39794503491A}">
      <dsp:nvSpPr>
        <dsp:cNvPr id="0" name=""/>
        <dsp:cNvSpPr/>
      </dsp:nvSpPr>
      <dsp:spPr>
        <a:xfrm>
          <a:off x="8979265" y="400313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03CEF-C53C-4815-94AA-160A1D72375D}">
      <dsp:nvSpPr>
        <dsp:cNvPr id="0" name=""/>
        <dsp:cNvSpPr/>
      </dsp:nvSpPr>
      <dsp:spPr>
        <a:xfrm>
          <a:off x="9288259" y="709306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8365-2F02-4FB7-A73B-443652F2DD34}">
      <dsp:nvSpPr>
        <dsp:cNvPr id="0" name=""/>
        <dsp:cNvSpPr/>
      </dsp:nvSpPr>
      <dsp:spPr>
        <a:xfrm>
          <a:off x="8515775" y="2301811"/>
          <a:ext cx="2376871" cy="97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company is facing problems related to accumulation of dead stock and breakage of goods during transportation. </a:t>
          </a:r>
        </a:p>
      </dsp:txBody>
      <dsp:txXfrm>
        <a:off x="8515775" y="2301811"/>
        <a:ext cx="2376871" cy="976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158F1-1ED0-3E4A-A66D-B81C93B21CB7}">
      <dsp:nvSpPr>
        <dsp:cNvPr id="0" name=""/>
        <dsp:cNvSpPr/>
      </dsp:nvSpPr>
      <dsp:spPr>
        <a:xfrm>
          <a:off x="0" y="236932"/>
          <a:ext cx="7225074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746" tIns="333248" rIns="56074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Primary data collected from company including sales and purchase invoices for 5 months (July 2024 – November 2024).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extracted, structured and cleaned using Microsoft Excel 2021.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Debit/credit status for the year 2024 used to cross-validate transactions.</a:t>
          </a:r>
        </a:p>
      </dsp:txBody>
      <dsp:txXfrm>
        <a:off x="0" y="236932"/>
        <a:ext cx="7225074" cy="1587600"/>
      </dsp:txXfrm>
    </dsp:sp>
    <dsp:sp modelId="{2A76F496-78DF-BF49-B96C-11C92C9A6E7F}">
      <dsp:nvSpPr>
        <dsp:cNvPr id="0" name=""/>
        <dsp:cNvSpPr/>
      </dsp:nvSpPr>
      <dsp:spPr>
        <a:xfrm>
          <a:off x="361253" y="772"/>
          <a:ext cx="50575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63" tIns="0" rIns="19116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Sources</a:t>
          </a:r>
        </a:p>
      </dsp:txBody>
      <dsp:txXfrm>
        <a:off x="384310" y="23829"/>
        <a:ext cx="5011437" cy="426206"/>
      </dsp:txXfrm>
    </dsp:sp>
    <dsp:sp modelId="{2A922C64-86BA-AF41-AB6D-21F23112C99F}">
      <dsp:nvSpPr>
        <dsp:cNvPr id="0" name=""/>
        <dsp:cNvSpPr/>
      </dsp:nvSpPr>
      <dsp:spPr>
        <a:xfrm>
          <a:off x="0" y="2147093"/>
          <a:ext cx="7225074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746" tIns="333248" rIns="56074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IncomingGoodsBreakageAnalysis – Data on breakage of purchased goods (~30% breakage rate)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OutgoingGoodsBreakageAnalysis – Data on breakage of goods being delivered to client (~2% breakage rate)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DeadStockAnalysis – Sales data used for demand forecasting and ABC analysis</a:t>
          </a:r>
        </a:p>
      </dsp:txBody>
      <dsp:txXfrm>
        <a:off x="0" y="2147093"/>
        <a:ext cx="7225074" cy="1814400"/>
      </dsp:txXfrm>
    </dsp:sp>
    <dsp:sp modelId="{9D6C0049-1778-D04E-A69A-9C86B6F2FA41}">
      <dsp:nvSpPr>
        <dsp:cNvPr id="0" name=""/>
        <dsp:cNvSpPr/>
      </dsp:nvSpPr>
      <dsp:spPr>
        <a:xfrm>
          <a:off x="361253" y="1910933"/>
          <a:ext cx="50575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63" tIns="0" rIns="19116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Datasets</a:t>
          </a:r>
        </a:p>
      </dsp:txBody>
      <dsp:txXfrm>
        <a:off x="384310" y="1933990"/>
        <a:ext cx="501143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F5D38-7E20-2A41-819E-66B77D53A06E}">
      <dsp:nvSpPr>
        <dsp:cNvPr id="0" name=""/>
        <dsp:cNvSpPr/>
      </dsp:nvSpPr>
      <dsp:spPr>
        <a:xfrm>
          <a:off x="0" y="0"/>
          <a:ext cx="6039658" cy="121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Geospatial Mapping (Heatmap of High Breakage Zones) 🌍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Northern &amp; Western regions (Delhi, Maharashtra, Darjeeling)</a:t>
          </a:r>
          <a:r>
            <a:rPr lang="en-US" sz="1000" kern="1200"/>
            <a:t> show </a:t>
          </a:r>
          <a:r>
            <a:rPr lang="en-US" sz="1000" b="1" kern="1200"/>
            <a:t>higher breakage rates</a:t>
          </a:r>
          <a:r>
            <a:rPr lang="en-US" sz="1000" kern="120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Contributing factors: </a:t>
          </a:r>
          <a:r>
            <a:rPr lang="en-US" sz="1000" b="1" kern="1200"/>
            <a:t>rugged terrain, inefficient packaging, and poor transportation routes</a:t>
          </a:r>
          <a:r>
            <a:rPr lang="en-US" sz="1000" kern="1200"/>
            <a:t>.</a:t>
          </a:r>
        </a:p>
      </dsp:txBody>
      <dsp:txXfrm>
        <a:off x="35548" y="35548"/>
        <a:ext cx="4729976" cy="1142608"/>
      </dsp:txXfrm>
    </dsp:sp>
    <dsp:sp modelId="{3CE3D128-7908-F64C-92BC-192143F8D8A6}">
      <dsp:nvSpPr>
        <dsp:cNvPr id="0" name=""/>
        <dsp:cNvSpPr/>
      </dsp:nvSpPr>
      <dsp:spPr>
        <a:xfrm>
          <a:off x="532911" y="1415989"/>
          <a:ext cx="6039658" cy="121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Regression Analysis (Breakage vs. Ordered Quantity) 📊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Higher order volumes correlate with increased breakage</a:t>
          </a:r>
          <a:r>
            <a:rPr lang="en-US" sz="1000" kern="120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Suggests that </a:t>
          </a:r>
          <a:r>
            <a:rPr lang="en-US" sz="1000" b="1" kern="1200"/>
            <a:t>improper bulk packaging increases damage risks</a:t>
          </a:r>
          <a:r>
            <a:rPr lang="en-US" sz="1000" kern="1200"/>
            <a:t>.</a:t>
          </a:r>
        </a:p>
      </dsp:txBody>
      <dsp:txXfrm>
        <a:off x="568459" y="1451537"/>
        <a:ext cx="4646743" cy="1142608"/>
      </dsp:txXfrm>
    </dsp:sp>
    <dsp:sp modelId="{B4702BCB-DD6B-C647-B3D9-8BA0881E98DF}">
      <dsp:nvSpPr>
        <dsp:cNvPr id="0" name=""/>
        <dsp:cNvSpPr/>
      </dsp:nvSpPr>
      <dsp:spPr>
        <a:xfrm>
          <a:off x="1065822" y="2831978"/>
          <a:ext cx="6039658" cy="121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Fishbone Diagram (Root Causes of Breakage) 🛠️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Identifies key factors: </a:t>
          </a:r>
          <a:r>
            <a:rPr lang="en-US" sz="1000" b="1" kern="1200"/>
            <a:t>poor packaging, rough handling, environmental conditions, and logistics inefficiencies</a:t>
          </a:r>
          <a:r>
            <a:rPr lang="en-US" sz="1000" kern="1200"/>
            <a:t>.</a:t>
          </a:r>
        </a:p>
      </dsp:txBody>
      <dsp:txXfrm>
        <a:off x="1101370" y="2867526"/>
        <a:ext cx="4646743" cy="1142608"/>
      </dsp:txXfrm>
    </dsp:sp>
    <dsp:sp modelId="{E517C9B1-CB8A-2B47-9F58-4903E43DF39F}">
      <dsp:nvSpPr>
        <dsp:cNvPr id="0" name=""/>
        <dsp:cNvSpPr/>
      </dsp:nvSpPr>
      <dsp:spPr>
        <a:xfrm>
          <a:off x="5250750" y="920392"/>
          <a:ext cx="788908" cy="788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28254" y="920392"/>
        <a:ext cx="433900" cy="593653"/>
      </dsp:txXfrm>
    </dsp:sp>
    <dsp:sp modelId="{58E665EA-9353-0B49-929D-CA7FF117B44E}">
      <dsp:nvSpPr>
        <dsp:cNvPr id="0" name=""/>
        <dsp:cNvSpPr/>
      </dsp:nvSpPr>
      <dsp:spPr>
        <a:xfrm>
          <a:off x="5783661" y="2328290"/>
          <a:ext cx="788908" cy="788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61165" y="2328290"/>
        <a:ext cx="433900" cy="593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3A57-D465-47E3-8158-D994F89CCAED}">
      <dsp:nvSpPr>
        <dsp:cNvPr id="0" name=""/>
        <dsp:cNvSpPr/>
      </dsp:nvSpPr>
      <dsp:spPr>
        <a:xfrm>
          <a:off x="821395" y="0"/>
          <a:ext cx="1510523" cy="1388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6EC36-31A8-42E5-9216-FBCA7F864808}">
      <dsp:nvSpPr>
        <dsp:cNvPr id="0" name=""/>
        <dsp:cNvSpPr/>
      </dsp:nvSpPr>
      <dsp:spPr>
        <a:xfrm>
          <a:off x="821395" y="1534305"/>
          <a:ext cx="4315781" cy="59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Sales Trend Insights</a:t>
          </a:r>
          <a:endParaRPr lang="en-US" sz="2700" kern="1200"/>
        </a:p>
      </dsp:txBody>
      <dsp:txXfrm>
        <a:off x="821395" y="1534305"/>
        <a:ext cx="4315781" cy="595232"/>
      </dsp:txXfrm>
    </dsp:sp>
    <dsp:sp modelId="{07E53AE9-83EA-466D-8E9D-009984B10D99}">
      <dsp:nvSpPr>
        <dsp:cNvPr id="0" name=""/>
        <dsp:cNvSpPr/>
      </dsp:nvSpPr>
      <dsp:spPr>
        <a:xfrm>
          <a:off x="821395" y="2197180"/>
          <a:ext cx="4315781" cy="148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sales from </a:t>
          </a:r>
          <a:r>
            <a:rPr lang="en-US" sz="1700" b="1" kern="1200"/>
            <a:t>July to October</a:t>
          </a:r>
          <a:r>
            <a:rPr lang="en-US" sz="1700" kern="1200"/>
            <a:t>, indicating a need for </a:t>
          </a:r>
          <a:r>
            <a:rPr lang="en-US" sz="1700" b="1" kern="1200"/>
            <a:t>pre-season inventory stocking</a:t>
          </a:r>
          <a:r>
            <a:rPr lang="en-US" sz="1700" kern="1200"/>
            <a:t> in June.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Sales variability suggests that </a:t>
          </a:r>
          <a:r>
            <a:rPr lang="en-US" sz="1700" b="1" kern="1200"/>
            <a:t>some products have unpredictable demand</a:t>
          </a:r>
          <a:r>
            <a:rPr lang="en-US" sz="1700" kern="1200"/>
            <a:t>, making </a:t>
          </a:r>
          <a:r>
            <a:rPr lang="en-US" sz="1700" b="1" kern="1200"/>
            <a:t>just-in-time inventory management crucial</a:t>
          </a:r>
          <a:r>
            <a:rPr lang="en-US" sz="1700" kern="1200"/>
            <a:t>.</a:t>
          </a:r>
        </a:p>
      </dsp:txBody>
      <dsp:txXfrm>
        <a:off x="821395" y="2197180"/>
        <a:ext cx="4315781" cy="1481122"/>
      </dsp:txXfrm>
    </dsp:sp>
    <dsp:sp modelId="{A9BADABB-F035-453F-B4AC-202262B92193}">
      <dsp:nvSpPr>
        <dsp:cNvPr id="0" name=""/>
        <dsp:cNvSpPr/>
      </dsp:nvSpPr>
      <dsp:spPr>
        <a:xfrm>
          <a:off x="5892438" y="0"/>
          <a:ext cx="1510523" cy="1388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4E601-FE8E-4199-BA1C-82FC1381206E}">
      <dsp:nvSpPr>
        <dsp:cNvPr id="0" name=""/>
        <dsp:cNvSpPr/>
      </dsp:nvSpPr>
      <dsp:spPr>
        <a:xfrm>
          <a:off x="5892438" y="1534305"/>
          <a:ext cx="4315781" cy="59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Breakage Analysis Insights</a:t>
          </a:r>
          <a:endParaRPr lang="en-US" sz="2700" kern="1200"/>
        </a:p>
      </dsp:txBody>
      <dsp:txXfrm>
        <a:off x="5892438" y="1534305"/>
        <a:ext cx="4315781" cy="595232"/>
      </dsp:txXfrm>
    </dsp:sp>
    <dsp:sp modelId="{B0C85464-4AE1-4B08-9664-EE133BE8424F}">
      <dsp:nvSpPr>
        <dsp:cNvPr id="0" name=""/>
        <dsp:cNvSpPr/>
      </dsp:nvSpPr>
      <dsp:spPr>
        <a:xfrm>
          <a:off x="5892438" y="2197180"/>
          <a:ext cx="4315781" cy="148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Northern and western regions experience </a:t>
          </a:r>
          <a:r>
            <a:rPr lang="en-US" sz="1700" b="1" kern="1200"/>
            <a:t>higher breakage rates</a:t>
          </a:r>
          <a:r>
            <a:rPr lang="en-US" sz="1700" kern="1200"/>
            <a:t> due to </a:t>
          </a:r>
          <a:r>
            <a:rPr lang="en-US" sz="1700" b="1" kern="1200"/>
            <a:t>transportation issues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Orders with </a:t>
          </a:r>
          <a:r>
            <a:rPr lang="en-US" sz="1700" b="1" kern="1200"/>
            <a:t>larger quantities face more breakage</a:t>
          </a:r>
          <a:r>
            <a:rPr lang="en-US" sz="1700" kern="1200"/>
            <a:t>, highlighting </a:t>
          </a:r>
          <a:r>
            <a:rPr lang="en-US" sz="1700" b="1" kern="1200"/>
            <a:t>bulk packaging flaws</a:t>
          </a:r>
          <a:r>
            <a:rPr lang="en-US" sz="1700" kern="1200"/>
            <a:t>.</a:t>
          </a:r>
        </a:p>
      </dsp:txBody>
      <dsp:txXfrm>
        <a:off x="5892438" y="2197180"/>
        <a:ext cx="4315781" cy="1481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87C03-47DB-A54D-A1B6-B1D3DA1CDAAC}">
      <dsp:nvSpPr>
        <dsp:cNvPr id="0" name=""/>
        <dsp:cNvSpPr/>
      </dsp:nvSpPr>
      <dsp:spPr>
        <a:xfrm>
          <a:off x="3231" y="172861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Inventory Optimization</a:t>
          </a:r>
          <a:endParaRPr lang="en-US" sz="2000" kern="1200"/>
        </a:p>
      </dsp:txBody>
      <dsp:txXfrm>
        <a:off x="3231" y="172861"/>
        <a:ext cx="2563523" cy="1538114"/>
      </dsp:txXfrm>
    </dsp:sp>
    <dsp:sp modelId="{7B92DDA4-EE08-8049-A6ED-8B1649250111}">
      <dsp:nvSpPr>
        <dsp:cNvPr id="0" name=""/>
        <dsp:cNvSpPr/>
      </dsp:nvSpPr>
      <dsp:spPr>
        <a:xfrm>
          <a:off x="2823107" y="172861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 SKUs with high variability to minimize dead stock.</a:t>
          </a:r>
        </a:p>
      </dsp:txBody>
      <dsp:txXfrm>
        <a:off x="2823107" y="172861"/>
        <a:ext cx="2563523" cy="1538114"/>
      </dsp:txXfrm>
    </dsp:sp>
    <dsp:sp modelId="{072D65D2-B3DE-1049-8F58-CD67B56A7F61}">
      <dsp:nvSpPr>
        <dsp:cNvPr id="0" name=""/>
        <dsp:cNvSpPr/>
      </dsp:nvSpPr>
      <dsp:spPr>
        <a:xfrm>
          <a:off x="5642983" y="172861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</a:t>
          </a:r>
          <a:r>
            <a:rPr lang="en-US" sz="2000" b="1" kern="1200"/>
            <a:t>inventory tracking software</a:t>
          </a:r>
          <a:r>
            <a:rPr lang="en-US" sz="2000" kern="1200"/>
            <a:t> to monitor </a:t>
          </a:r>
          <a:r>
            <a:rPr lang="en-US" sz="2000" b="1" kern="1200"/>
            <a:t>real-time stock levels</a:t>
          </a:r>
          <a:r>
            <a:rPr lang="en-US" sz="2000" kern="1200"/>
            <a:t>.</a:t>
          </a:r>
        </a:p>
      </dsp:txBody>
      <dsp:txXfrm>
        <a:off x="5642983" y="172861"/>
        <a:ext cx="2563523" cy="1538114"/>
      </dsp:txXfrm>
    </dsp:sp>
    <dsp:sp modelId="{C3F48C7E-DDE1-5945-AF6E-97C12D90DC2D}">
      <dsp:nvSpPr>
        <dsp:cNvPr id="0" name=""/>
        <dsp:cNvSpPr/>
      </dsp:nvSpPr>
      <dsp:spPr>
        <a:xfrm>
          <a:off x="8462859" y="172861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Prioritize stocking high-demand products </a:t>
          </a:r>
          <a:r>
            <a:rPr lang="en-US" sz="2000" b="1" kern="1200"/>
            <a:t>before peak seasons</a:t>
          </a:r>
          <a:r>
            <a:rPr lang="en-US" sz="2000" kern="1200"/>
            <a:t>.</a:t>
          </a:r>
        </a:p>
      </dsp:txBody>
      <dsp:txXfrm>
        <a:off x="8462859" y="172861"/>
        <a:ext cx="2563523" cy="1538114"/>
      </dsp:txXfrm>
    </dsp:sp>
    <dsp:sp modelId="{09904BB1-6E4B-BD4A-9D51-F8079B33D01C}">
      <dsp:nvSpPr>
        <dsp:cNvPr id="0" name=""/>
        <dsp:cNvSpPr/>
      </dsp:nvSpPr>
      <dsp:spPr>
        <a:xfrm>
          <a:off x="3231" y="1967327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Breakage Reduction Strategies</a:t>
          </a:r>
          <a:endParaRPr lang="en-US" sz="2000" kern="1200"/>
        </a:p>
      </dsp:txBody>
      <dsp:txXfrm>
        <a:off x="3231" y="1967327"/>
        <a:ext cx="2563523" cy="1538114"/>
      </dsp:txXfrm>
    </dsp:sp>
    <dsp:sp modelId="{8810F89F-20EF-3540-B148-DD8F0879C144}">
      <dsp:nvSpPr>
        <dsp:cNvPr id="0" name=""/>
        <dsp:cNvSpPr/>
      </dsp:nvSpPr>
      <dsp:spPr>
        <a:xfrm>
          <a:off x="2823107" y="1967327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Improve packaging quality</a:t>
          </a:r>
          <a:r>
            <a:rPr lang="en-US" sz="2000" kern="1200"/>
            <a:t> (use </a:t>
          </a:r>
          <a:r>
            <a:rPr lang="en-US" sz="2000" b="1" kern="1200"/>
            <a:t>stronger cushioning materials</a:t>
          </a:r>
          <a:r>
            <a:rPr lang="en-US" sz="2000" kern="1200"/>
            <a:t> for fragile items).</a:t>
          </a:r>
        </a:p>
      </dsp:txBody>
      <dsp:txXfrm>
        <a:off x="2823107" y="1967327"/>
        <a:ext cx="2563523" cy="1538114"/>
      </dsp:txXfrm>
    </dsp:sp>
    <dsp:sp modelId="{F56633FA-5629-7940-A7D4-0D641355CBF4}">
      <dsp:nvSpPr>
        <dsp:cNvPr id="0" name=""/>
        <dsp:cNvSpPr/>
      </dsp:nvSpPr>
      <dsp:spPr>
        <a:xfrm>
          <a:off x="5642983" y="1967327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alternative transportation (rail or air transport) for </a:t>
          </a:r>
          <a:r>
            <a:rPr lang="en-US" sz="2000" b="1" kern="1200"/>
            <a:t>high-risk regions</a:t>
          </a:r>
          <a:r>
            <a:rPr lang="en-US" sz="2000" kern="1200"/>
            <a:t>.</a:t>
          </a:r>
        </a:p>
      </dsp:txBody>
      <dsp:txXfrm>
        <a:off x="5642983" y="1967327"/>
        <a:ext cx="2563523" cy="1538114"/>
      </dsp:txXfrm>
    </dsp:sp>
    <dsp:sp modelId="{AFA1E573-D6C7-A54F-957B-0ACA393568E8}">
      <dsp:nvSpPr>
        <dsp:cNvPr id="0" name=""/>
        <dsp:cNvSpPr/>
      </dsp:nvSpPr>
      <dsp:spPr>
        <a:xfrm>
          <a:off x="8462859" y="1967327"/>
          <a:ext cx="2563523" cy="1538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a</a:t>
          </a:r>
          <a:r>
            <a:rPr lang="en-US" sz="2000" b="1" kern="1200"/>
            <a:t> breakage log</a:t>
          </a:r>
          <a:r>
            <a:rPr lang="en-US" sz="2000" kern="1200"/>
            <a:t> to </a:t>
          </a:r>
          <a:r>
            <a:rPr lang="en-US" sz="2000" b="1" kern="1200"/>
            <a:t>track issues </a:t>
          </a:r>
          <a:r>
            <a:rPr lang="en-US" sz="2000" kern="1200"/>
            <a:t>and</a:t>
          </a:r>
          <a:r>
            <a:rPr lang="en-US" sz="2000" b="1" kern="1200"/>
            <a:t> refine packaging strategies</a:t>
          </a:r>
          <a:r>
            <a:rPr lang="en-US" sz="2000" kern="1200"/>
            <a:t>.</a:t>
          </a:r>
        </a:p>
      </dsp:txBody>
      <dsp:txXfrm>
        <a:off x="8462859" y="1967327"/>
        <a:ext cx="2563523" cy="153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CA5C5-C026-CC43-B41C-F194CFB73D8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162A-E486-E14D-9C29-7999A491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51D130-D6D9-4E82-9FCD-5180438024A9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EC08-5ECD-45E5-9FA9-18AB9A8DDE8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2A7C3-6118-4F50-9958-E7E08DF75AC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9C32-B60C-4040-8385-F0E1540D97D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B4D6CE-4F9A-4453-8D18-258C8236681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45E-0549-455A-A4C1-DD18F710070A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B9-8F91-4396-812A-22EFA4F0015F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0322-06CC-4DF1-800E-EB97D866BC1F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2FA4-9D4D-4367-B01D-8F322E3E8372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CEF31A-BCEE-4C50-993E-93D61DF413D8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86B-D7F8-4765-8C4A-D745B01D39D8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CA347F-EF16-403F-A413-3E0D797A86F9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14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/1.1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Microsoft_Excel_2013-2019_logo.svg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logo with a flower in it&#10;&#10;Description automatically generated">
            <a:extLst>
              <a:ext uri="{FF2B5EF4-FFF2-40B4-BE49-F238E27FC236}">
                <a16:creationId xmlns:a16="http://schemas.microsoft.com/office/drawing/2014/main" id="{FE5FA8BE-E4DE-DDBD-9AA6-22D76646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" r="1" b="1"/>
          <a:stretch/>
        </p:blipFill>
        <p:spPr bwMode="auto">
          <a:xfrm>
            <a:off x="1777081" y="1047665"/>
            <a:ext cx="4823228" cy="5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6A2CA-9DC3-6CE5-2931-1804A03BD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Optimizing Inventory Management and Supply Chain Efficiency to Minimize Dead Stock and Reduce Breakage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8794-0B2D-23A4-61B6-C3244974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Aditya Nupani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23f1000873</a:t>
            </a:r>
          </a:p>
        </p:txBody>
      </p:sp>
    </p:spTree>
    <p:extLst>
      <p:ext uri="{BB962C8B-B14F-4D97-AF65-F5344CB8AC3E}">
        <p14:creationId xmlns:p14="http://schemas.microsoft.com/office/powerpoint/2010/main" val="95144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AE6E20-272B-4965-A636-4C47C90B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E40C3-7A0F-95FF-E507-021D68663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049E-92F3-2886-C34A-AE658BB4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 would like to thank Dr. Ashwin J. Baliga, Dr. Aaditya Chandel and the TAs for guiding me throughout the course of this project.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6E66BF5-656A-5FE6-B482-34AE1D48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3C1-07A8-B788-4A30-EC9E44F2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ORGANIZATION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9A961-C869-0C81-08B8-7D5F2327C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0099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F1E82-E0C3-4CC8-BA29-A0B1C797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9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9ADE-F813-003B-75A9-14766527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012CCD-90CC-DFEA-9312-79A4081F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/>
              <a:t>Minimize Inventory Dead Stock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Implement a demand-driven inventory management strategy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Analyze inventory levels and demand trends for design patterns throughout the 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Reduce overstocking and understocking of items</a:t>
            </a:r>
          </a:p>
          <a:p>
            <a:pPr marL="457200" indent="-457200">
              <a:buAutoNum type="arabicPeriod" startAt="2"/>
            </a:pPr>
            <a:r>
              <a:rPr lang="en-US" b="1"/>
              <a:t>Reducing Product Breakage during Transportation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Enhance packaging and logistics practices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Minimize product damage during delivery and improve delivery reliability</a:t>
            </a: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E127EFC7-9A3A-4FDF-ACDF-D62E01B8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39" r="18482" b="1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DB917-0C30-40EC-BC44-EA83E51D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3960" y="6375400"/>
            <a:ext cx="105250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FDF2B-D073-0BA9-2D59-F2B319C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COLLECTION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A623FA0-4DBB-7EAA-B5DB-0567D57A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67" r="32975" b="-1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21198B9-8782-82C0-0DF6-AEE5E01DB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635614"/>
              </p:ext>
            </p:extLst>
          </p:nvPr>
        </p:nvGraphicFramePr>
        <p:xfrm>
          <a:off x="4382726" y="1896533"/>
          <a:ext cx="7225074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68D21-1583-4EE3-B8A2-2D8EFDC7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8FCA-99E2-5FA5-2922-479F75DF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8F4389-5351-4E74-8A1B-E5BFB483C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906C18C2-4AE3-418F-1658-0329DEDE3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654" r="7335" b="-4"/>
          <a:stretch/>
        </p:blipFill>
        <p:spPr>
          <a:xfrm>
            <a:off x="657225" y="3251473"/>
            <a:ext cx="2445939" cy="1868385"/>
          </a:xfrm>
          <a:prstGeom prst="rect">
            <a:avLst/>
          </a:prstGeom>
        </p:spPr>
      </p:pic>
      <p:pic>
        <p:nvPicPr>
          <p:cNvPr id="5" name="Picture 4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CBFA28EC-6651-28D8-955D-87F905E82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332" r="-2" b="9834"/>
          <a:stretch/>
        </p:blipFill>
        <p:spPr>
          <a:xfrm>
            <a:off x="3195140" y="3259626"/>
            <a:ext cx="2424609" cy="1852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0E63-D8CA-01A4-DC74-6D641E18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en-US" sz="1100"/>
              <a:t>Tools Used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100"/>
              <a:t>Microsoft Excel 2021</a:t>
            </a:r>
          </a:p>
          <a:p>
            <a:pPr marL="685800" lvl="3" indent="0">
              <a:lnSpc>
                <a:spcPct val="90000"/>
              </a:lnSpc>
              <a:buNone/>
            </a:pPr>
            <a:r>
              <a:rPr lang="en-US" sz="1100"/>
              <a:t>Used for data cleaning, descriptive statistics and preliminary analysis with the help of pivot tables and built-in functions like SUM,SORT and FORECAST (included in Analysis Tool Pak add-in).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100"/>
              <a:t>Python</a:t>
            </a:r>
          </a:p>
          <a:p>
            <a:pPr marL="685800" lvl="3" indent="0">
              <a:lnSpc>
                <a:spcPct val="90000"/>
              </a:lnSpc>
              <a:buNone/>
            </a:pPr>
            <a:r>
              <a:rPr lang="en-US" sz="1100"/>
              <a:t>Used for performing advanced analysis methods such as time series forecasting, demand variability and geospatial mapping by leveraging libraries like numpy, pandas, matplotlib and folium.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lphaUcPeriod"/>
            </a:pPr>
            <a:endParaRPr lang="en-US" sz="1100"/>
          </a:p>
          <a:p>
            <a:pPr marL="571500" lvl="1" indent="-342900">
              <a:lnSpc>
                <a:spcPct val="90000"/>
              </a:lnSpc>
              <a:buFont typeface="+mj-lt"/>
              <a:buAutoNum type="alphaUcPeriod"/>
            </a:pPr>
            <a:r>
              <a:rPr lang="en-US" sz="1100"/>
              <a:t>Data Cleaning and Preprocessing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/>
              <a:t>Extracted from PDFs to Excel, removed duplicates and formatted currency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/>
              <a:t>Used python (pandas, geopy) to standardize buyer locations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lphaUcPeriod"/>
            </a:pPr>
            <a:r>
              <a:rPr lang="en-US" sz="1100"/>
              <a:t>Analysis Methods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/>
              <a:t>Time series analysis (python, statsmodels) -&gt; Trend, seasonality and residuals extracted to predict demand.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/>
              <a:t>ABC Analysis and Demand Variability Analysis -&gt; Classified high-revenue products and identified products at risk of becoming dead stock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/>
              <a:t>Geospatial Mapping and Route-wise Analysis -&gt; Used folium and plotly to identify high breakage regions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/>
              <a:t>Root-Cause Analysis –Fishbone Diagram) -&gt; Identified key reasons for breakage of goods related to packaging, transportation and handling</a:t>
            </a:r>
          </a:p>
          <a:p>
            <a:pPr marL="228600" lvl="1" indent="0">
              <a:lnSpc>
                <a:spcPct val="90000"/>
              </a:lnSpc>
              <a:buNone/>
            </a:pPr>
            <a:endParaRPr lang="en-US" sz="11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16F9-3690-462D-9394-FC9762EB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25EAA-F461-53EC-0077-59216252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 AND FINDINGS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Graphic 17" descr="Upward trend">
            <a:extLst>
              <a:ext uri="{FF2B5EF4-FFF2-40B4-BE49-F238E27FC236}">
                <a16:creationId xmlns:a16="http://schemas.microsoft.com/office/drawing/2014/main" id="{853B5198-D29E-D1BF-45A2-AB88FFB5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333" y="1086266"/>
            <a:ext cx="4668054" cy="4668054"/>
          </a:xfrm>
          <a:prstGeom prst="rect">
            <a:avLst/>
          </a:prstGeom>
        </p:spPr>
      </p:pic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CE80AFE9-76F1-4531-198E-978E7B71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9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Time Series Analysis (Observed Sales Over Time) 📈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Shows sales peaking between July and October due to festival &amp; wedding season.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Supports the need for </a:t>
            </a:r>
            <a:r>
              <a:rPr lang="en-US" sz="1400" b="1" dirty="0"/>
              <a:t>preemptive stock replenishment in June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ABC Analysis (Top Revenue-Contributing Products) 🔍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Category A</a:t>
            </a:r>
            <a:r>
              <a:rPr lang="en-US" sz="1400" dirty="0"/>
              <a:t>: 86 SKUs contribute </a:t>
            </a:r>
            <a:r>
              <a:rPr lang="en-US" sz="1400" b="1" dirty="0"/>
              <a:t>60% of revenue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Category B</a:t>
            </a:r>
            <a:r>
              <a:rPr lang="en-US" sz="1400" dirty="0"/>
              <a:t>: 60 SKUs contribute </a:t>
            </a:r>
            <a:r>
              <a:rPr lang="en-US" sz="1400" b="1" dirty="0"/>
              <a:t>25% of revenue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Category C</a:t>
            </a:r>
            <a:r>
              <a:rPr lang="en-US" sz="1400" dirty="0"/>
              <a:t>: Remaining SKUs contribute </a:t>
            </a:r>
            <a:r>
              <a:rPr lang="en-US" sz="1400" b="1" dirty="0"/>
              <a:t>15% of revenue</a:t>
            </a:r>
            <a:r>
              <a:rPr lang="en-US" sz="1400" dirty="0"/>
              <a:t>, many of which </a:t>
            </a:r>
            <a:r>
              <a:rPr lang="en-US" sz="1400" b="1" dirty="0"/>
              <a:t>become dead stock</a:t>
            </a:r>
            <a:r>
              <a:rPr lang="en-US" sz="1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99EAA-5615-4A04-A1AE-D86A25788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45" y="936140"/>
            <a:ext cx="3935377" cy="2277009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44E101E-1823-4F5D-86E3-60DC7B210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50777"/>
              </p:ext>
            </p:extLst>
          </p:nvPr>
        </p:nvGraphicFramePr>
        <p:xfrm>
          <a:off x="1089844" y="3696695"/>
          <a:ext cx="3935377" cy="204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2A011-D4A8-42B9-B3C3-6877FE9E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22637-D444-4C1B-B718-2B516E26BC1B}"/>
              </a:ext>
            </a:extLst>
          </p:cNvPr>
          <p:cNvSpPr txBox="1"/>
          <p:nvPr/>
        </p:nvSpPr>
        <p:spPr>
          <a:xfrm>
            <a:off x="1423540" y="3315676"/>
            <a:ext cx="326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Time Series Analysis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3285A-2B49-425D-ACC7-0F5F591A0B0F}"/>
              </a:ext>
            </a:extLst>
          </p:cNvPr>
          <p:cNvSpPr txBox="1"/>
          <p:nvPr/>
        </p:nvSpPr>
        <p:spPr>
          <a:xfrm>
            <a:off x="2102816" y="5638912"/>
            <a:ext cx="22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Result of ABC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05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9607B8-705E-9027-F723-64C9149BE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44390"/>
              </p:ext>
            </p:extLst>
          </p:nvPr>
        </p:nvGraphicFramePr>
        <p:xfrm>
          <a:off x="4505325" y="2180496"/>
          <a:ext cx="710548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1F54D7-E2DD-410F-9FCF-90A44CDD1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313" y="2297381"/>
            <a:ext cx="1873761" cy="19059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352D59-68CC-41AA-A6BD-4F7CC38C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25" y="4362634"/>
            <a:ext cx="2645134" cy="16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FFBFA-7648-4ED4-888B-94CEFE3C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298043"/>
            <a:ext cx="105250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3DCD1-9A75-4997-A150-41F298C34C13}"/>
              </a:ext>
            </a:extLst>
          </p:cNvPr>
          <p:cNvSpPr txBox="1"/>
          <p:nvPr/>
        </p:nvSpPr>
        <p:spPr>
          <a:xfrm>
            <a:off x="1293751" y="4135556"/>
            <a:ext cx="2008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Geospatial Mapping</a:t>
            </a:r>
          </a:p>
        </p:txBody>
      </p:sp>
    </p:spTree>
    <p:extLst>
      <p:ext uri="{BB962C8B-B14F-4D97-AF65-F5344CB8AC3E}">
        <p14:creationId xmlns:p14="http://schemas.microsoft.com/office/powerpoint/2010/main" val="274974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05B-0957-5FC3-CC67-CA502491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AND RECOMMENDATIONS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CD29CCA-4496-52EF-EB7C-222F7B5CAC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8942A-E97E-4E43-8039-0D8B08D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CF9-30BB-3310-A893-767E11F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9EA92-020D-0128-8968-DA7EFFC4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14548-C99F-441E-8701-853B567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58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E8ED7BA-5991-2B44-BEBC-1BCBDF76D692}">
  <we:reference id="wa200005566" version="3.0.0.2" store="en-US" storeType="OMEX"/>
  <we:alternateReferences>
    <we:reference id="wa200005566" version="3.0.0.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222</TotalTime>
  <Words>786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Courier New</vt:lpstr>
      <vt:lpstr>Gill Sans MT</vt:lpstr>
      <vt:lpstr>Wingdings</vt:lpstr>
      <vt:lpstr>Wingdings 2</vt:lpstr>
      <vt:lpstr>Dividend</vt:lpstr>
      <vt:lpstr>Optimizing Inventory Management and Supply Chain Efficiency to Minimize Dead Stock and Reduce Breakage</vt:lpstr>
      <vt:lpstr>ORGANIZATION BACKGROUND</vt:lpstr>
      <vt:lpstr>PROBLEM STATEMENTS</vt:lpstr>
      <vt:lpstr>DATA COLLECTION</vt:lpstr>
      <vt:lpstr>DATA ANALYSIS</vt:lpstr>
      <vt:lpstr>RESULTS AND FINDINGS</vt:lpstr>
      <vt:lpstr>PowerPoint Presentation</vt:lpstr>
      <vt:lpstr>INTERPRETATION AND 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Inventory Management and Supply Chain Efficiency to Minimize Dead Stock and Reduce Breakage</dc:title>
  <dc:creator>SIDDHARTH NUPANI</dc:creator>
  <cp:lastModifiedBy>Aditya Nopany</cp:lastModifiedBy>
  <cp:revision>12</cp:revision>
  <dcterms:created xsi:type="dcterms:W3CDTF">2025-03-25T12:57:46Z</dcterms:created>
  <dcterms:modified xsi:type="dcterms:W3CDTF">2025-03-26T13:12:53Z</dcterms:modified>
</cp:coreProperties>
</file>