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71" r:id="rId5"/>
    <p:sldId id="303" r:id="rId6"/>
    <p:sldId id="286" r:id="rId7"/>
    <p:sldId id="287" r:id="rId8"/>
    <p:sldId id="289" r:id="rId9"/>
    <p:sldId id="294" r:id="rId10"/>
    <p:sldId id="291" r:id="rId11"/>
    <p:sldId id="293" r:id="rId12"/>
    <p:sldId id="295" r:id="rId13"/>
    <p:sldId id="301" r:id="rId14"/>
    <p:sldId id="302" r:id="rId15"/>
    <p:sldId id="285" r:id="rId1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F2C68"/>
    <a:srgbClr val="4472C4"/>
    <a:srgbClr val="CFD5EA"/>
    <a:srgbClr val="234A9B"/>
    <a:srgbClr val="E6E6E6"/>
    <a:srgbClr val="029C63"/>
    <a:srgbClr val="96628C"/>
    <a:srgbClr val="11A0D7"/>
    <a:srgbClr val="E6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3" autoAdjust="0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486" y="96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04/23/2024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04/23/2024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-bootstrap.github.io/" TargetMode="External"/><Relationship Id="rId3" Type="http://schemas.openxmlformats.org/officeDocument/2006/relationships/hyperlink" Target="https://fastapi.tiangolo.com/" TargetMode="External"/><Relationship Id="rId7" Type="http://schemas.openxmlformats.org/officeDocument/2006/relationships/hyperlink" Target="https://getbootstrap.com/docs" TargetMode="External"/><Relationship Id="rId12" Type="http://schemas.openxmlformats.org/officeDocument/2006/relationships/hyperlink" Target="https://github.com/adadgoff/ManuScript" TargetMode="External"/><Relationship Id="rId2" Type="http://schemas.openxmlformats.org/officeDocument/2006/relationships/hyperlink" Target="https://docs.python.org/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.dev/" TargetMode="External"/><Relationship Id="rId11" Type="http://schemas.openxmlformats.org/officeDocument/2006/relationships/hyperlink" Target="https://photomath.com/" TargetMode="External"/><Relationship Id="rId5" Type="http://schemas.openxmlformats.org/officeDocument/2006/relationships/hyperlink" Target="https://www.postgresql.org/docs" TargetMode="External"/><Relationship Id="rId10" Type="http://schemas.openxmlformats.org/officeDocument/2006/relationships/hyperlink" Target="https://stepik.org/" TargetMode="External"/><Relationship Id="rId4" Type="http://schemas.openxmlformats.org/officeDocument/2006/relationships/hyperlink" Target="https://www.sqlalchemy.org/library.html#reference" TargetMode="External"/><Relationship Id="rId9" Type="http://schemas.openxmlformats.org/officeDocument/2006/relationships/hyperlink" Target="https://en.wikipedia.org/wiki/Google_Classro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eacher@mail.ru" TargetMode="External"/><Relationship Id="rId2" Type="http://schemas.openxmlformats.org/officeDocument/2006/relationships/hyperlink" Target="http://kaa77.keenetic.pro:3000/lo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hyperlink" Target="mailto:student@mail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786" y="2129559"/>
            <a:ext cx="7634059" cy="1156848"/>
          </a:xfrm>
        </p:spPr>
        <p:txBody>
          <a:bodyPr>
            <a:noAutofit/>
          </a:bodyPr>
          <a:lstStyle/>
          <a:p>
            <a:r>
              <a:rPr lang="ru-RU" sz="3600" dirty="0"/>
              <a:t>Система для автоматизации проверки рукописных ответов «</a:t>
            </a:r>
            <a:r>
              <a:rPr lang="en-US" sz="3600" dirty="0"/>
              <a:t>ManuScript</a:t>
            </a:r>
            <a:r>
              <a:rPr lang="ru-RU" sz="3600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Образовательная программа</a:t>
            </a:r>
          </a:p>
          <a:p>
            <a:r>
              <a:rPr lang="ru-RU" dirty="0"/>
              <a:t>«Программная инженерия»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202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98451" y="5017299"/>
            <a:ext cx="2478789" cy="65286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Автор проекта: </a:t>
            </a:r>
            <a:br>
              <a:rPr lang="ru-RU" dirty="0"/>
            </a:br>
            <a:r>
              <a:rPr lang="ru-RU" dirty="0"/>
              <a:t>Студент группы БПИ</a:t>
            </a:r>
            <a:r>
              <a:rPr lang="en-US" dirty="0"/>
              <a:t>225</a:t>
            </a:r>
            <a:br>
              <a:rPr lang="ru-RU" dirty="0"/>
            </a:br>
            <a:r>
              <a:rPr lang="ru-RU" dirty="0"/>
              <a:t>Дадыков Артемий Евгеньевич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137D729A-5336-A955-2230-38BA64FCDA80}"/>
              </a:ext>
            </a:extLst>
          </p:cNvPr>
          <p:cNvSpPr txBox="1">
            <a:spLocks/>
          </p:cNvSpPr>
          <p:nvPr/>
        </p:nvSpPr>
        <p:spPr>
          <a:xfrm>
            <a:off x="1009618" y="5017298"/>
            <a:ext cx="5867508" cy="931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500" dirty="0"/>
              <a:t>Руководитель проекта: </a:t>
            </a:r>
            <a:br>
              <a:rPr lang="ru-RU" sz="1500" dirty="0"/>
            </a:br>
            <a:r>
              <a:rPr lang="ru-RU" sz="1500" dirty="0"/>
              <a:t>Аспирант факультета компьютерных наук департамента программной инженерии, штатный преподаватель факультета компьютерных наук</a:t>
            </a:r>
          </a:p>
          <a:p>
            <a:r>
              <a:rPr lang="ru-RU" sz="1500" dirty="0"/>
              <a:t>Терлыч Никита Андреевич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CCA61AFA-492F-40DB-1AC7-6F7E34434DC5}"/>
              </a:ext>
            </a:extLst>
          </p:cNvPr>
          <p:cNvSpPr txBox="1">
            <a:spLocks/>
          </p:cNvSpPr>
          <p:nvPr/>
        </p:nvSpPr>
        <p:spPr>
          <a:xfrm>
            <a:off x="1009618" y="3896835"/>
            <a:ext cx="5178150" cy="3859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Индивидуальный программный проект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AEB7998-A25D-F8AA-A79B-B8DAA8B60184}"/>
              </a:ext>
            </a:extLst>
          </p:cNvPr>
          <p:cNvSpPr txBox="1">
            <a:spLocks/>
          </p:cNvSpPr>
          <p:nvPr/>
        </p:nvSpPr>
        <p:spPr>
          <a:xfrm>
            <a:off x="1009618" y="3308030"/>
            <a:ext cx="7509516" cy="2895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300" b="0" i="0" kern="1200" baseline="0">
                <a:solidFill>
                  <a:srgbClr val="0E2D69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System for Automating the Verification of Handwritten Answers</a:t>
            </a:r>
            <a:endParaRPr lang="ru-RU" sz="360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8BCC8DF-A396-B4A6-0D66-0CAD8C171C4E}"/>
              </a:ext>
            </a:extLst>
          </p:cNvPr>
          <p:cNvCxnSpPr/>
          <p:nvPr/>
        </p:nvCxnSpPr>
        <p:spPr>
          <a:xfrm>
            <a:off x="1009618" y="3746682"/>
            <a:ext cx="7509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Дальнейшее развитие: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5" y="1984187"/>
            <a:ext cx="11161605" cy="4680564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</a:pPr>
            <a:r>
              <a:rPr lang="ru-RU" sz="1800" dirty="0"/>
              <a:t>Разработка алгоритма распознавания рукописного текста на различных языках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Развертывание программного обеспечения на выделенном сервере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Создание мобильной версии приложения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Добавление англоязычной версии приложения</a:t>
            </a:r>
            <a:r>
              <a:rPr lang="en-US" sz="1800" dirty="0"/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/>
              <a:t>Возможность добавления комментариев к урокам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Возможность создания уведомлений в учебных классах</a:t>
            </a:r>
            <a:r>
              <a:rPr lang="en-US" sz="1800" dirty="0"/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/>
              <a:t>Двухфакторная аутентификация (проверка почты)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Улучшение кодовой базы (оптимизация </a:t>
            </a:r>
            <a:r>
              <a:rPr lang="en-US" sz="1800" dirty="0"/>
              <a:t>SQL</a:t>
            </a:r>
            <a:r>
              <a:rPr lang="ru-RU" sz="1800" dirty="0"/>
              <a:t> запросов, рефакторинг кода)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Улучшение архитектурных решений (например, работать через роли)</a:t>
            </a:r>
            <a:r>
              <a:rPr lang="en-US" sz="1800" dirty="0"/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/>
              <a:t>Добавление новых ролей в системе: администратор, поддержка</a:t>
            </a:r>
            <a:r>
              <a:rPr lang="en-US" sz="1800" dirty="0"/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/>
              <a:t>Реализовать тестирование приложения</a:t>
            </a:r>
            <a:r>
              <a:rPr lang="en-US" sz="1800" dirty="0"/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/>
              <a:t>Хранить статичные данные на отдельном сервере.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267451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0" y="1292004"/>
            <a:ext cx="5245560" cy="777025"/>
          </a:xfrm>
        </p:spPr>
        <p:txBody>
          <a:bodyPr>
            <a:normAutofit/>
          </a:bodyPr>
          <a:lstStyle/>
          <a:p>
            <a:r>
              <a:rPr lang="ru-RU" sz="3200" b="1" dirty="0"/>
              <a:t>Использованные источники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0" y="1827707"/>
            <a:ext cx="10468391" cy="3658147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</a:pPr>
            <a:r>
              <a:rPr lang="en-US" sz="1600" dirty="0"/>
              <a:t>Python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6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6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  <a:hlinkClick r:id="rId2"/>
              </a:rPr>
              <a:t>https://docs.python.org/3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600" dirty="0"/>
          </a:p>
          <a:p>
            <a:pPr marL="342900" indent="-342900" algn="just">
              <a:buAutoNum type="arabicPeriod"/>
            </a:pPr>
            <a:r>
              <a:rPr lang="en-US" sz="1600" dirty="0"/>
              <a:t>Python </a:t>
            </a:r>
            <a:r>
              <a:rPr lang="en-US" sz="1600" dirty="0" err="1"/>
              <a:t>FastApi</a:t>
            </a:r>
            <a:r>
              <a:rPr lang="en-US" sz="1600" dirty="0"/>
              <a:t>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6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6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600" dirty="0">
                <a:latin typeface="HSE Sans" panose="02000000000000000000"/>
                <a:ea typeface="Calibri" panose="020F0502020204030204" pitchFamily="34" charset="0"/>
                <a:hlinkClick r:id="rId3"/>
              </a:rPr>
              <a:t>https://fastapi.tiangolo.com</a:t>
            </a:r>
            <a:r>
              <a:rPr lang="en-US" sz="1600" dirty="0"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600" dirty="0"/>
          </a:p>
          <a:p>
            <a:pPr marL="342900" indent="-342900" algn="just">
              <a:buAutoNum type="arabicPeriod"/>
            </a:pPr>
            <a:r>
              <a:rPr lang="en-US" sz="1600" dirty="0"/>
              <a:t>Python </a:t>
            </a:r>
            <a:r>
              <a:rPr lang="en-US" sz="1600" dirty="0" err="1"/>
              <a:t>SQLAlchemy</a:t>
            </a:r>
            <a:r>
              <a:rPr lang="ru-RU" sz="1600" dirty="0"/>
              <a:t>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6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6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600" dirty="0">
                <a:latin typeface="HSE Sans" panose="02000000000000000000"/>
                <a:ea typeface="Calibri" panose="020F0502020204030204" pitchFamily="34" charset="0"/>
                <a:hlinkClick r:id="rId4"/>
              </a:rPr>
              <a:t>https://www.sqlalchemy.org/library.html</a:t>
            </a:r>
            <a:r>
              <a:rPr lang="en-US" sz="1600" dirty="0"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ru-RU" sz="1600" dirty="0"/>
          </a:p>
          <a:p>
            <a:pPr marL="342900" indent="-342900" algn="just">
              <a:buAutoNum type="arabicPeriod"/>
            </a:pPr>
            <a:r>
              <a:rPr lang="en-US" sz="1600" dirty="0"/>
              <a:t>PostgreSQL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6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6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  <a:hlinkClick r:id="rId5"/>
              </a:rPr>
              <a:t>https://www.postgresql.org/docs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600" dirty="0"/>
          </a:p>
          <a:p>
            <a:pPr marL="342900" indent="-342900" algn="just">
              <a:buAutoNum type="arabicPeriod"/>
            </a:pPr>
            <a:r>
              <a:rPr lang="en-US" sz="1600" dirty="0"/>
              <a:t>React</a:t>
            </a:r>
            <a:r>
              <a:rPr lang="ru-RU" sz="1600" dirty="0"/>
              <a:t> документация</a:t>
            </a:r>
            <a:r>
              <a:rPr lang="en-US" sz="1600" dirty="0"/>
              <a:t>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6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6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  <a:hlinkClick r:id="rId6"/>
              </a:rPr>
              <a:t>https://react.dev</a:t>
            </a:r>
            <a:r>
              <a:rPr lang="en-US" sz="1600" dirty="0"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600" dirty="0"/>
          </a:p>
          <a:p>
            <a:pPr marL="342900" indent="-342900" algn="just">
              <a:buAutoNum type="arabicPeriod"/>
            </a:pPr>
            <a:r>
              <a:rPr lang="en-US" sz="1600" dirty="0"/>
              <a:t>Bootstrap</a:t>
            </a:r>
            <a:r>
              <a:rPr lang="ru-RU" sz="1600" dirty="0"/>
              <a:t> документация</a:t>
            </a:r>
            <a:r>
              <a:rPr lang="en-US" sz="1600" dirty="0"/>
              <a:t>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6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6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  <a:hlinkClick r:id="rId7"/>
              </a:rPr>
              <a:t>https://getbootstrap.com/docs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600" dirty="0"/>
          </a:p>
          <a:p>
            <a:pPr marL="342900" indent="-342900" algn="just">
              <a:buAutoNum type="arabicPeriod"/>
            </a:pPr>
            <a:r>
              <a:rPr lang="en-US" sz="1600" dirty="0"/>
              <a:t>React</a:t>
            </a:r>
            <a:r>
              <a:rPr lang="ru-RU" sz="1600" dirty="0"/>
              <a:t> </a:t>
            </a:r>
            <a:r>
              <a:rPr lang="en-US" sz="1600" dirty="0"/>
              <a:t>Bootstrap </a:t>
            </a:r>
            <a:r>
              <a:rPr lang="ru-RU" sz="1600" dirty="0"/>
              <a:t>документация</a:t>
            </a:r>
            <a:r>
              <a:rPr lang="en-US" sz="1600" dirty="0"/>
              <a:t>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6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6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  <a:hlinkClick r:id="rId8"/>
              </a:rPr>
              <a:t>https://react-bootstrap.github.io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HSE Sans" panose="02000000000000000000"/>
              </a:rPr>
              <a:t>Google Classroom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6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]. URL: 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  <a:hlinkClick r:id="rId9"/>
              </a:rPr>
              <a:t>https://en.wikipedia.org/wiki/Google_Classroom</a:t>
            </a:r>
            <a:r>
              <a:rPr lang="en-US" sz="16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HSE Sans" panose="02000000000000000000"/>
                <a:ea typeface="Calibri" panose="020F0502020204030204" pitchFamily="34" charset="0"/>
              </a:rPr>
              <a:t>Stepik [</a:t>
            </a:r>
            <a:r>
              <a:rPr lang="ru-RU" sz="1600" dirty="0"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600" dirty="0">
                <a:latin typeface="HSE Sans" panose="02000000000000000000"/>
                <a:ea typeface="Calibri" panose="020F0502020204030204" pitchFamily="34" charset="0"/>
              </a:rPr>
              <a:t>]. URL: </a:t>
            </a:r>
            <a:r>
              <a:rPr lang="en-US" sz="1600" dirty="0">
                <a:latin typeface="HSE Sans" panose="02000000000000000000"/>
                <a:ea typeface="Calibri" panose="020F0502020204030204" pitchFamily="34" charset="0"/>
                <a:hlinkClick r:id="rId10"/>
              </a:rPr>
              <a:t>https://stepik.org</a:t>
            </a:r>
            <a:r>
              <a:rPr lang="en-US" sz="1600" dirty="0">
                <a:latin typeface="HSE Sans" panose="02000000000000000000"/>
                <a:ea typeface="Calibri" panose="020F0502020204030204" pitchFamily="34" charset="0"/>
              </a:rPr>
              <a:t>;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HSE Sans" panose="02000000000000000000"/>
                <a:ea typeface="Calibri" panose="020F0502020204030204" pitchFamily="34" charset="0"/>
              </a:rPr>
              <a:t>Photomath [</a:t>
            </a:r>
            <a:r>
              <a:rPr lang="ru-RU" sz="1600" dirty="0"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600" dirty="0">
                <a:latin typeface="HSE Sans" panose="02000000000000000000"/>
                <a:ea typeface="Calibri" panose="020F0502020204030204" pitchFamily="34" charset="0"/>
              </a:rPr>
              <a:t>]. URL: </a:t>
            </a:r>
            <a:r>
              <a:rPr lang="en-US" sz="1600" dirty="0">
                <a:latin typeface="HSE Sans" panose="02000000000000000000"/>
                <a:ea typeface="Calibri" panose="020F0502020204030204" pitchFamily="34" charset="0"/>
                <a:hlinkClick r:id="rId11"/>
              </a:rPr>
              <a:t>https://photomath.com</a:t>
            </a:r>
            <a:r>
              <a:rPr lang="en-US" sz="1600" dirty="0">
                <a:latin typeface="HSE Sans" panose="0200000000000000000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AutoNum type="arabicPeriod"/>
            </a:pPr>
            <a:endParaRPr lang="en-US" sz="1600" dirty="0">
              <a:effectLst/>
              <a:latin typeface="HSE Sans" panose="02000000000000000000"/>
              <a:ea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endParaRPr lang="ru-RU" sz="16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BDF8FF42-CFA6-6D08-072E-49AC8B55FEB2}"/>
              </a:ext>
            </a:extLst>
          </p:cNvPr>
          <p:cNvSpPr txBox="1">
            <a:spLocks/>
          </p:cNvSpPr>
          <p:nvPr/>
        </p:nvSpPr>
        <p:spPr>
          <a:xfrm>
            <a:off x="585890" y="5616498"/>
            <a:ext cx="5245560" cy="42207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sz="2000" b="1" dirty="0"/>
              <a:t>Ссылка на работу</a:t>
            </a:r>
            <a:r>
              <a:rPr lang="en-US" sz="2000" b="1" dirty="0"/>
              <a:t>: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21511F28-7B46-18DE-FF7A-6263E3909441}"/>
              </a:ext>
            </a:extLst>
          </p:cNvPr>
          <p:cNvSpPr txBox="1">
            <a:spLocks/>
          </p:cNvSpPr>
          <p:nvPr/>
        </p:nvSpPr>
        <p:spPr>
          <a:xfrm>
            <a:off x="585890" y="6038570"/>
            <a:ext cx="9697725" cy="42207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GitHub 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hlinkClick r:id="rId12"/>
              </a:rPr>
              <a:t>https://github.com/adadgoff/ManuScript</a:t>
            </a:r>
            <a:endParaRPr lang="en-US" sz="1800" dirty="0"/>
          </a:p>
          <a:p>
            <a:pPr algn="just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4194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553C5E-0FA1-C73F-65AC-06768291350E}"/>
              </a:ext>
            </a:extLst>
          </p:cNvPr>
          <p:cNvSpPr/>
          <p:nvPr/>
        </p:nvSpPr>
        <p:spPr>
          <a:xfrm>
            <a:off x="4896319" y="2319783"/>
            <a:ext cx="2639598" cy="2486448"/>
          </a:xfrm>
          <a:prstGeom prst="rect">
            <a:avLst/>
          </a:prstGeom>
          <a:solidFill>
            <a:srgbClr val="0F2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AB3051-730A-DBF5-9C2D-0D23C63F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03" y="143052"/>
            <a:ext cx="1850171" cy="1778196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28D5889-296D-357F-1208-141444F73A07}"/>
              </a:ext>
            </a:extLst>
          </p:cNvPr>
          <p:cNvSpPr txBox="1">
            <a:spLocks/>
          </p:cNvSpPr>
          <p:nvPr/>
        </p:nvSpPr>
        <p:spPr>
          <a:xfrm>
            <a:off x="868041" y="2775130"/>
            <a:ext cx="10598932" cy="7878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dirty="0">
                <a:solidFill>
                  <a:schemeClr val="bg1"/>
                </a:solidFill>
                <a:latin typeface="HSE Sans"/>
              </a:rPr>
              <a:t>СПАСИБО ЗА ВНИМАНИЕ!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3D3DDB2A-5CF0-DB4D-6349-BDBEE8232D2E}"/>
              </a:ext>
            </a:extLst>
          </p:cNvPr>
          <p:cNvSpPr txBox="1">
            <a:spLocks/>
          </p:cNvSpPr>
          <p:nvPr/>
        </p:nvSpPr>
        <p:spPr>
          <a:xfrm>
            <a:off x="3244868" y="4726783"/>
            <a:ext cx="5396312" cy="864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>
                <a:solidFill>
                  <a:schemeClr val="bg1"/>
                </a:solidFill>
              </a:rPr>
              <a:t>Дадыков Артемий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SE Sans" panose="02000000000000000000"/>
              </a:rPr>
              <a:t>aedadykov@edu.hse.ru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E5CEAD0-A3C4-8A3D-D56C-2FE0B8118ADB}"/>
              </a:ext>
            </a:extLst>
          </p:cNvPr>
          <p:cNvCxnSpPr>
            <a:cxnSpLocks/>
          </p:cNvCxnSpPr>
          <p:nvPr/>
        </p:nvCxnSpPr>
        <p:spPr>
          <a:xfrm>
            <a:off x="1073556" y="4134361"/>
            <a:ext cx="10044887" cy="45044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603194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Описание предметной области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843478" cy="3393234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Веб-приложение предназначено для автоматической проверки рукописных работ студентов</a:t>
            </a:r>
            <a:r>
              <a:rPr lang="en-US" sz="1800" dirty="0"/>
              <a:t>/</a:t>
            </a:r>
            <a:r>
              <a:rPr lang="ru-RU" sz="1800" dirty="0"/>
              <a:t>учеников.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Основные клиенты приложения: преподаватели и учащиеся образовательных учреждений.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</a:t>
            </a:r>
            <a:r>
              <a:rPr lang="en-US" dirty="0"/>
              <a:t>4</a:t>
            </a:r>
            <a:endParaRPr lang="ru-RU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CF8BEA6-A0DD-3911-DF32-EA1626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434" y="1447790"/>
            <a:ext cx="4004568" cy="4861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2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Актуальность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673995" cy="3393234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ru-RU" sz="1800" dirty="0"/>
              <a:t>Автоматизация процесса проверки рукописных работ учащихся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Обеспечение постоянного доступа к их работам.</a:t>
            </a:r>
          </a:p>
          <a:p>
            <a:pPr algn="just"/>
            <a:endParaRPr lang="en-US" sz="1800" dirty="0"/>
          </a:p>
          <a:p>
            <a:pPr algn="just"/>
            <a:endParaRPr lang="ru-RU" sz="1800" dirty="0"/>
          </a:p>
          <a:p>
            <a:pPr algn="just"/>
            <a:endParaRPr lang="ru-RU" sz="1800" dirty="0"/>
          </a:p>
          <a:p>
            <a:pPr marL="342900" indent="-342900" algn="just">
              <a:buAutoNum type="arabicPeriod"/>
            </a:pPr>
            <a:endParaRPr lang="ru-RU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7369525-833C-C9D0-3803-B2362331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332" y="1371600"/>
            <a:ext cx="4381920" cy="4691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071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Цель: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5" y="2069029"/>
            <a:ext cx="9697725" cy="512246"/>
          </a:xfrm>
        </p:spPr>
        <p:txBody>
          <a:bodyPr>
            <a:noAutofit/>
          </a:bodyPr>
          <a:lstStyle/>
          <a:p>
            <a:pPr algn="just"/>
            <a:r>
              <a:rPr lang="ru-RU" sz="1800" dirty="0"/>
              <a:t>Разработать приложение, позволяющее автоматически проверять работы учащихся.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DB0F854D-1AB5-82B6-4176-46919DFCD218}"/>
              </a:ext>
            </a:extLst>
          </p:cNvPr>
          <p:cNvSpPr txBox="1">
            <a:spLocks/>
          </p:cNvSpPr>
          <p:nvPr/>
        </p:nvSpPr>
        <p:spPr>
          <a:xfrm>
            <a:off x="585898" y="2926749"/>
            <a:ext cx="5245560" cy="7770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sz="3200" b="1" dirty="0"/>
              <a:t>Задачи: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94C588CF-3C3A-01EC-7C16-67865C354E70}"/>
              </a:ext>
            </a:extLst>
          </p:cNvPr>
          <p:cNvSpPr txBox="1">
            <a:spLocks/>
          </p:cNvSpPr>
          <p:nvPr/>
        </p:nvSpPr>
        <p:spPr>
          <a:xfrm>
            <a:off x="585896" y="3532009"/>
            <a:ext cx="9697725" cy="258951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нализ аналогов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ыбор технологий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Написание техническо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й документации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Разработка приложения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endParaRPr lang="en-US" sz="1800" dirty="0"/>
          </a:p>
          <a:p>
            <a:pPr marL="342900" indent="-342900" algn="just"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4079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330675"/>
            <a:ext cx="8283332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Анализ аналогов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AD52D37F-DA39-F60E-FAB6-B8A189FC4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423836"/>
              </p:ext>
            </p:extLst>
          </p:nvPr>
        </p:nvGraphicFramePr>
        <p:xfrm>
          <a:off x="585898" y="1926480"/>
          <a:ext cx="11020204" cy="2874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6733">
                  <a:extLst>
                    <a:ext uri="{9D8B030D-6E8A-4147-A177-3AD203B41FA5}">
                      <a16:colId xmlns:a16="http://schemas.microsoft.com/office/drawing/2014/main" val="3202352094"/>
                    </a:ext>
                  </a:extLst>
                </a:gridCol>
                <a:gridCol w="1686705">
                  <a:extLst>
                    <a:ext uri="{9D8B030D-6E8A-4147-A177-3AD203B41FA5}">
                      <a16:colId xmlns:a16="http://schemas.microsoft.com/office/drawing/2014/main" val="4116135041"/>
                    </a:ext>
                  </a:extLst>
                </a:gridCol>
                <a:gridCol w="1781821">
                  <a:extLst>
                    <a:ext uri="{9D8B030D-6E8A-4147-A177-3AD203B41FA5}">
                      <a16:colId xmlns:a16="http://schemas.microsoft.com/office/drawing/2014/main" val="195409985"/>
                    </a:ext>
                  </a:extLst>
                </a:gridCol>
                <a:gridCol w="1128698">
                  <a:extLst>
                    <a:ext uri="{9D8B030D-6E8A-4147-A177-3AD203B41FA5}">
                      <a16:colId xmlns:a16="http://schemas.microsoft.com/office/drawing/2014/main" val="3262238100"/>
                    </a:ext>
                  </a:extLst>
                </a:gridCol>
                <a:gridCol w="1306247">
                  <a:extLst>
                    <a:ext uri="{9D8B030D-6E8A-4147-A177-3AD203B41FA5}">
                      <a16:colId xmlns:a16="http://schemas.microsoft.com/office/drawing/2014/main" val="2703034769"/>
                    </a:ext>
                  </a:extLst>
                </a:gridCol>
              </a:tblGrid>
              <a:tr h="477037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SE Sans" panose="02000000000000000000"/>
                        </a:rPr>
                        <a:t>Google Classroom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SE Sans" panose="02000000000000000000"/>
                        </a:rPr>
                        <a:t>Photomath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SE Sans" panose="02000000000000000000"/>
                        </a:rPr>
                        <a:t>Stepik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SE Sans" panose="02000000000000000000"/>
                        </a:rPr>
                        <a:t>ManuScript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07047"/>
                  </a:ext>
                </a:extLst>
              </a:tr>
              <a:tr h="477037">
                <a:tc>
                  <a:txBody>
                    <a:bodyPr/>
                    <a:lstStyle/>
                    <a:p>
                      <a:r>
                        <a:rPr lang="ru-RU" sz="1800" dirty="0"/>
                        <a:t>Автоматическая проверка рукописных работ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-</a:t>
                      </a:r>
                    </a:p>
                    <a:p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HSE Sans" panose="02000000000000000000"/>
                        </a:rPr>
                        <a:t>+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41788"/>
                  </a:ext>
                </a:extLst>
              </a:tr>
              <a:tr h="477037">
                <a:tc>
                  <a:txBody>
                    <a:bodyPr/>
                    <a:lstStyle/>
                    <a:p>
                      <a:r>
                        <a:rPr lang="ru-RU" sz="1800" dirty="0"/>
                        <a:t>Доступ к рукописным работам учащихся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99476"/>
                  </a:ext>
                </a:extLst>
              </a:tr>
              <a:tr h="477037">
                <a:tc>
                  <a:txBody>
                    <a:bodyPr/>
                    <a:lstStyle/>
                    <a:p>
                      <a:r>
                        <a:rPr lang="ru-RU" sz="1800" dirty="0"/>
                        <a:t>Автоматическая проверка через стандартизированные тесты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HSE Sans" panose="02000000000000000000"/>
                        </a:rPr>
                        <a:t>+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44358"/>
                  </a:ext>
                </a:extLst>
              </a:tr>
              <a:tr h="477037">
                <a:tc>
                  <a:txBody>
                    <a:bodyPr/>
                    <a:lstStyle/>
                    <a:p>
                      <a:r>
                        <a:rPr lang="ru-RU" sz="1800" dirty="0"/>
                        <a:t>Возможность создавать классы и уроки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HSE Sans" panose="02000000000000000000"/>
                        </a:rPr>
                        <a:t>+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6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22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5558149" cy="777025"/>
          </a:xfrm>
        </p:spPr>
        <p:txBody>
          <a:bodyPr>
            <a:normAutofit/>
          </a:bodyPr>
          <a:lstStyle/>
          <a:p>
            <a:r>
              <a:rPr lang="ru-RU" sz="3200" b="1" dirty="0"/>
              <a:t>Функциональные требования: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graphicFrame>
        <p:nvGraphicFramePr>
          <p:cNvPr id="8" name="Таблица 9">
            <a:extLst>
              <a:ext uri="{FF2B5EF4-FFF2-40B4-BE49-F238E27FC236}">
                <a16:creationId xmlns:a16="http://schemas.microsoft.com/office/drawing/2014/main" id="{9D3BB4B7-DC12-258E-5233-D4EBFAA69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321036"/>
              </p:ext>
            </p:extLst>
          </p:nvPr>
        </p:nvGraphicFramePr>
        <p:xfrm>
          <a:off x="562464" y="2157323"/>
          <a:ext cx="11067072" cy="43254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9024">
                  <a:extLst>
                    <a:ext uri="{9D8B030D-6E8A-4147-A177-3AD203B41FA5}">
                      <a16:colId xmlns:a16="http://schemas.microsoft.com/office/drawing/2014/main" val="3129331633"/>
                    </a:ext>
                  </a:extLst>
                </a:gridCol>
                <a:gridCol w="3689024">
                  <a:extLst>
                    <a:ext uri="{9D8B030D-6E8A-4147-A177-3AD203B41FA5}">
                      <a16:colId xmlns:a16="http://schemas.microsoft.com/office/drawing/2014/main" val="3717435994"/>
                    </a:ext>
                  </a:extLst>
                </a:gridCol>
                <a:gridCol w="3689024">
                  <a:extLst>
                    <a:ext uri="{9D8B030D-6E8A-4147-A177-3AD203B41FA5}">
                      <a16:colId xmlns:a16="http://schemas.microsoft.com/office/drawing/2014/main" val="1659780723"/>
                    </a:ext>
                  </a:extLst>
                </a:gridCol>
              </a:tblGrid>
              <a:tr h="307354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Тип ресурса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Роль пользователя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19920"/>
                  </a:ext>
                </a:extLst>
              </a:tr>
              <a:tr h="28272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Преподаватель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C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Учащийся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C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980618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Учебный класс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Создание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Изменение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Удаление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1706235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Модуль учебного класса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Создание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Изменение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Удаление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135506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Урок учебного класса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Создание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Изменение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Удаление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228120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Шаг учебного класса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Создание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Изменение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Удаление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Отправка ответа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690231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Состав преподавателей и учащихся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Изменение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Удаление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446215"/>
                  </a:ext>
                </a:extLst>
              </a:tr>
              <a:tr h="60914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Регистрация и авторизация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918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0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8E6C54-4F3D-824F-6375-40C309B0B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6" t="13722" r="7187" b="13722"/>
          <a:stretch/>
        </p:blipFill>
        <p:spPr>
          <a:xfrm>
            <a:off x="3732102" y="2725784"/>
            <a:ext cx="7874000" cy="3591312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9814840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Архитектура приложения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A7F2E570-BEDB-CD19-3639-6508242AA6F6}"/>
              </a:ext>
            </a:extLst>
          </p:cNvPr>
          <p:cNvSpPr txBox="1">
            <a:spLocks/>
          </p:cNvSpPr>
          <p:nvPr/>
        </p:nvSpPr>
        <p:spPr>
          <a:xfrm>
            <a:off x="584997" y="2057013"/>
            <a:ext cx="11021105" cy="1143387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Серверная часть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разбита на слои: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MVC-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архитектура (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Model-View-Controller);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базой данных: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ORM (Object-Relational Mapping)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Передача информации</a:t>
            </a:r>
            <a:r>
              <a:rPr lang="en-US" sz="1800" dirty="0"/>
              <a:t>: DTO (Data Transfer Object).</a:t>
            </a:r>
            <a:endParaRPr lang="ru-RU" sz="1800" dirty="0"/>
          </a:p>
          <a:p>
            <a:pPr algn="just"/>
            <a:endParaRPr lang="en-US" sz="1800" dirty="0"/>
          </a:p>
          <a:p>
            <a:pPr marL="342900" indent="-342900" algn="just"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2063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A917C9-888F-C37F-5BDF-C0FAC2EE4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3" b="2760"/>
          <a:stretch/>
        </p:blipFill>
        <p:spPr>
          <a:xfrm>
            <a:off x="1398295" y="1611984"/>
            <a:ext cx="8261936" cy="4835950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155559"/>
            <a:ext cx="6819391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базы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121449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209055"/>
            <a:ext cx="7576136" cy="777025"/>
          </a:xfrm>
        </p:spPr>
        <p:txBody>
          <a:bodyPr>
            <a:normAutofit/>
          </a:bodyPr>
          <a:lstStyle/>
          <a:p>
            <a:r>
              <a:rPr lang="ru-RU" sz="3200" b="1" dirty="0"/>
              <a:t>Основные результаты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59FC0C-5CA8-EA19-6128-FBAD9674C61F}"/>
              </a:ext>
            </a:extLst>
          </p:cNvPr>
          <p:cNvSpPr txBox="1">
            <a:spLocks/>
          </p:cNvSpPr>
          <p:nvPr/>
        </p:nvSpPr>
        <p:spPr>
          <a:xfrm>
            <a:off x="585897" y="1917516"/>
            <a:ext cx="6443553" cy="417659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i-FI" sz="2400" dirty="0">
                <a:hlinkClick r:id="rId2"/>
              </a:rPr>
              <a:t>kaa77.keenetic.pro:3000/login</a:t>
            </a:r>
            <a:endParaRPr lang="ru-RU" sz="1800" dirty="0"/>
          </a:p>
          <a:p>
            <a:pPr algn="just"/>
            <a:endParaRPr lang="en-US" sz="2400" dirty="0"/>
          </a:p>
          <a:p>
            <a:pPr algn="just"/>
            <a:r>
              <a:rPr lang="ru-RU" sz="2400" b="1" u="sng" dirty="0"/>
              <a:t>Готовые аккаунты для демонстрации:</a:t>
            </a:r>
            <a:endParaRPr lang="en-US" sz="2400" b="1" u="sng" dirty="0"/>
          </a:p>
          <a:p>
            <a:pPr algn="just"/>
            <a:r>
              <a:rPr lang="en-US" sz="2400" dirty="0"/>
              <a:t>1. </a:t>
            </a:r>
            <a:r>
              <a:rPr lang="ru-RU" sz="2400" dirty="0"/>
              <a:t>Логин: </a:t>
            </a:r>
            <a:r>
              <a:rPr lang="en-US" sz="2400" dirty="0">
                <a:hlinkClick r:id="rId3"/>
              </a:rPr>
              <a:t>“teacher@mail.ru</a:t>
            </a:r>
            <a:r>
              <a:rPr lang="en-US" sz="2400" dirty="0"/>
              <a:t>”</a:t>
            </a:r>
          </a:p>
          <a:p>
            <a:pPr algn="just"/>
            <a:r>
              <a:rPr lang="en-US" sz="2400" dirty="0"/>
              <a:t>    </a:t>
            </a:r>
            <a:r>
              <a:rPr lang="ru-RU" sz="2400" dirty="0"/>
              <a:t>Пароль: </a:t>
            </a:r>
            <a:r>
              <a:rPr lang="en-US" sz="2400" dirty="0"/>
              <a:t>“&lt;PASSWORD&gt;”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2. </a:t>
            </a:r>
            <a:r>
              <a:rPr lang="ru-RU" sz="2400" dirty="0"/>
              <a:t>Логин: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“student@mail.ru</a:t>
            </a:r>
            <a:r>
              <a:rPr lang="en-US" sz="2400" dirty="0"/>
              <a:t>”</a:t>
            </a:r>
          </a:p>
          <a:p>
            <a:pPr algn="just"/>
            <a:r>
              <a:rPr lang="en-US" sz="2400" dirty="0"/>
              <a:t>    </a:t>
            </a:r>
            <a:r>
              <a:rPr lang="ru-RU" sz="2400" dirty="0"/>
              <a:t>Пароль: </a:t>
            </a:r>
            <a:r>
              <a:rPr lang="en-US" sz="2400" dirty="0"/>
              <a:t>“&lt;PASSWORD&gt;”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5512373-C9F9-9D85-7B95-FD9879D21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867" y="1762125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0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807</Words>
  <Application>Microsoft Office PowerPoint</Application>
  <PresentationFormat>Широкоэкранный</PresentationFormat>
  <Paragraphs>157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HSE Sans</vt:lpstr>
      <vt:lpstr>Office Theme</vt:lpstr>
      <vt:lpstr>Система для автоматизации проверки рукописных ответов «ManuScript»</vt:lpstr>
      <vt:lpstr>Описание предметной области</vt:lpstr>
      <vt:lpstr>Актуальность работы</vt:lpstr>
      <vt:lpstr>Цель:</vt:lpstr>
      <vt:lpstr>Анализ аналогов</vt:lpstr>
      <vt:lpstr>Функциональные требования:</vt:lpstr>
      <vt:lpstr>Архитектура приложения</vt:lpstr>
      <vt:lpstr>Структура базы данных</vt:lpstr>
      <vt:lpstr>Основные результаты</vt:lpstr>
      <vt:lpstr>Дальнейшее развитие:</vt:lpstr>
      <vt:lpstr>Использованные источники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Артемий Дадыков</cp:lastModifiedBy>
  <cp:revision>35</cp:revision>
  <cp:lastPrinted>2021-11-11T13:08:42Z</cp:lastPrinted>
  <dcterms:created xsi:type="dcterms:W3CDTF">2021-11-11T08:52:47Z</dcterms:created>
  <dcterms:modified xsi:type="dcterms:W3CDTF">2024-04-23T14:33:42Z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