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303" r:id="rId6"/>
    <p:sldId id="286" r:id="rId7"/>
    <p:sldId id="287" r:id="rId8"/>
    <p:sldId id="289" r:id="rId9"/>
    <p:sldId id="294" r:id="rId10"/>
    <p:sldId id="291" r:id="rId11"/>
    <p:sldId id="293" r:id="rId12"/>
    <p:sldId id="295" r:id="rId13"/>
    <p:sldId id="301" r:id="rId14"/>
    <p:sldId id="302" r:id="rId15"/>
    <p:sldId id="285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2C68"/>
    <a:srgbClr val="4472C4"/>
    <a:srgbClr val="CFD5EA"/>
    <a:srgbClr val="234A9B"/>
    <a:srgbClr val="E6E6E6"/>
    <a:srgbClr val="029C63"/>
    <a:srgbClr val="96628C"/>
    <a:srgbClr val="11A0D7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690" y="21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04/15/2024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04/15/2024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github.io/" TargetMode="External"/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getbootstrap.com/docs" TargetMode="External"/><Relationship Id="rId2" Type="http://schemas.openxmlformats.org/officeDocument/2006/relationships/hyperlink" Target="https://docs.python.org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" TargetMode="External"/><Relationship Id="rId5" Type="http://schemas.openxmlformats.org/officeDocument/2006/relationships/hyperlink" Target="https://www.postgresql.org/docs" TargetMode="External"/><Relationship Id="rId4" Type="http://schemas.openxmlformats.org/officeDocument/2006/relationships/hyperlink" Target="https://www.sqlalchemy.org/library.html#reference" TargetMode="External"/><Relationship Id="rId9" Type="http://schemas.openxmlformats.org/officeDocument/2006/relationships/hyperlink" Target="https://github.com/adadgoff/ManuScrip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@mail.ru" TargetMode="External"/><Relationship Id="rId2" Type="http://schemas.openxmlformats.org/officeDocument/2006/relationships/hyperlink" Target="http://kaa77.keenetic.pro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mailto:student@mail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86" y="2129559"/>
            <a:ext cx="7634059" cy="1156848"/>
          </a:xfrm>
        </p:spPr>
        <p:txBody>
          <a:bodyPr>
            <a:noAutofit/>
          </a:bodyPr>
          <a:lstStyle/>
          <a:p>
            <a:r>
              <a:rPr lang="ru-RU" sz="3600" dirty="0"/>
              <a:t>Система для автоматизации проверки рукописных ответов «</a:t>
            </a:r>
            <a:r>
              <a:rPr lang="en-US" sz="3600" dirty="0"/>
              <a:t>ManuScript</a:t>
            </a:r>
            <a:r>
              <a:rPr lang="ru-RU" sz="3600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Образовательная программа</a:t>
            </a:r>
          </a:p>
          <a:p>
            <a:r>
              <a:rPr lang="ru-RU" dirty="0"/>
              <a:t>«Программная инженерия»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8451" y="5017299"/>
            <a:ext cx="2478789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 проекта: </a:t>
            </a:r>
            <a:br>
              <a:rPr lang="ru-RU" dirty="0"/>
            </a:br>
            <a:r>
              <a:rPr lang="ru-RU" dirty="0"/>
              <a:t>Студент группы БПИ</a:t>
            </a:r>
            <a:r>
              <a:rPr lang="en-US" dirty="0"/>
              <a:t>225</a:t>
            </a:r>
            <a:br>
              <a:rPr lang="ru-RU" dirty="0"/>
            </a:br>
            <a:r>
              <a:rPr lang="ru-RU" dirty="0"/>
              <a:t>Дадыков Артемий Евгеньевич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37D729A-5336-A955-2230-38BA64FCDA80}"/>
              </a:ext>
            </a:extLst>
          </p:cNvPr>
          <p:cNvSpPr txBox="1">
            <a:spLocks/>
          </p:cNvSpPr>
          <p:nvPr/>
        </p:nvSpPr>
        <p:spPr>
          <a:xfrm>
            <a:off x="1009618" y="5017299"/>
            <a:ext cx="5867508" cy="652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dirty="0"/>
              <a:t>Руководитель проекта: </a:t>
            </a:r>
            <a:br>
              <a:rPr lang="ru-RU" sz="1500" dirty="0"/>
            </a:br>
            <a:r>
              <a:rPr lang="ru-RU" sz="1500" dirty="0"/>
              <a:t>Аспирант факультета компьютерных наук департамента программной инженерии, штатный преподаватель факультета компьютерных наук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CA61AFA-492F-40DB-1AC7-6F7E34434DC5}"/>
              </a:ext>
            </a:extLst>
          </p:cNvPr>
          <p:cNvSpPr txBox="1">
            <a:spLocks/>
          </p:cNvSpPr>
          <p:nvPr/>
        </p:nvSpPr>
        <p:spPr>
          <a:xfrm>
            <a:off x="1009618" y="3896835"/>
            <a:ext cx="5178150" cy="3859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Индивидуальный программный проект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AEB7998-A25D-F8AA-A79B-B8DAA8B60184}"/>
              </a:ext>
            </a:extLst>
          </p:cNvPr>
          <p:cNvSpPr txBox="1">
            <a:spLocks/>
          </p:cNvSpPr>
          <p:nvPr/>
        </p:nvSpPr>
        <p:spPr>
          <a:xfrm>
            <a:off x="1009618" y="3308030"/>
            <a:ext cx="7509516" cy="289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300" b="0" i="0" kern="1200" baseline="0">
                <a:solidFill>
                  <a:srgbClr val="0E2D69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System for Automating the Verification of Handwritten Answers</a:t>
            </a:r>
            <a:endParaRPr lang="ru-RU" sz="36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BCC8DF-A396-B4A6-0D66-0CAD8C171C4E}"/>
              </a:ext>
            </a:extLst>
          </p:cNvPr>
          <p:cNvCxnSpPr/>
          <p:nvPr/>
        </p:nvCxnSpPr>
        <p:spPr>
          <a:xfrm>
            <a:off x="1009618" y="3746682"/>
            <a:ext cx="750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Дальнейшее развитие: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3867814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Развертывание программного обеспечения на выделенном сервере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Создание мобильного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англоязычной версии приложения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добавления комментариев к урокам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создания уведомлений в учебных классах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кодовой базы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архитектурных решений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6745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0" y="1292004"/>
            <a:ext cx="5245560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Использованные 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881" y="1900682"/>
            <a:ext cx="11362021" cy="2768733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2"/>
              </a:rPr>
              <a:t>https://docs.python.org/3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FastApi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3"/>
              </a:rPr>
              <a:t>https://fastapi.tiangolo.com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SQLAlchemy</a:t>
            </a:r>
            <a:r>
              <a:rPr lang="ru-RU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4"/>
              </a:rPr>
              <a:t>https://www.sqlalchemy.org/library.html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PostgreSQL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5"/>
              </a:rPr>
              <a:t>https://www.postgresql.org/docs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6"/>
              </a:rPr>
              <a:t>https://react.dev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Bootstrap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7"/>
              </a:rPr>
              <a:t>https://getbootstrap.com/docs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</a:t>
            </a:r>
            <a:r>
              <a:rPr lang="en-US" sz="1800" dirty="0"/>
              <a:t>Bootstrap </a:t>
            </a:r>
            <a:r>
              <a:rPr lang="ru-RU" sz="1800" dirty="0"/>
              <a:t>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8"/>
              </a:rPr>
              <a:t>https://react-bootstrap.github.io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BDF8FF42-CFA6-6D08-072E-49AC8B55FEB2}"/>
              </a:ext>
            </a:extLst>
          </p:cNvPr>
          <p:cNvSpPr txBox="1">
            <a:spLocks/>
          </p:cNvSpPr>
          <p:nvPr/>
        </p:nvSpPr>
        <p:spPr>
          <a:xfrm>
            <a:off x="585894" y="5444255"/>
            <a:ext cx="5245560" cy="6049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000" b="1" dirty="0"/>
              <a:t>Ссылка на работу</a:t>
            </a:r>
            <a:r>
              <a:rPr lang="en-US" sz="2000" b="1" dirty="0"/>
              <a:t>: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8B734937-17AF-C675-952D-924D2B5ABE6A}"/>
              </a:ext>
            </a:extLst>
          </p:cNvPr>
          <p:cNvSpPr txBox="1">
            <a:spLocks/>
          </p:cNvSpPr>
          <p:nvPr/>
        </p:nvSpPr>
        <p:spPr>
          <a:xfrm>
            <a:off x="468029" y="5613268"/>
            <a:ext cx="9697725" cy="77702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80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1511F28-7B46-18DE-FF7A-6263E3909441}"/>
              </a:ext>
            </a:extLst>
          </p:cNvPr>
          <p:cNvSpPr txBox="1">
            <a:spLocks/>
          </p:cNvSpPr>
          <p:nvPr/>
        </p:nvSpPr>
        <p:spPr>
          <a:xfrm>
            <a:off x="585894" y="5866327"/>
            <a:ext cx="9697725" cy="75907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GitHub 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hlinkClick r:id="rId9"/>
              </a:rPr>
              <a:t>https://github.com/adadgoff/ManuScript</a:t>
            </a:r>
            <a:endParaRPr lang="en-US" sz="1800" dirty="0"/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194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553C5E-0FA1-C73F-65AC-06768291350E}"/>
              </a:ext>
            </a:extLst>
          </p:cNvPr>
          <p:cNvSpPr/>
          <p:nvPr/>
        </p:nvSpPr>
        <p:spPr>
          <a:xfrm>
            <a:off x="4896319" y="2319783"/>
            <a:ext cx="2639598" cy="2486448"/>
          </a:xfrm>
          <a:prstGeom prst="rect">
            <a:avLst/>
          </a:prstGeom>
          <a:solidFill>
            <a:srgbClr val="0F2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B3051-730A-DBF5-9C2D-0D23C63F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143052"/>
            <a:ext cx="1850171" cy="177819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8D5889-296D-357F-1208-141444F73A07}"/>
              </a:ext>
            </a:extLst>
          </p:cNvPr>
          <p:cNvSpPr txBox="1">
            <a:spLocks/>
          </p:cNvSpPr>
          <p:nvPr/>
        </p:nvSpPr>
        <p:spPr>
          <a:xfrm>
            <a:off x="868041" y="2775130"/>
            <a:ext cx="10598932" cy="787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chemeClr val="bg1"/>
                </a:solidFill>
                <a:latin typeface="HSE Sans"/>
              </a:rPr>
              <a:t>СПАСИБО ЗА ВНИМАНИЕ!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3D3DDB2A-5CF0-DB4D-6349-BDBEE8232D2E}"/>
              </a:ext>
            </a:extLst>
          </p:cNvPr>
          <p:cNvSpPr txBox="1">
            <a:spLocks/>
          </p:cNvSpPr>
          <p:nvPr/>
        </p:nvSpPr>
        <p:spPr>
          <a:xfrm>
            <a:off x="3244868" y="4726783"/>
            <a:ext cx="5396312" cy="86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</a:rPr>
              <a:t>Дадыков Артемий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SE Sans" panose="02000000000000000000"/>
              </a:rPr>
              <a:t>aedadykov@edu.hse.ru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E5CEAD0-A3C4-8A3D-D56C-2FE0B8118ADB}"/>
              </a:ext>
            </a:extLst>
          </p:cNvPr>
          <p:cNvCxnSpPr>
            <a:cxnSpLocks/>
          </p:cNvCxnSpPr>
          <p:nvPr/>
        </p:nvCxnSpPr>
        <p:spPr>
          <a:xfrm>
            <a:off x="1073556" y="4134361"/>
            <a:ext cx="10044887" cy="4504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03194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843478" cy="3393234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Веб-приложение предназначено для автоматический проверки рукописных работ студентов</a:t>
            </a:r>
            <a:r>
              <a:rPr lang="en-US" sz="1800" dirty="0"/>
              <a:t>/</a:t>
            </a:r>
            <a:r>
              <a:rPr lang="ru-RU" sz="1800" dirty="0"/>
              <a:t>учеников.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Основные клиенты сервиса: преподаватели и учащиеся образовательных учреждений.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CF8BEA6-A0DD-3911-DF32-EA1626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34" y="1447790"/>
            <a:ext cx="4004568" cy="486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2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510103" cy="339323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Автоматизация процесса проверки работ учеников</a:t>
            </a:r>
            <a:r>
              <a:rPr lang="en-US" sz="1800" dirty="0"/>
              <a:t>/</a:t>
            </a:r>
            <a:r>
              <a:rPr lang="ru-RU" sz="1800" dirty="0"/>
              <a:t>студентов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Постоянный доступ к работам учащихся.</a:t>
            </a:r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369525-833C-C9D0-3803-B2362331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32" y="1371600"/>
            <a:ext cx="4381920" cy="469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7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Цель: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51224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Разработать приложение, позволяющее автоматически проверять работы учащихся.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B0F854D-1AB5-82B6-4176-46919DFCD218}"/>
              </a:ext>
            </a:extLst>
          </p:cNvPr>
          <p:cNvSpPr txBox="1">
            <a:spLocks/>
          </p:cNvSpPr>
          <p:nvPr/>
        </p:nvSpPr>
        <p:spPr>
          <a:xfrm>
            <a:off x="585898" y="2926749"/>
            <a:ext cx="5245560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3200" b="1" dirty="0"/>
              <a:t>Задачи: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4C588CF-3C3A-01EC-7C16-67865C354E70}"/>
              </a:ext>
            </a:extLst>
          </p:cNvPr>
          <p:cNvSpPr txBox="1">
            <a:spLocks/>
          </p:cNvSpPr>
          <p:nvPr/>
        </p:nvSpPr>
        <p:spPr>
          <a:xfrm>
            <a:off x="585896" y="3532009"/>
            <a:ext cx="9697725" cy="258951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 аналогов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ыбор технологий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техническо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документации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Разработка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07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30675"/>
            <a:ext cx="8283332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Анализ аналогов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AD52D37F-DA39-F60E-FAB6-B8A189F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55003"/>
              </p:ext>
            </p:extLst>
          </p:nvPr>
        </p:nvGraphicFramePr>
        <p:xfrm>
          <a:off x="585898" y="1926480"/>
          <a:ext cx="11020204" cy="23972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6733">
                  <a:extLst>
                    <a:ext uri="{9D8B030D-6E8A-4147-A177-3AD203B41FA5}">
                      <a16:colId xmlns:a16="http://schemas.microsoft.com/office/drawing/2014/main" val="3202352094"/>
                    </a:ext>
                  </a:extLst>
                </a:gridCol>
                <a:gridCol w="1686705">
                  <a:extLst>
                    <a:ext uri="{9D8B030D-6E8A-4147-A177-3AD203B41FA5}">
                      <a16:colId xmlns:a16="http://schemas.microsoft.com/office/drawing/2014/main" val="4116135041"/>
                    </a:ext>
                  </a:extLst>
                </a:gridCol>
                <a:gridCol w="1781821">
                  <a:extLst>
                    <a:ext uri="{9D8B030D-6E8A-4147-A177-3AD203B41FA5}">
                      <a16:colId xmlns:a16="http://schemas.microsoft.com/office/drawing/2014/main" val="195409985"/>
                    </a:ext>
                  </a:extLst>
                </a:gridCol>
                <a:gridCol w="1128698">
                  <a:extLst>
                    <a:ext uri="{9D8B030D-6E8A-4147-A177-3AD203B41FA5}">
                      <a16:colId xmlns:a16="http://schemas.microsoft.com/office/drawing/2014/main" val="3262238100"/>
                    </a:ext>
                  </a:extLst>
                </a:gridCol>
                <a:gridCol w="1306247">
                  <a:extLst>
                    <a:ext uri="{9D8B030D-6E8A-4147-A177-3AD203B41FA5}">
                      <a16:colId xmlns:a16="http://schemas.microsoft.com/office/drawing/2014/main" val="2703034769"/>
                    </a:ext>
                  </a:extLst>
                </a:gridCol>
              </a:tblGrid>
              <a:tr h="47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Google Classroom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Photomath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Stepik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ManuScript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7047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рукописных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  <a:p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178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через стандартизированные тесты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35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создавать классы и уроки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6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5558149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Функциональные требования: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9D3BB4B7-DC12-258E-5233-D4EBFAA69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36366"/>
              </p:ext>
            </p:extLst>
          </p:nvPr>
        </p:nvGraphicFramePr>
        <p:xfrm>
          <a:off x="562464" y="2157323"/>
          <a:ext cx="11067072" cy="4205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9024">
                  <a:extLst>
                    <a:ext uri="{9D8B030D-6E8A-4147-A177-3AD203B41FA5}">
                      <a16:colId xmlns:a16="http://schemas.microsoft.com/office/drawing/2014/main" val="3129331633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3717435994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1659780723"/>
                    </a:ext>
                  </a:extLst>
                </a:gridCol>
              </a:tblGrid>
              <a:tr h="307354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ресурса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Роль пользователя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9920"/>
                  </a:ext>
                </a:extLst>
              </a:tr>
              <a:tr h="28272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Преподаватель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Учащийся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80618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Учебный класс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1706235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Модуль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135506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Урок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28120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Шаг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  <a:p>
                      <a:pPr algn="ctr"/>
                      <a:r>
                        <a:rPr lang="ru-RU" sz="1400" dirty="0"/>
                        <a:t>Создание 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90231"/>
                  </a:ext>
                </a:extLst>
              </a:tr>
              <a:tr h="6091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Регистрация и авторизация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1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9814840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Архитектура 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2447FE1-0671-39E9-C1F2-1BE5EDA9B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0" t="10778" r="4971" b="9920"/>
          <a:stretch/>
        </p:blipFill>
        <p:spPr>
          <a:xfrm>
            <a:off x="1517622" y="1952624"/>
            <a:ext cx="8702140" cy="4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819391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базы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2C3549-62D5-FF1D-69B9-6A919FDA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90" y="1123950"/>
            <a:ext cx="5484255" cy="52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209055"/>
            <a:ext cx="7576136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Основные 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59FC0C-5CA8-EA19-6128-FBAD9674C61F}"/>
              </a:ext>
            </a:extLst>
          </p:cNvPr>
          <p:cNvSpPr txBox="1">
            <a:spLocks/>
          </p:cNvSpPr>
          <p:nvPr/>
        </p:nvSpPr>
        <p:spPr>
          <a:xfrm>
            <a:off x="585897" y="1917516"/>
            <a:ext cx="6443553" cy="417659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i-FI" sz="2400" dirty="0">
                <a:hlinkClick r:id="rId2"/>
              </a:rPr>
              <a:t>kaa77.keenetic.pro:3000/login</a:t>
            </a:r>
            <a:endParaRPr lang="ru-RU" sz="1800" dirty="0"/>
          </a:p>
          <a:p>
            <a:pPr algn="just"/>
            <a:endParaRPr lang="en-US" sz="2400" dirty="0"/>
          </a:p>
          <a:p>
            <a:pPr algn="just"/>
            <a:r>
              <a:rPr lang="ru-RU" sz="2400" b="1" u="sng" dirty="0"/>
              <a:t>Готовые аккаунты для демонстрации:</a:t>
            </a:r>
            <a:endParaRPr lang="en-US" sz="2400" b="1" u="sng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Логин: </a:t>
            </a:r>
            <a:r>
              <a:rPr lang="en-US" sz="2400" dirty="0">
                <a:hlinkClick r:id="rId3"/>
              </a:rPr>
              <a:t>“teacher@mail.ru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Логин: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“student@mail.ru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512373-C9F9-9D85-7B95-FD9879D2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67" y="176212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647</Words>
  <Application>Microsoft Office PowerPoint</Application>
  <PresentationFormat>Широкоэкранный</PresentationFormat>
  <Paragraphs>146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Office Theme</vt:lpstr>
      <vt:lpstr>Система для автоматизации проверки рукописных ответов «ManuScript»</vt:lpstr>
      <vt:lpstr>Описание предметной области</vt:lpstr>
      <vt:lpstr>Актуальность работы</vt:lpstr>
      <vt:lpstr>Цель:</vt:lpstr>
      <vt:lpstr>Анализ аналогов</vt:lpstr>
      <vt:lpstr>Функциональные требования:</vt:lpstr>
      <vt:lpstr>Архитектура приложения</vt:lpstr>
      <vt:lpstr>Структура базы данных</vt:lpstr>
      <vt:lpstr>Основные результаты</vt:lpstr>
      <vt:lpstr>Дальнейшее развитие:</vt:lpstr>
      <vt:lpstr>Использованные источники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Артемий Дадыков</cp:lastModifiedBy>
  <cp:revision>28</cp:revision>
  <cp:lastPrinted>2021-11-11T13:08:42Z</cp:lastPrinted>
  <dcterms:created xsi:type="dcterms:W3CDTF">2021-11-11T08:52:47Z</dcterms:created>
  <dcterms:modified xsi:type="dcterms:W3CDTF">2024-04-15T20:58:03Z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