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Override PartName="/ppt/ink/ink6.xml" ContentType="application/inkml+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ink/ink3.xml" ContentType="application/inkml+xml"/>
  <Override PartName="/ppt/ink/ink4.xml" ContentType="application/inkml+xml"/>
  <Override PartName="/ppt/ink/ink5.xml" ContentType="application/inkml+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ink/ink1.xml" ContentType="application/inkml+xml"/>
  <Override PartName="/ppt/ink/ink2.xml" ContentType="application/inkml+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6" r:id="rId3"/>
    <p:sldId id="277" r:id="rId4"/>
    <p:sldId id="278" r:id="rId5"/>
    <p:sldId id="280" r:id="rId6"/>
    <p:sldId id="267" r:id="rId7"/>
    <p:sldId id="269" r:id="rId8"/>
    <p:sldId id="275" r:id="rId9"/>
    <p:sldId id="272" r:id="rId10"/>
    <p:sldId id="262" r:id="rId11"/>
    <p:sldId id="259" r:id="rId12"/>
    <p:sldId id="264" r:id="rId13"/>
    <p:sldId id="263" r:id="rId14"/>
    <p:sldId id="270" r:id="rId15"/>
    <p:sldId id="268" r:id="rId16"/>
    <p:sldId id="276" r:id="rId17"/>
    <p:sldId id="273" r:id="rId18"/>
    <p:sldId id="274"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313" autoAdjust="0"/>
    <p:restoredTop sz="94660"/>
  </p:normalViewPr>
  <p:slideViewPr>
    <p:cSldViewPr snapToGrid="0">
      <p:cViewPr varScale="1">
        <p:scale>
          <a:sx n="65" d="100"/>
          <a:sy n="65" d="100"/>
        </p:scale>
        <p:origin x="-760" y="-6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wmf"/><Relationship Id="rId4"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0.w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7T19:48:54.632"/>
    </inkml:context>
    <inkml:brush xml:id="br0">
      <inkml:brushProperty name="width" value="0.05" units="cm"/>
      <inkml:brushProperty name="height" value="0.05" units="cm"/>
    </inkml:brush>
  </inkml:definitions>
  <inkml:trace contextRef="#ctx0" brushRef="#br0">1847 259 168 0 0,'0'0'1964'0'0,"-10"-15"5884"0"0,6 10-7902 0 0,-6-3 454 0 0,-1 1 1 0 0,-1-1 0 0 0,1 2-1 0 0,-18-8 1 0 0,-27-16 890 0 0,-21-14 185 0 0,63 36-1259 0 0,0 1 0 0 0,-1 1 0 0 0,-24-8 0 0 0,-13-5 185 0 0,-38-22 559 0 0,76 36-822 0 0,1 0 0 0 0,-23-4 0 0 0,18 6-120 0 0,0 1-1 0 0,-1 0 1 0 0,0 1-1 0 0,1 1 0 0 0,-1 1 1 0 0,1 1-1 0 0,-27 5 1 0 0,-80 23-25 0 0,-32 6 4 0 0,121-27-7 0 0,0 2-1 0 0,-44 19 1 0 0,35-13-9 0 0,-175 86 23 0 0,129-58-66 0 0,50-23 48 0 0,0 2 1 0 0,-60 47-1 0 0,88-61 6 0 0,1 2 0 0 0,0 0-1 0 0,0 0 1 0 0,-16 24 0 0 0,-31 59-72 0 0,36-55 67 0 0,17-27 2 0 0,1 1 1 0 0,0-1-1 0 0,1 1 1 0 0,0 0-1 0 0,1 0 1 0 0,0 1-1 0 0,2-1 0 0 0,-1 29 1 0 0,3-31-1 0 0,0 0 0 0 0,1 0 0 0 0,0 0 0 0 0,1 0-1 0 0,0 0 1 0 0,1-1 0 0 0,0 1 0 0 0,1-1 0 0 0,0 0 0 0 0,11 16 0 0 0,-1-5-8 0 0,1-1 1 0 0,0 0 0 0 0,35 32-1 0 0,-40-44 13 0 0,1 0 0 0 0,0-1 0 0 0,1 0 0 0 0,-1-1 0 0 0,26 9-1 0 0,1 3 17 0 0,11 4-7 0 0,1-1 0 0 0,1-3 0 0 0,0-2 0 0 0,89 16 0 0 0,-140-33-3 0 0,38 8-4 0 0,-1-2 0 0 0,56 2 0 0 0,84-5 1 0 0,-24-6 18 0 0,252-14 104 0 0,-352 10-113 0 0,-1-2 0 0 0,0-3 0 0 0,-1-1 0 0 0,0-4 0 0 0,-1-1 0 0 0,49-26 0 0 0,-40 14 1 0 0,-2-4 1 0 0,-1-1 0 0 0,-1-4 0 0 0,74-66-1 0 0,-114 91-3 0 0,0-1-1 0 0,-1-1 0 0 0,0-1 1 0 0,-1 0-1 0 0,-1-1 0 0 0,-1 0 1 0 0,-1-1-1 0 0,0 0 0 0 0,15-41 1 0 0,-24 51 7 0 0,0 1 0 0 0,-1-1 0 0 0,0 1 0 0 0,-1-1 0 0 0,1 1 0 0 0,-2-1 0 0 0,-1-15 0 0 0,-2 3 19 0 0,-12-39-1 0 0,10 45 1 0 0,0 0 0 0 0,-1 0-1 0 0,-1 0 1 0 0,0 1 0 0 0,-1 0 0 0 0,0 1-1 0 0,-16-17 1 0 0,5 9 78 0 0,0 1 0 0 0,-2 0 0 0 0,-29-20-1 0 0,25 23-5 0 0,0 1 1 0 0,-1 2-1 0 0,-1 1 0 0 0,0 0 0 0 0,-1 2 0 0 0,0 2 1 0 0,-55-12-1 0 0,32 13 4 0 0,1 2 0 0 0,-1 3 0 0 0,-94 4 0 0 0,59 9 58 0 0,1 4 0 0 0,-149 42 0 0 0,169-34-63 0 0,1 3 1 0 0,-103 54-1 0 0,135-61 525 0 0,-44 16 1 0 0,75-33-448 0 0,1-1-157 0 0,0 0 85 0 0,0 0 0 0 0,0 0 0 0 0,0-1 0 0 0,0 1 0 0 0,0 0 0 0 0,0 0-1 0 0,0 1 1 0 0,0-1 0 0 0,0 0 0 0 0,0 0 0 0 0,0 0 0 0 0,0 1 0 0 0,0-1-1 0 0,0 1 1 0 0,0-1 0 0 0,0 0 0 0 0,0 1 0 0 0,0 0 0 0 0,0-1 0 0 0,0 1-1 0 0,1 0 1 0 0,-1-1 0 0 0,0 1 0 0 0,-1 1 0 0 0,2-1 207 0 0,19-18-8319 0 0,-6 1-418 0 0,-8 7 3836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7T19:48:57.343"/>
    </inkml:context>
    <inkml:brush xml:id="br0">
      <inkml:brushProperty name="width" value="0.05" units="cm"/>
      <inkml:brushProperty name="height" value="0.05" units="cm"/>
    </inkml:brush>
  </inkml:definitions>
  <inkml:trace contextRef="#ctx0" brushRef="#br0">215 178 168 0 0,'-21'-15'2643'0'0,"21"14"-2309"0"0,-3-2 138 0 0,-1 0 841 0 0,3 2-1264 0 0,-10-12 7474 0 0,10 13-7072 0 0,-4-2 2824 0 0,22 0-2686 0 0,0 1-1 0 0,31 3 0 0 0,-7-1-72 0 0,151-6 878 0 0,-133 2-1115 0 0,208-13 784 0 0,134-4-107 0 0,-62 15-355 0 0,-312 6-548 0 0,-17 0-26 0 0,0-1 1 0 0,-1 0-1 0 0,1-1 0 0 0,0 1 1 0 0,-1-2-1 0 0,15-3 0 0 0,-7 3 1244 0 0,-68-4-1151 0 0,0 1 0 0 0,-97 4 0 0 0,73 2-172 0 0,-23 4-9 0 0,-107 18 1 0 0,171-18 39 0 0,-62 9-18 0 0,-64 9-2 0 0,-194 3 1 0 0,315-26 48 0 0,1 0-1 0 0,-54-5 0 0 0,43 1-201 0 0,48 4 139 0 0,6 0-105 0 0,336 10 10 0 0,-296-10 142 0 0,333 6-17 0 0,-198 0-92 0 0,-154-7 96 0 0,16 0-11 0 0,-20 1 84 0 0,-21 0-28 0 0,1 1 7 0 0,3 0 7 0 0,-4-1-44 0 0,-7 0-47 0 0,0-1 29 0 0,1 0 1 0 0,-1-1 0 0 0,0 1-1 0 0,-8-5 1 0 0,-23-5-59 0 0,-133-12-26 0 0,100 14 97 0 0,-201-18 129 0 0,181 19-102 0 0,-110 3 0 0 0,143 7-18 0 0,-49 2 2 0 0,19 1 9 0 0,-13 2-62 0 0,98-7 39 0 0,22 3-91 0 0,0-1 0 0 0,0-1 0 0 0,24-1 1 0 0,79-6 108 0 0,-118 5-13 0 0,246-19-26 0 0,182-8-13 0 0,-267 23 46 0 0,72-1 13 0 0,-151 1 27 0 0,-58 2 396 0 0,-66-5-428 0 0,1 1 1 0 0,-1 1-1 0 0,-41 0 0 0 0,23 1-4 0 0,-47 1 31 0 0,-141 10 0 0 0,219-4-31 0 0,-467 48-14 0 0,459-45 6 0 0,-5 0-35 0 0,-48 13 0 0 0,85-18 38 0 0,0 1 1 0 0,0-1-1 0 0,0 0 0 0 0,0 0 1 0 0,1 0-1 0 0,-1 0 0 0 0,0 0 1 0 0,0 0-1 0 0,0 0 0 0 0,0 0 1 0 0,0 0-1 0 0,0 1 0 0 0,0-1 1 0 0,0 0-1 0 0,0 0 0 0 0,0 0 1 0 0,0 0-1 0 0,0 0 0 0 0,0 0 1 0 0,0 1-1 0 0,0-1 0 0 0,0 0 1 0 0,0 0-1 0 0,0 0 0 0 0,0 0 1 0 0,0 0-1 0 0,0 1 0 0 0,0-1 1 0 0,0 0-1 0 0,0 0 0 0 0,0 0 1 0 0,0 0-1 0 0,0 0 0 0 0,0 0 1 0 0,0 1-1 0 0,0-1 0 0 0,0 0 0 0 0,0 0 1 0 0,0 0-1 0 0,0 0 0 0 0,0 0 1 0 0,0 0-1 0 0,-1 0 0 0 0,1 0 1 0 0,0 0-1 0 0,0 1 0 0 0,0-1 1 0 0,0 0-1 0 0,0 0 0 0 0,0 0 1 0 0,0 0-1 0 0,-1 0 0 0 0,1 0 1 0 0,0 0-1 0 0,0 0 0 0 0,0 0 1 0 0,0 0-1 0 0,0 0 0 0 0,-1 0 1 0 0,1 0-1 0 0,0 0 0 0 0,0 0 1 0 0,0 0-1 0 0,0 0 0 0 0,0 0 1 0 0,-1 0-1 0 0,19 6-41 0 0,28 2 39 0 0,85-2 22 0 0,-69-5 33 0 0,89-8 68 0 0,-1 1-23 0 0,108 6 61 0 0,-30-1-42 0 0,-204 2-117 0 0,198 9 111 0 0,-218-10-106 0 0,23 3 80 0 0,38-2 1 0 0,-59-1 25 0 0,13 2 2610 0 0,-18-4-2080 0 0,6-10-7586 0 0,-2-13-4312 0 0,-3 16 6028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7T19:49:01.008"/>
    </inkml:context>
    <inkml:brush xml:id="br0">
      <inkml:brushProperty name="width" value="0.05" units="cm"/>
      <inkml:brushProperty name="height" value="0.05" units="cm"/>
    </inkml:brush>
  </inkml:definitions>
  <inkml:trace contextRef="#ctx0" brushRef="#br0">713 0 348 0 0,'0'0'1845'0'0,"6"11"5117"0"0,-3-7-7041 0 0,78 100 2597 0 0,-15-12-1738 0 0,21 36 10 0 0,118 260 1603 0 0,-63-80-1056 0 0,-127-273-1246 0 0,37 91 239 0 0,50 179-1 0 0,-51-116-173 0 0,29 131-26 0 0,-72-280-112 0 0,43 245 149 0 0,-50-277-166 0 0,33 281-9 0 0,-28-201 85 0 0,-7 116 0 0 0,-5-110 135 0 0,-12 192 519 0 0,-1-93-490 0 0,5-59-125 0 0,-30 203 133 0 0,30-229-75 0 0,4-20-58 0 0,-46 322 199 0 0,53-388-314 0 0,-45 290 67 0 0,38-255-64 0 0,2-12 9 0 0,-15 51 0 0 0,-24 75 34 0 0,16-64-28 0 0,-35 108 40 0 0,38-130-48 0 0,-26 65-6 0 0,-20 32 6 0 0,-71 182 343 0 0,124-320-295 0 0,13-27-31 0 0,0 0-1 0 0,-8 26 0 0 0,-28 75 44 0 0,-22 48 132 0 0,15-45 134 0 0,44-104-229 0 0,-1 1 0 0 0,-13 19-1 0 0,-7 16 111 0 0,-88 170 315 0 0,88-149-434 0 0,15-36-72 0 0,-37 116 10 0 0,26-61-20 0 0,-11 27 13 0 0,-49 119 11 0 0,57-159-64 0 0,-80 262-188 0 0,90-284 196 0 0,4-19-130 0 0,-2-1 0 0 0,-22 42-1 0 0,23-57 20 0 0,-1 0 0 0 0,-1-2 0 0 0,-1 0-1 0 0,0 0 1 0 0,-33 27 0 0 0,40-35 11 0 0,10-12 110 0 0,0-1-1 0 0,0 0 1 0 0,-1 0-1 0 0,1 1 1 0 0,0-1-1 0 0,0 0 0 0 0,0 1 1 0 0,0-1-1 0 0,0 0 1 0 0,0 0-1 0 0,0 1 0 0 0,0-1 1 0 0,0 0-1 0 0,1 0 1 0 0,-1 1-1 0 0,0-1 0 0 0,0 0 1 0 0,0 1-1 0 0,0-1 1 0 0,0 0-1 0 0,0 0 1 0 0,0 1-1 0 0,1-1 0 0 0,-1 0 1 0 0,0 0-1 0 0,0 0 1 0 0,0 1-1 0 0,1-1 0 0 0,-1 0 1 0 0,0 0-1 0 0,0 0 1 0 0,1 0-1 0 0,-1 1 0 0 0,0-1 1 0 0,0 0-1 0 0,1 0 1 0 0,-1 0-1 0 0,0 0 1 0 0,1 0-1 0 0,0 1-23 0 0,0-1 23 0 0,-1 0 1 0 0,1 1-1 0 0,-1-1 1 0 0,1 0-1 0 0,-1 0 1 0 0,1 0-1 0 0,-1 0 1 0 0,1 1 0 0 0,0-1-1 0 0,-1 0 1 0 0,1 0-1 0 0,-1 0 1 0 0,1 0-1 0 0,-1 0 1 0 0,1 0-1 0 0,0 0 1 0 0,-1-1-1 0 0,1 1 1 0 0,-1 0-1 0 0,1 0 1 0 0,-1 0 0 0 0,1-1-1 0 0,-1 1 1 0 0,2-1-1 0 0,17-5-88 0 0,-18 5 96 0 0,47-7-88 0 0,-37 7 84 0 0,-1-1 1 0 0,0 0 0 0 0,0 0 0 0 0,13-5 0 0 0,58-24-41 0 0,-43 18-11 0 0,60-31 1 0 0,93-51-92 0 0,-121 61 6 0 0,-51 26 14 0 0,29-9 0 0 0,-33 13-94 0 0,0-1 0 0 0,-1-1 0 0 0,19-10 1 0 0,-30 15 160 0 0,0 1 1 0 0,0-1 0 0 0,0 1-1 0 0,0 0 1 0 0,0 0 0 0 0,0 0-1 0 0,5 1 1 0 0,-8-1 56 0 0,1 1 1 0 0,-1 0-1 0 0,1-1 0 0 0,-1 1 0 0 0,1-1 1 0 0,-1 1-1 0 0,0-1 0 0 0,1 1 0 0 0,-1 0 1 0 0,0-1-1 0 0,1 1 0 0 0,-1 0 0 0 0,0 0 1 0 0,0-1-1 0 0,1 1 0 0 0,-1 0 0 0 0,0 0 1 0 0,0-1-1 0 0,0 1 0 0 0,0 0 0 0 0,0-1 1 0 0,0 1-1 0 0,0 0 0 0 0,-1 0 0 0 0,1-1 1 0 0,0 1-1 0 0,0 0 0 0 0,0 0 0 0 0,-1-1 1 0 0,1 1-1 0 0,0 0 0 0 0,-1-1 0 0 0,1 1 1 0 0,-1-1-1 0 0,0 2 0 0 0,-1 1 12 0 0,-1 5 37 0 0,-1 1 0 0 0,0-1 0 0 0,0 0 0 0 0,-1 0 0 0 0,0-1 0 0 0,-1 1 0 0 0,0-1 0 0 0,0 0 0 0 0,-8 7 0 0 0,-4 2 74 0 0,-1-2 0 0 0,-27 18-1 0 0,22-16-54 0 0,-7 5 9 0 0,-1-2 1 0 0,-1-1 0 0 0,-37 14 0 0 0,0-1 103 0 0,26-14-37 0 0,22-8-45 0 0,-38 10 1 0 0,58-18-105 0 0,0-1 0 0 0,1 0 0 0 0,-1 1 1 0 0,0-1-1 0 0,0 0 0 0 0,1 0 0 0 0,-1 0 1 0 0,0 0-1 0 0,0 0 0 0 0,1 0 0 0 0,-1 0 1 0 0,0-1-1 0 0,0 1 0 0 0,1-1 1 0 0,-1 1-1 0 0,0-1 0 0 0,1 0 0 0 0,-1 1 1 0 0,1-1-1 0 0,-1 0 0 0 0,1 0 0 0 0,-1 0 1 0 0,1 0-1 0 0,0 0 0 0 0,-1-1 0 0 0,1 1 1 0 0,0 0-1 0 0,0-1 0 0 0,-2-2 1 0 0,-2-6-16 0 0,0-1 0 0 0,0 0 0 0 0,1-1 1 0 0,0 1-1 0 0,-2-18 0 0 0,1 7 0 0 0,-4-23-36 0 0,-32-62-221 0 0,25 68 354 0 0,-22-38-1 0 0,34 69 147 0 0,-3-5-594 0 0,9 21 113 0 0,-1-6 342 0 0,4 28-1516 0 0,-4-29 893 0 0,-1 0-1 0 0,0 0 1 0 0,0 0-1 0 0,0 0 0 0 0,0 1 1 0 0,0-1-1 0 0,0 0 0 0 0,0 0 1 0 0,-1 0-1 0 0,1 0 1 0 0,0 0-1 0 0,-1 0 0 0 0,0 2 1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7T19:49:03.877"/>
    </inkml:context>
    <inkml:brush xml:id="br0">
      <inkml:brushProperty name="width" value="0.05" units="cm"/>
      <inkml:brushProperty name="height" value="0.05" units="cm"/>
    </inkml:brush>
  </inkml:definitions>
  <inkml:trace contextRef="#ctx0" brushRef="#br0">1608 60 376 0 0,'0'0'1748'0'0,"-4"-7"3517"0"0,-135-12-788 0 0,-24-3-2886 0 0,117 16-1305 0 0,0 3 1 0 0,0 1 0 0 0,0 2 0 0 0,-72 10 0 0 0,-176 48 46 0 0,236-45-268 0 0,27-7-34 0 0,0-2-1 0 0,0-2 1 0 0,-1 0 0 0 0,-32-4 0 0 0,-30-6 9 0 0,-40-1-47 0 0,113 9 17 0 0,-14 0-73 0 0,34 0 60 0 0,0 0-1 0 0,0 0 0 0 0,0 0 0 0 0,0 0 0 0 0,0 0 1 0 0,0 0-1 0 0,0 0 0 0 0,0 0 0 0 0,0-1 0 0 0,0 1 0 0 0,0 0 1 0 0,1-1-1 0 0,-1 1 0 0 0,0-1 0 0 0,0 1 0 0 0,0-1 1 0 0,0 0-1 0 0,-22-9-44 0 0,-22-11-248 0 0,-21 0 32 0 0,47 11 132 0 0,18 10 116 0 0,0 2-165 0 0,1 0 177 0 0,-1 0 0 0 0,0 0 1 0 0,1 0-1 0 0,0 0 0 0 0,-1 1 1 0 0,1-1-1 0 0,0 0 1 0 0,0 0-1 0 0,1 4 0 0 0,2 12-6 0 0,-2 0 0 0 0,0 0-1 0 0,-2 34 1 0 0,0-25 13 0 0,2 27 0 0 0,10 201 90 0 0,-11-162 39 0 0,0 0 26 0 0,3-38-66 0 0,-2-31-49 0 0,0 0 1 0 0,1 0-1 0 0,2 0 0 0 0,11 41 0 0 0,18 53 103 0 0,-27-79-85 0 0,-3-11-32 0 0,0-11-19 0 0,-2-5-3 0 0,1-1 1 0 0,1 0-1 0 0,0 0 1 0 0,5 11-1 0 0,-7-19-5 0 0,0 0 0 0 0,1-1 0 0 0,-1 1 0 0 0,1-1 0 0 0,0 1 0 0 0,-1-1 0 0 0,1 1 1 0 0,1-1-1 0 0,-1 0 0 0 0,0 0 0 0 0,0 0 0 0 0,1 0 0 0 0,-1 0 0 0 0,1-1 0 0 0,0 1 0 0 0,-1-1 0 0 0,1 1 0 0 0,0-1 0 0 0,0 0 0 0 0,3 1 0 0 0,19 2 217 0 0,0-2 0 0 0,30 1-1 0 0,5 0 78 0 0,13 7-130 0 0,-1 2 0 0 0,84 27 0 0 0,-114-30-147 0 0,0-2 0 0 0,0-2 0 0 0,0-1 0 0 0,48-4 0 0 0,-45-1 0 0 0,-1-3-1 0 0,85-17 1 0 0,87-37 27 0 0,-62 14-24 0 0,-115 34-46 0 0,0 1-1 0 0,1 2 1 0 0,70-4-1 0 0,-22 8-55 0 0,-86 3 87 0 0,7 0 19 0 0,-8 1-31 0 0,0-1-1 0 0,0 0 1 0 0,0 1-1 0 0,0-1 1 0 0,0 0-1 0 0,0 0 1 0 0,0 0-1 0 0,0 0 1 0 0,0 0-1 0 0,1 0 1 0 0,-1 0-1 0 0,0 0 1 0 0,0 0-1 0 0,0 0 1 0 0,0-1-1 0 0,0 1 1 0 0,0 0-1 0 0,0-1 1 0 0,0 1-1 0 0,1-1 1 0 0,-8-83-36 0 0,3 57 16 0 0,2 0 0 0 0,2-46 0 0 0,18-120-209 0 0,8 0 31 0 0,-20 54 68 0 0,-6 123 122 0 0,-2 0 1 0 0,-1-17-1 0 0,-1 5 5 0 0,-9-59 2 0 0,9 69 33 0 0,-1-1-1 0 0,0 1 1 0 0,-1 1-1 0 0,-1-1 1 0 0,-1 1 0 0 0,-14-26-1 0 0,19 39 6 0 0,-1 1 0 0 0,0 0 0 0 0,-1 0-1 0 0,1 0 1 0 0,0 0 0 0 0,-1 0 0 0 0,0 1-1 0 0,1 0 1 0 0,-1-1 0 0 0,0 1 0 0 0,0 1 0 0 0,0-1-1 0 0,-1 1 1 0 0,1-1 0 0 0,-7 0 0 0 0,-9-1 159 0 0,0 0 1 0 0,-22 0 0 0 0,33 3-72 0 0,-51-1 442 0 0,-94 13 1 0 0,47-3 116 0 0,40 1-126 0 0,65-10-474 0 0,-4 0-54 0 0,3 0 4 0 0,1 2 990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7T19:49:19.134"/>
    </inkml:context>
    <inkml:brush xml:id="br0">
      <inkml:brushProperty name="width" value="0.05" units="cm"/>
      <inkml:brushProperty name="height" value="0.05" units="cm"/>
    </inkml:brush>
  </inkml:definitions>
  <inkml:trace contextRef="#ctx0" brushRef="#br0">761 132 780 0 0,'0'0'885'0'0,"8"-11"7519"0"0,-29 237-7818 0 0,17-190-545 0 0,-39 394 170 0 0,23-220-79 0 0,-6 203 208 0 0,17-248-219 0 0,-6 13 1 0 0,-1 27-19 0 0,10-84-57 0 0,-10 338 69 0 0,1-218-67 0 0,6-137-28 0 0,-68 568 187 0 0,70-624-179 0 0,-17 153 55 0 0,-50 330 43 0 0,50-389-113 0 0,-22 113 23 0 0,-20 137 0 0 0,21-75-49 0 0,20-83 13 0 0,17-119-3 0 0,-8 81-16 0 0,-19 57 44 0 0,7-81 6 0 0,13-87-32 0 0,-8 39 5 0 0,-18 150-9 0 0,35-201-3 0 0,1-31-74 0 0,3 0 0 0 0,1 0-1 0 0,5 48 1 0 0,-3-87 63 0 0,-1 5-41 0 0,1-1 0 0 0,1 0 0 0 0,-1 0 0 0 0,1 0 1 0 0,0 0-1 0 0,5 10 0 0 0,4 7-42 0 0,-1 1 0 0 0,-2 1-1 0 0,6 26 1 0 0,9 29 1 0 0,-9-34 59 0 0,-7-25-16 0 0,13 35 1 0 0,-19-55 30 0 0,0 1-1 0 0,0-1 0 0 0,0 0 1 0 0,0 1-1 0 0,1-1 0 0 0,-1 0 1 0 0,0 0-1 0 0,1 0 0 0 0,0 0 1 0 0,-1 0-1 0 0,1 0 1 0 0,0-1-1 0 0,0 1 0 0 0,0 0 1 0 0,0-1-1 0 0,4 2 0 0 0,-6-3 23 0 0,1 0 0 0 0,-1 0 0 0 0,1 0 0 0 0,0 0 0 0 0,-1 0 0 0 0,1 0 0 0 0,0 0 0 0 0,-1 0 0 0 0,1 0 0 0 0,-1-1 0 0 0,1 1 0 0 0,0 0 0 0 0,-1 0 0 0 0,1-1 0 0 0,-1 1 0 0 0,1 0 0 0 0,-1-1 0 0 0,1 1 0 0 0,-1-1 0 0 0,1 1 0 0 0,-1 0 0 0 0,0-1 0 0 0,1 1 0 0 0,0-2 0 0 0,9-12-50 0 0,8-19-9 0 0,-1-2 1 0 0,-2 0 0 0 0,19-67 0 0 0,-13 37 17 0 0,9-40-56 0 0,19-117 1 0 0,-37 157 79 0 0,42-251-50 0 0,43-385 33 0 0,-50 325 73 0 0,4-7-10 0 0,35-240 1 0 0,16-176 25 0 0,-54 387 16 0 0,0 106-57 0 0,113-456-306 0 0,-144 705 241 0 0,1 1-1 0 0,3 1 0 0 0,30-54 1 0 0,-32 68 308 0 0,-19 41-158 0 0,2 2 64 0 0,0 1-111 0 0,0 1-1 0 0,0-1 0 0 0,0 0 1 0 0,-1 1-1 0 0,1-1 1 0 0,-1 1-1 0 0,0 0 0 0 0,0-1 1 0 0,0 1-1 0 0,-1 0 0 0 0,1 3 1 0 0,0 52 255 0 0,0-21-138 0 0,2 242 446 0 0,-3-198-481 0 0,0 195 203 0 0,4-151-222 0 0,14 333 179 0 0,-6-134-111 0 0,9 576 399 0 0,-23-523-245 0 0,1 1-31 0 0,-5-65-118 0 0,1-4-15 0 0,0 29-69 0 0,0-153-56 0 0,6 127-7 0 0,-2-18-99 0 0,-10 216-91 0 0,-2-227 70 0 0,2-73-1174 0 0,18-227 916 0 0,-2 8 275 0 0,-1-4-15 0 0,0-1 1 0 0,-1 0-1 0 0,0 1 1 0 0,1-26-1 0 0,0 4-22 0 0,30-242-334 0 0,16-320 16 0 0,-46 533 399 0 0,30-739-110 0 0,-7 102 136 0 0,-13 452 7 0 0,11-169 40 0 0,39-538 129 0 0,5 143 85 0 0,-34 469-188 0 0,-20 149-31 0 0,17-141 22 0 0,-12 166-77 0 0,10-70-88 0 0,44-127-132 0 0,-69 351 256 0 0,3-14 108 0 0,2 42 138 0 0,-6-5-195 0 0,-1 1 0 0 0,0-1-1 0 0,0 1 1 0 0,-1 0 0 0 0,0 0-1 0 0,0 11 1 0 0,2 6 50 0 0,32 360 758 0 0,-36-375-865 0 0,36 860 946 0 0,-20-444-712 0 0,37 311 105 0 0,-35-523-313 0 0,70 567-39 0 0,-25-261-117 0 0,-38-302 41 0 0,33 406-112 0 0,-50 265-253 0 0,-17-619 163 0 0,-1-134 99 0 0,4-72 2 0 0,3 115 1 0 0,6-51-40 0 0,-3-111 153 0 0,2-11-69 0 0,2-11 13 0 0,3-10 40 0 0,-1-3 42 0 0,-1 0 0 0 0,-1-1 0 0 0,3-25 0 0 0,-2 12 13 0 0,75-597-113 0 0,-54 386 114 0 0,90-983 40 0 0,-65 425-22 0 0,21-557-131 0 0,-65 1199 120 0 0,17-347-25 0 0,-17 275 21 0 0,6-102 38 0 0,-11 305-20 0 0,13-273 32 0 0,-14 229-24 0 0,18-113 0 0 0,-4 71-2 0 0,-9 62-3 0 0,1-1-1 0 0,3 1 1 0 0,23-68-1 0 0,-26 99-4 0 0,13-31-59 0 0,-20 51 55 0 0,1-1 1 0 0,-1 1-1 0 0,0 0 0 0 0,0 0 1 0 0,0 0-1 0 0,0 0 1 0 0,0 0-1 0 0,0-1 0 0 0,0 1 1 0 0,0 0-1 0 0,0 0 1 0 0,0 0-1 0 0,0 0 0 0 0,1 0 1 0 0,-1 0-1 0 0,0-1 1 0 0,0 1-1 0 0,0 0 0 0 0,0 0 1 0 0,0 0-1 0 0,0 0 1 0 0,1 0-1 0 0,-1 0 1 0 0,0 0-1 0 0,0 0 0 0 0,0 0 1 0 0,0 0-1 0 0,1 0 1 0 0,-1 0-1 0 0,0 0 0 0 0,0 0 1 0 0,0 0-1 0 0,0 0 1 0 0,0 0-1 0 0,1 0 0 0 0,-1 0 1 0 0,0 0-1 0 0,0 0 1 0 0,0 0-1 0 0,0 0 0 0 0,1 0 1 0 0,-1 0-1 0 0,0 0 1 0 0,0 0-1 0 0,0 0 0 0 0,0 0 1 0 0,0 0-1 0 0,1 1 1 0 0,-1-1-1 0 0,0 0 0 0 0,0 0 1 0 0,0 0-1 0 0,0 0 1 0 0,0 0-1 0 0,0 0 0 0 0,0 1 1 0 0,0-1-1 0 0,7 15 29 0 0,1 25 72 0 0,-2 230 293 0 0,-6-168-288 0 0,-9 464 307 0 0,0-60-170 0 0,9-327-182 0 0,11 593 150 0 0,2-358-135 0 0,2 42-30 0 0,64 639-377 0 0,-52-372-606 0 0,-38-521 644 0 0,1-43 55 0 0,1-76 102 0 0,5-50 236 0 0,0 34-1 0 0,-7-129-250 0 0,-9-298-49 0 0,15 185 157 0 0,9-292-6 0 0,30 2 43 0 0,59-341 11 0 0,-10 108-49 0 0,11-695-1300 0 0,-75 556 401 0 0,-13 466 613 0 0,18-181 70 0 0,-23 532 267 0 0,3-56 93 0 0,3-121 1411 0 0,-7 197-1347 0 0,1 6-80 0 0,0 275 323 0 0,-1-33-277 0 0,22 356 253 0 0,7 388 103 0 0,-13-304-257 0 0,-5-173-84 0 0,-4-135-76 0 0,-1-40-19 0 0,6 530-123 0 0,-2-516-150 0 0,-1-86-34 0 0,10 193-283 0 0,-9-265 311 0 0,-6-82 96 0 0,-6 1 0 0 0,-28 201 1 0 0,-8-129 533 0 0,35-175-333 0 0,-1-1-1 0 0,0 1 0 0 0,-1-1 0 0 0,0 0 1 0 0,-13 20-1 0 0,18-31-69 0 0,0 1-1 0 0,0-1 1 0 0,-1 0 0 0 0,1 0 0 0 0,0 1 0 0 0,-1-1 0 0 0,1 0-1 0 0,0 0 1 0 0,-1 0 0 0 0,1 0 0 0 0,0 1 0 0 0,-1-1 0 0 0,1 0-1 0 0,0 0 1 0 0,-1 0 0 0 0,1 0 0 0 0,0 0 0 0 0,-1 0 0 0 0,1 0-1 0 0,0 0 1 0 0,-1 0 0 0 0,1 0 0 0 0,-1 0 0 0 0,1 0 0 0 0,0 0-1 0 0,-1 0 1 0 0,1 0 0 0 0,0 0 0 0 0,-1 0 0 0 0,1-1 0 0 0,0 1-1 0 0,-1 0 1 0 0,1 0 0 0 0,0 0 0 0 0,-1-1 0 0 0,1 1 0 0 0,0 0 0 0 0,0 0-1 0 0,-1-1 1 0 0,1 1 0 0 0,0 0 0 0 0,0 0 0 0 0,-1-1 0 0 0,1 1-1 0 0,0 0 1 0 0,0-1 0 0 0,-13-18-85 0 0,11 17 85 0 0,-9-18-51 0 0,1 0 0 0 0,0-1 0 0 0,-9-29 0 0 0,-15-75-72 0 0,-42-237-106 0 0,54 223 173 0 0,-48-328-101 0 0,40 213 101 0 0,-27-256-40 0 0,-121-1027-88 0 0,27 335 164 0 0,115 922 26 0 0,-36-253-2 0 0,55 422-5 0 0,-29-180-47 0 0,27 187 1 0 0,-44-198-416 0 0,17 140 44 0 0,33 126 203 0 0,-1 0-1 0 0,-29-53 0 0 0,26 61 12 0 0,0 1-1 0 0,-2 1 1 0 0,0 0-1 0 0,-27-26 1 0 0,36 43 143 0 0,0 0-1 0 0,0 1 1 0 0,-1-1 0 0 0,0 2 0 0 0,0 0 0 0 0,-1 0-1 0 0,0 1 1 0 0,0 0 0 0 0,0 1 0 0 0,-1 1 0 0 0,0 0-1 0 0,-21-4 1 0 0,9 5 35 0 0,0 1 0 0 0,0 2 0 0 0,0 0 0 0 0,-1 2 0 0 0,1 0 0 0 0,-31 8 0 0 0,22-2 67 0 0,1 2 1 0 0,0 2-1 0 0,-61 29 0 0 0,36-8 103 0 0,3 2-1 0 0,0 2 1 0 0,3 3-1 0 0,-59 58 1 0 0,55-44 106 0 0,-82 106-1 0 0,98-104-81 0 0,2 1 0 0 0,3 3-1 0 0,-44 98 1 0 0,-51 197 518 0 0,19 96 157 0 0,35 8-220 0 0,-18 381-295 0 0,92-815-407 0 0,0-7-182 0 0,0 1 0 0 0,2 0 0 0 0,3 37 0 0 0,-3-56 254 0 0,0 0 0 0 0,0 0 0 0 0,0 1 0 0 0,0-1 0 0 0,0 0 0 0 0,0 0 0 0 0,0 1 0 0 0,0-1 0 0 0,0 0 0 0 0,0 0 0 0 0,0 1 0 0 0,0-1 1 0 0,0 0-1 0 0,0 0 0 0 0,0 1 0 0 0,1-1 0 0 0,-1 0 0 0 0,0 0 0 0 0,0 1 0 0 0,0-1 0 0 0,0 0 0 0 0,1 0 0 0 0,-1 0 0 0 0,0 0 0 0 0,0 1 0 0 0,0-1 0 0 0,1 0 0 0 0,-1 0 0 0 0,0 0 0 0 0,0 0 0 0 0,1 0 0 0 0,-1 0 0 0 0,0 0 0 0 0,1 1 1 0 0,7-8-214 0 0,7-17 54 0 0,-14 22 152 0 0,99-195-634 0 0,-50 94 437 0 0,262-477-680 0 0,-160 334 666 0 0,-29 51 137 0 0,30-41 168 0 0,-128 199-47 0 0,252-356 688 0 0,-245 347-512 0 0,32-62 1 0 0,-23 34-5 0 0,-41 73-200 0 0,47-86 250 0 0,-43 79-217 0 0,-1-1 0 0 0,0 0 0 0 0,0 1 1 0 0,-1-1-1 0 0,0-1 0 0 0,-1 1 0 0 0,1 0 1 0 0,-2-13-1 0 0,0 19-41 0 0,0-1-1 0 0,-1 1 1 0 0,1 0 0 0 0,-1 0 0 0 0,0-1-1 0 0,0 1 1 0 0,0 0 0 0 0,-1 0 0 0 0,1 0 0 0 0,-1 0-1 0 0,1 0 1 0 0,-1 1 0 0 0,0-1 0 0 0,0 0-1 0 0,-4-3 1 0 0,2 2-29 0 0,-1 0 1 0 0,0 1-1 0 0,0-1 0 0 0,0 1 0 0 0,-1 0 0 0 0,1 0 0 0 0,-11-3 1 0 0,0 1-50 0 0,0 1 1 0 0,0 0-1 0 0,-1 1 0 0 0,1 1 1 0 0,-21 0-1 0 0,-23 3 22 0 0,0 3-1 0 0,1 2 1 0 0,0 3-1 0 0,-88 24 0 0 0,73-10 347 0 0,1 2 0 0 0,1 4-1 0 0,-72 40 1 0 0,76-29 263 0 0,2 2-1 0 0,-113 97 0 0 0,163-127-443 0 0,13-9-71 0 0,-1-1 0 0 0,1 1 1 0 0,-1 0-1 0 0,1-1 0 0 0,0 2 0 0 0,0-1 1 0 0,0 0-1 0 0,1 1 0 0 0,-1-1 0 0 0,1 1 1 0 0,-3 5-1 0 0,5-9-28 0 0,0 0 0 0 0,-1 0-1 0 0,1 1 1 0 0,0-1 0 0 0,0 0 0 0 0,0 0 0 0 0,0 1 0 0 0,0-1-1 0 0,0 0 1 0 0,0 1 0 0 0,0-1 0 0 0,-1 0 0 0 0,1 0-1 0 0,0 1 1 0 0,0-1 0 0 0,0 0 0 0 0,1 1 0 0 0,-1-1-1 0 0,0 0 1 0 0,0 0 0 0 0,0 1 0 0 0,0-1 0 0 0,0 0 0 0 0,0 0-1 0 0,0 1 1 0 0,0-1 0 0 0,0 0 0 0 0,1 0 0 0 0,-1 1-1 0 0,0-1 1 0 0,0 0 0 0 0,0 0 0 0 0,1 1 0 0 0,-1-1 0 0 0,0 0-1 0 0,12-1 74 0 0,15-11-14 0 0,48-44-35 0 0,-3-3-1 0 0,69-73 1 0 0,-76 70-34 0 0,485-494-311 0 0,-275 271-65 0 0,44-27-31 0 0,-120 127 283 0 0,-169 158 188 0 0,-99 79 34 0 0,59-44-89 0 0,-306 283 19 0 0,152-129-11 0 0,-261 268 45 0 0,316-314 11 0 0,-234 257 449 0 0,246-256-90 0 0,-110 170 0 0 0,159-211-112 0 0,-54 118 0 0 0,88-163-241 0 0,2 1 1 0 0,1 0 0 0 0,1 1-1 0 0,2 0 1 0 0,2 0-1 0 0,0 1 1 0 0,0 35 0 0 0,7-53-51 0 0,0 0 0 0 0,1 0-1 0 0,1-1 1 0 0,0 1 0 0 0,1-1 0 0 0,0 1 0 0 0,2-1 0 0 0,0 0 0 0 0,0-1 0 0 0,1 1 0 0 0,1-1 0 0 0,0-1 0 0 0,1 0 0 0 0,1 0 0 0 0,14 15 0 0 0,1-3 6 0 0,1 0 0 0 0,1-1-1 0 0,1-1 1 0 0,1-2 0 0 0,52 29 0 0 0,-37-28-11 0 0,0-2 0 0 0,93 29 0 0 0,104 12 29 0 0,-231-59-43 0 0,106 22 7 0 0,110 29 25 0 0,-190-43-31 0 0,-2 2 0 0 0,1 2 0 0 0,-2 1 0 0 0,39 23 1 0 0,-60-31-4 0 0,-1 1 0 0 0,0 1 1 0 0,0-1-1 0 0,-1 2 1 0 0,0 0-1 0 0,-1 0 0 0 0,0 0 1 0 0,0 1-1 0 0,-1 1 1 0 0,-1-1-1 0 0,9 19 1 0 0,-8-10-1 0 0,0 0 1 0 0,-2 0 0 0 0,0 1 0 0 0,-2 0 0 0 0,0 0 0 0 0,-1 0 0 0 0,0 23 0 0 0,-4 5-7 0 0,-1 0 0 0 0,-2 0 1 0 0,-3-1-1 0 0,-19 74 0 0 0,-3-30-28 0 0,-3 0 0 0 0,-4-2 0 0 0,-49 85-1 0 0,-160 241-131 0 0,180-311 138 0 0,-150 230 7 0 0,49-77 107 0 0,151-232-142 0 0,0 1 1 0 0,2 0-1 0 0,-18 55 1 0 0,30-77 31 0 0,-1 0 1 0 0,1 0-1 0 0,0 0 1 0 0,0 0-1 0 0,1 0 1 0 0,0 0-1 0 0,0 1 1 0 0,0-1-1 0 0,0 0 1 0 0,1 0-1 0 0,0 0 1 0 0,0 0-1 0 0,0 0 1 0 0,1 0-1 0 0,2 6 1 0 0,0-5 3 0 0,-1 0 1 0 0,1-1 0 0 0,0 1-1 0 0,0-1 1 0 0,1 0 0 0 0,-1 0-1 0 0,1 0 1 0 0,0-1 0 0 0,0 0-1 0 0,9 6 1 0 0,2-1-8 0 0,0-1 0 0 0,0-1-1 0 0,1 0 1 0 0,0-1 0 0 0,0 0 0 0 0,1-2-1 0 0,28 5 1 0 0,-15-7 2 0 0,-1 0-1 0 0,0-2 1 0 0,1-1-1 0 0,-1-2 1 0 0,45-8-1 0 0,146-49-31 0 0,-191 51 53 0 0,204-75-21 0 0,53-15 124 0 0,-279 96-96 0 0,0 1 2 0 0,0 0 1 0 0,0 0-1 0 0,0 1 1 0 0,9-1 0 0 0,-16 2-2 0 0,0 0 0 0 0,0 0 0 0 0,0 0 1 0 0,0 0-1 0 0,0 0 0 0 0,0 0 1 0 0,0 0-1 0 0,0 0 0 0 0,0 0 1 0 0,0 1-1 0 0,0-1 0 0 0,0 1 0 0 0,0-1 1 0 0,0 0-1 0 0,0 1 0 0 0,0-1 1 0 0,0 1-1 0 0,0 0 0 0 0,0-1 1 0 0,0 1-1 0 0,-1 0 0 0 0,1 0 1 0 0,0-1-1 0 0,-1 1 0 0 0,1 0 0 0 0,0 0 1 0 0,-1 0-1 0 0,1 0 0 0 0,-1 0 1 0 0,1 0-1 0 0,-1 0 0 0 0,0 0 1 0 0,1 0-1 0 0,-1 0 0 0 0,0 0 1 0 0,0 0-1 0 0,1 2 0 0 0,-2 5 18 0 0,1 1 0 0 0,-1-1-1 0 0,0 0 1 0 0,0 0 0 0 0,-1 0 0 0 0,0 0-1 0 0,-1 0 1 0 0,-3 7 0 0 0,-33 62 54 0 0,23-48-47 0 0,-178 287 285 0 0,23-50-27 0 0,-3 23-78 0 0,152-249-196 0 0,-27 67 1 0 0,41-87-18 0 0,2 0 1 0 0,0 0-1 0 0,-4 25 1 0 0,8-36-9 0 0,1-1 1 0 0,1 1-1 0 0,0 0 1 0 0,0-1-1 0 0,0 1 1 0 0,1 0 0 0 0,0-1-1 0 0,1 1 1 0 0,0-1-1 0 0,5 14 1 0 0,-6-19-4 0 0,1 0 0 0 0,0-1-1 0 0,-1 1 1 0 0,1 0 0 0 0,0-1 0 0 0,0 0 0 0 0,0 1 0 0 0,1-1-1 0 0,-1 0 1 0 0,0 0 0 0 0,1 0 0 0 0,-1 0 0 0 0,1-1 0 0 0,0 1-1 0 0,0-1 1 0 0,0 0 0 0 0,-1 1 0 0 0,1-1 0 0 0,0-1-1 0 0,1 1 1 0 0,-1 0 0 0 0,0-1 0 0 0,0 1 0 0 0,0-1 0 0 0,0 0-1 0 0,0 0 1 0 0,0 0 0 0 0,4-1 0 0 0,7-1-24 0 0,0 0 1 0 0,0-1-1 0 0,-1-1 1 0 0,27-10-1 0 0,-5-1 0 0 0,-1-2-1 0 0,45-29 0 0 0,58-50 10 0 0,-111 78 32 0 0,120-93-2 0 0,23-17 32 0 0,-83 65-5 0 0,-32 22 3 0 0,3 2 1 0 0,72-38-1 0 0,-112 68-10 0 0,-15 7-24 0 0,1 0 1 0 0,0 0-1 0 0,0 1 1 0 0,0-1-1 0 0,-1 1 1 0 0,1 0 0 0 0,0-1-1 0 0,1 2 1 0 0,3-2-1 0 0,-7 2 2 0 0,0 0-1 0 0,1 0 1 0 0,-1 0 0 0 0,1 1-1 0 0,-1-1 1 0 0,0 0-1 0 0,1 0 1 0 0,-1 0 0 0 0,0 1-1 0 0,1-1 1 0 0,-1 0-1 0 0,0 1 1 0 0,0-1 0 0 0,1 0-1 0 0,-1 1 1 0 0,0-1-1 0 0,0 0 1 0 0,1 1 0 0 0,-1-1-1 0 0,0 0 1 0 0,0 1-1 0 0,0-1 1 0 0,0 0 0 0 0,0 1-1 0 0,0-1 1 0 0,1 1-1 0 0,-1-1 1 0 0,0 0 0 0 0,0 1-1 0 0,0-1 1 0 0,0 1-1 0 0,0-1 1 0 0,-1 0 0 0 0,1 1-1 0 0,0-1 1 0 0,0 1-1 0 0,-4 17-12 0 0,-10 10-16 0 0,-2 1 0 0 0,-2-2 0 0 0,0 0-1 0 0,-33 35 1 0 0,46-55 16 0 0,-56 64-222 0 0,-75 68 0 0 0,127-131 212 0 0,-282 263-476 0 0,-36 35 813 0 0,83-86 558 0 0,162-149-508 0 0,-38 32 475 0 0,119-103-832 0 0,1 0-1 0 0,-1 1 1 0 0,0-1 0 0 0,1 0 0 0 0,-1 1 0 0 0,1-1 0 0 0,-1 1 0 0 0,1-1 0 0 0,-1 1 0 0 0,1-1 0 0 0,-1 1-1 0 0,1 0 1 0 0,0-1 0 0 0,-1 1 0 0 0,1 0 0 0 0,0-1 0 0 0,-1 1 0 0 0,1 0 0 0 0,0-1 0 0 0,0 1 0 0 0,0 0-1 0 0,-1-1 1 0 0,1 1 0 0 0,0 0 0 0 0,0 0 0 0 0,1 0-4 0 0,-1 0 0 0 0,1-1 0 0 0,-1 1 0 0 0,1 0-1 0 0,-1-1 1 0 0,1 1 0 0 0,0-1 0 0 0,-1 1 0 0 0,1-1 0 0 0,0 1 0 0 0,-1-1 0 0 0,1 0 0 0 0,0 1-1 0 0,0-1 1 0 0,-1 0 0 0 0,1 0 0 0 0,0 1 0 0 0,1-1 0 0 0,46 5-17 0 0,-43-5 29 0 0,36 0-29 0 0,0-1-1 0 0,0-2 0 0 0,0-2 1 0 0,-1-2-1 0 0,0-1 0 0 0,0-2 0 0 0,0-2 1 0 0,-2-2-1 0 0,0-1 0 0 0,41-23 1 0 0,50-39-64 0 0,-3-7 1 0 0,158-136 0 0 0,111-96-43 0 0,-379 303 116 0 0,24-18-61 0 0,76-44 1 0 0,-108 70 39 0 0,-7 4 11 0 0,1-1 0 0 0,0 1 0 0 0,0 0 0 0 0,-1 0 0 0 0,1 1 0 0 0,0-1 0 0 0,0 0 0 0 0,0 1 0 0 0,4-2 0 0 0,-9 17-75 0 0,-3 2 68 0 0,-2-2 0 0 0,0 1 0 0 0,-1-1-1 0 0,-1 0 1 0 0,-15 18 0 0 0,-66 65-28 0 0,52-58 25 0 0,-749 775 395 0 0,546-601 1342 0 0,227-198-429 0 0,32-24-959 0 0,36-24-218 0 0,43-28 89 0 0,190-112-23 0 0,-110 76-639 0 0,38-16-1981 0 0,-71 46-5938 0 0,-116 54 5014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7T19:49:35.454"/>
    </inkml:context>
    <inkml:brush xml:id="br0">
      <inkml:brushProperty name="width" value="0.05" units="cm"/>
      <inkml:brushProperty name="height" value="0.05" units="cm"/>
    </inkml:brush>
  </inkml:definitions>
  <inkml:trace contextRef="#ctx0" brushRef="#br0">212 24 188 0 0,'-5'-1'1095'0'0,"-1"-1"0"0"0,1 0 0 0 0,0 0 0 0 0,-8-5 0 0 0,11 6-405 0 0,-8 0 566 0 0,9-1 465 0 0,12-3 2236 0 0,-18 25-3896 0 0,14 140 38 0 0,0 3-5 0 0,3 2-66 0 0,-2 62-20 0 0,-8 69 9 0 0,1-29 9 0 0,9-101-26 0 0,7 31-6 0 0,0-2 17 0 0,-15-127 2 0 0,7 98-4 0 0,-9-152-9 0 0,0 1 0 0 0,-3 22-1 0 0,0-5-4 0 0,3-21 0 0 0,-4 59 7 0 0,6 94-1 0 0,13 67 9 0 0,-9-94-4 0 0,-1-1-32 0 0,3-74 17 0 0,1-6 18 0 0,-4-37 718 0 0,-12-202-376 0 0,-20-97-179 0 0,10 111-106 0 0,9 84-39 0 0,-24-315 62 0 0,-30-546-30 0 0,47 392-136 0 0,15 514 69 0 0,8-196-52 0 0,-4 168-28 0 0,-4 59-25 0 0,-2 9-59 0 0,0 18 65 0 0,28 355-41 0 0,-12-232 128 0 0,50 416-35 0 0,-32-226 66 0 0,-8-87 1 0 0,18 224 14 0 0,-37-275-3 0 0,-5-182-22 0 0,-2 190 13 0 0,-7-159 167 0 0,2-55-154 0 0,3 7-23 0 0,-4-13-4 0 0,1 0 1 0 0,1 0 0 0 0,1-1-1 0 0,-4-24 1 0 0,-5-82-1 0 0,5 27-1 0 0,-40-376 1 0 0,13 112-2 0 0,5 83 24 0 0,-6-107-2 0 0,27 259-24 0 0,-14-200-30 0 0,24 319 46 0 0,-4-37-79 0 0,4 45 39 0 0,0 1 6 0 0,0 0 20 0 0,0 0 1 0 0,0 0-1 0 0,0 0 0 0 0,0-1 0 0 0,0 1 0 0 0,0 0 1 0 0,1 0-1 0 0,-1 0 0 0 0,0 0 0 0 0,0 0 0 0 0,0 0 0 0 0,0 0 1 0 0,0 0-1 0 0,0 0 0 0 0,0-1 0 0 0,1 1 0 0 0,-1 0 1 0 0,0 0-1 0 0,0 0 0 0 0,0 0 0 0 0,0 0 0 0 0,0 0 1 0 0,1 0-1 0 0,-1 0 0 0 0,0 0 0 0 0,0 0 0 0 0,0 0 1 0 0,0 0-1 0 0,0 0 0 0 0,0 0 0 0 0,1 0 0 0 0,-1 0 0 0 0,0 0 1 0 0,0 0-1 0 0,0 1 0 0 0,0-1 0 0 0,0 0 0 0 0,1 0 1 0 0,-1 0-1 0 0,0 0 0 0 0,0 0 0 0 0,0 0 0 0 0,0 0 1 0 0,0 0-1 0 0,0 0 0 0 0,0 0 0 0 0,0 1 0 0 0,0-1 1 0 0,1 0-1 0 0,-1 0 0 0 0,0 0 0 0 0,0 0 0 0 0,0 1 0 0 0,8 12-20 0 0,3 16 18 0 0,9 55 84 0 0,12 113-1 0 0,-8 93 39 0 0,22 613 100 0 0,-41-627-162 0 0,-2-41-16 0 0,9 143 39 0 0,-12-222-2 0 0,-2-110-6 0 0,2-45-42 0 0,0-6-28 0 0,-15-71-27 0 0,-10-58-26 0 0,-20-217-28 0 0,-13-249-275 0 0,25 268 126 0 0,15 160 126 0 0,-21-280-7 0 0,34 323 133 0 0,18-198 0 0 0,8 127-59 0 0,-16 155 18 0 0,2-40-46 0 0,-7 85 62 0 0,1 1 0 0 0,-1-1 1 0 0,0 0-1 0 0,0 0 0 0 0,0 0 1 0 0,0 0-1 0 0,0 0 0 0 0,0 0 1 0 0,0 0-1 0 0,0 0 0 0 0,0 0 0 0 0,0 0 1 0 0,0 0-1 0 0,0 0 0 0 0,0 0 1 0 0,0 0-1 0 0,0 0 0 0 0,0 0 1 0 0,0 0-1 0 0,0 0 0 0 0,0 0 1 0 0,0 0-1 0 0,0 0 0 0 0,0 0 1 0 0,1 0-1 0 0,-1 0 0 0 0,0 0 1 0 0,0 0-1 0 0,0 0 0 0 0,0 0 1 0 0,0 0-1 0 0,0 0 0 0 0,0 0 1 0 0,0 0-1 0 0,0 0 0 0 0,0 0 0 0 0,0 0 1 0 0,0 0-1 0 0,0 0 0 0 0,0 0 1 0 0,0 0-1 0 0,0 0 0 0 0,0 0 1 0 0,0 0-1 0 0,0 0 0 0 0,0 0 1 0 0,1 0-1 0 0,-1 0 0 0 0,0 0 1 0 0,0 0-1 0 0,0 0 0 0 0,0 0 1 0 0,0-1-1 0 0,0 1 0 0 0,0 0 1 0 0,0 0-1 0 0,0 0 0 0 0,0 0 1 0 0,0 0-1 0 0,5 8-16 0 0,5 15 11 0 0,4 43 92 0 0,-4 1 1 0 0,5 105 0 0 0,-13-130-58 0 0,14 403 187 0 0,-1-14-64 0 0,10 162 20 0 0,-7-261-19 0 0,-15-145 206 0 0,-1-114-110 0 0,-1-69 14 0 0,1 3-2154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ADE007-38E5-4607-9BEC-5A93F726FF83}" type="datetimeFigureOut">
              <a:rPr lang="en-US" smtClean="0"/>
              <a:pPr/>
              <a:t>4/30/2024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DF1C66-5080-4558-A8E0-0401092885CD}" type="slidenum">
              <a:rPr lang="en-US" smtClean="0"/>
              <a:pPr/>
              <a:t>‹N›</a:t>
            </a:fld>
            <a:endParaRPr lang="en-US"/>
          </a:p>
        </p:txBody>
      </p:sp>
    </p:spTree>
    <p:extLst>
      <p:ext uri="{BB962C8B-B14F-4D97-AF65-F5344CB8AC3E}">
        <p14:creationId xmlns:p14="http://schemas.microsoft.com/office/powerpoint/2010/main" xmlns="" val="1926477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Hidden_Markov_model"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en.wikipedia.org/wiki/Hankel_matrix"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Hidden_Markov_model"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en.wikipedia.org/wiki/Hankel_matrix"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202122"/>
                </a:solidFill>
                <a:effectLst/>
                <a:latin typeface="Arial" panose="020B0604020202020204" pitchFamily="34" charset="0"/>
              </a:rPr>
              <a:t>Hankel matrices are formed when, given a sequence of output data, a realization of an underlying state-space or </a:t>
            </a:r>
            <a:r>
              <a:rPr lang="en-US" sz="1200" b="0" i="0" u="none" strike="noStrike" dirty="0">
                <a:solidFill>
                  <a:srgbClr val="3366CC"/>
                </a:solidFill>
                <a:effectLst/>
                <a:latin typeface="Arial" panose="020B0604020202020204" pitchFamily="34" charset="0"/>
                <a:hlinkClick r:id="rId3" tooltip="Hidden Markov model"/>
              </a:rPr>
              <a:t>hidden Markov model</a:t>
            </a:r>
            <a:r>
              <a:rPr lang="en-US" sz="1200" b="0" i="0" dirty="0">
                <a:solidFill>
                  <a:srgbClr val="202122"/>
                </a:solidFill>
                <a:effectLst/>
                <a:latin typeface="Arial" panose="020B0604020202020204" pitchFamily="34" charset="0"/>
              </a:rPr>
              <a:t> is desired.</a:t>
            </a:r>
            <a:r>
              <a:rPr lang="en-US" sz="1200" b="0" i="0" u="none" strike="noStrike" baseline="30000" dirty="0">
                <a:solidFill>
                  <a:srgbClr val="3366CC"/>
                </a:solidFill>
                <a:effectLst/>
                <a:latin typeface="Arial" panose="020B0604020202020204" pitchFamily="34" charset="0"/>
                <a:hlinkClick r:id="rId4"/>
              </a:rPr>
              <a:t>[3]</a:t>
            </a:r>
            <a:r>
              <a:rPr lang="en-US" sz="1200" b="0" i="0" dirty="0">
                <a:solidFill>
                  <a:srgbClr val="202122"/>
                </a:solidFill>
                <a:effectLst/>
                <a:latin typeface="Arial" panose="020B0604020202020204" pitchFamily="34" charset="0"/>
              </a:rPr>
              <a:t> The singular value decomposition (SVD) of the Hankel matrix provides a means of computing the </a:t>
            </a:r>
            <a:r>
              <a:rPr lang="en-US" sz="1200" b="0" i="1" dirty="0">
                <a:solidFill>
                  <a:srgbClr val="202122"/>
                </a:solidFill>
                <a:effectLst/>
                <a:latin typeface="Arial" panose="020B0604020202020204" pitchFamily="34" charset="0"/>
              </a:rPr>
              <a:t>A</a:t>
            </a:r>
            <a:r>
              <a:rPr lang="en-US" sz="1200" b="0" i="0" dirty="0">
                <a:solidFill>
                  <a:srgbClr val="202122"/>
                </a:solidFill>
                <a:effectLst/>
                <a:latin typeface="Arial" panose="020B0604020202020204" pitchFamily="34" charset="0"/>
              </a:rPr>
              <a:t>, </a:t>
            </a:r>
            <a:r>
              <a:rPr lang="en-US" sz="1200" b="0" i="1" dirty="0">
                <a:solidFill>
                  <a:srgbClr val="202122"/>
                </a:solidFill>
                <a:effectLst/>
                <a:latin typeface="Arial" panose="020B0604020202020204" pitchFamily="34" charset="0"/>
              </a:rPr>
              <a:t>B</a:t>
            </a:r>
            <a:r>
              <a:rPr lang="en-US" sz="1200" b="0" i="0" dirty="0">
                <a:solidFill>
                  <a:srgbClr val="202122"/>
                </a:solidFill>
                <a:effectLst/>
                <a:latin typeface="Arial" panose="020B0604020202020204" pitchFamily="34" charset="0"/>
              </a:rPr>
              <a:t>, and </a:t>
            </a:r>
            <a:r>
              <a:rPr lang="en-US" sz="1200" b="0" i="1" dirty="0">
                <a:solidFill>
                  <a:srgbClr val="202122"/>
                </a:solidFill>
                <a:effectLst/>
                <a:latin typeface="Arial" panose="020B0604020202020204" pitchFamily="34" charset="0"/>
              </a:rPr>
              <a:t>C</a:t>
            </a:r>
            <a:r>
              <a:rPr lang="en-US" sz="1200" b="0" i="0" dirty="0">
                <a:solidFill>
                  <a:srgbClr val="202122"/>
                </a:solidFill>
                <a:effectLst/>
                <a:latin typeface="Arial" panose="020B0604020202020204" pitchFamily="34" charset="0"/>
              </a:rPr>
              <a:t> matrices which define the state-space realization.</a:t>
            </a:r>
            <a:r>
              <a:rPr lang="en-US" sz="1200" b="0" i="0" u="none" strike="noStrike" baseline="30000" dirty="0">
                <a:solidFill>
                  <a:srgbClr val="3366CC"/>
                </a:solidFill>
                <a:effectLst/>
                <a:latin typeface="Arial" panose="020B0604020202020204" pitchFamily="34" charset="0"/>
                <a:hlinkClick r:id="rId4"/>
              </a:rPr>
              <a:t>[4]</a:t>
            </a:r>
            <a:r>
              <a:rPr lang="en-US" sz="1200" b="0" i="0" dirty="0">
                <a:solidFill>
                  <a:srgbClr val="202122"/>
                </a:solidFill>
                <a:effectLst/>
                <a:latin typeface="Arial" panose="020B0604020202020204" pitchFamily="34" charset="0"/>
              </a:rPr>
              <a:t> The Hankel matrix formed from the signal has been found useful for decomposition of non-stationary signals and time-frequency representation.</a:t>
            </a:r>
            <a:endParaRPr lang="en-US" sz="1200" dirty="0"/>
          </a:p>
          <a:p>
            <a:endParaRPr lang="en-US" dirty="0"/>
          </a:p>
        </p:txBody>
      </p:sp>
      <p:sp>
        <p:nvSpPr>
          <p:cNvPr id="4" name="Slide Number Placeholder 3"/>
          <p:cNvSpPr>
            <a:spLocks noGrp="1"/>
          </p:cNvSpPr>
          <p:nvPr>
            <p:ph type="sldNum" sz="quarter" idx="10"/>
          </p:nvPr>
        </p:nvSpPr>
        <p:spPr/>
        <p:txBody>
          <a:bodyPr/>
          <a:lstStyle/>
          <a:p>
            <a:fld id="{A6DF1C66-5080-4558-A8E0-0401092885CD}" type="slidenum">
              <a:rPr lang="en-US" smtClean="0"/>
              <a:pPr/>
              <a:t>6</a:t>
            </a:fld>
            <a:endParaRPr lang="en-US"/>
          </a:p>
        </p:txBody>
      </p:sp>
    </p:spTree>
    <p:extLst>
      <p:ext uri="{BB962C8B-B14F-4D97-AF65-F5344CB8AC3E}">
        <p14:creationId xmlns:p14="http://schemas.microsoft.com/office/powerpoint/2010/main" xmlns="" val="1213831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202122"/>
                </a:solidFill>
                <a:effectLst/>
                <a:latin typeface="Arial" panose="020B0604020202020204" pitchFamily="34" charset="0"/>
              </a:rPr>
              <a:t>Hankel matrices are formed when, given a sequence of output data, a realization of an underlying state-space or </a:t>
            </a:r>
            <a:r>
              <a:rPr lang="en-US" sz="1200" b="0" i="0" u="none" strike="noStrike" dirty="0">
                <a:solidFill>
                  <a:srgbClr val="3366CC"/>
                </a:solidFill>
                <a:effectLst/>
                <a:latin typeface="Arial" panose="020B0604020202020204" pitchFamily="34" charset="0"/>
                <a:hlinkClick r:id="rId3" tooltip="Hidden Markov model"/>
              </a:rPr>
              <a:t>hidden Markov model</a:t>
            </a:r>
            <a:r>
              <a:rPr lang="en-US" sz="1200" b="0" i="0" dirty="0">
                <a:solidFill>
                  <a:srgbClr val="202122"/>
                </a:solidFill>
                <a:effectLst/>
                <a:latin typeface="Arial" panose="020B0604020202020204" pitchFamily="34" charset="0"/>
              </a:rPr>
              <a:t> is desired.</a:t>
            </a:r>
            <a:r>
              <a:rPr lang="en-US" sz="1200" b="0" i="0" u="none" strike="noStrike" baseline="30000" dirty="0">
                <a:solidFill>
                  <a:srgbClr val="3366CC"/>
                </a:solidFill>
                <a:effectLst/>
                <a:latin typeface="Arial" panose="020B0604020202020204" pitchFamily="34" charset="0"/>
                <a:hlinkClick r:id="rId4"/>
              </a:rPr>
              <a:t>[3]</a:t>
            </a:r>
            <a:r>
              <a:rPr lang="en-US" sz="1200" b="0" i="0" dirty="0">
                <a:solidFill>
                  <a:srgbClr val="202122"/>
                </a:solidFill>
                <a:effectLst/>
                <a:latin typeface="Arial" panose="020B0604020202020204" pitchFamily="34" charset="0"/>
              </a:rPr>
              <a:t> The singular value decomposition (SVD) of the Hankel matrix provides a means of computing the </a:t>
            </a:r>
            <a:r>
              <a:rPr lang="en-US" sz="1200" b="0" i="1" dirty="0">
                <a:solidFill>
                  <a:srgbClr val="202122"/>
                </a:solidFill>
                <a:effectLst/>
                <a:latin typeface="Arial" panose="020B0604020202020204" pitchFamily="34" charset="0"/>
              </a:rPr>
              <a:t>A</a:t>
            </a:r>
            <a:r>
              <a:rPr lang="en-US" sz="1200" b="0" i="0" dirty="0">
                <a:solidFill>
                  <a:srgbClr val="202122"/>
                </a:solidFill>
                <a:effectLst/>
                <a:latin typeface="Arial" panose="020B0604020202020204" pitchFamily="34" charset="0"/>
              </a:rPr>
              <a:t>, </a:t>
            </a:r>
            <a:r>
              <a:rPr lang="en-US" sz="1200" b="0" i="1" dirty="0">
                <a:solidFill>
                  <a:srgbClr val="202122"/>
                </a:solidFill>
                <a:effectLst/>
                <a:latin typeface="Arial" panose="020B0604020202020204" pitchFamily="34" charset="0"/>
              </a:rPr>
              <a:t>B</a:t>
            </a:r>
            <a:r>
              <a:rPr lang="en-US" sz="1200" b="0" i="0" dirty="0">
                <a:solidFill>
                  <a:srgbClr val="202122"/>
                </a:solidFill>
                <a:effectLst/>
                <a:latin typeface="Arial" panose="020B0604020202020204" pitchFamily="34" charset="0"/>
              </a:rPr>
              <a:t>, and </a:t>
            </a:r>
            <a:r>
              <a:rPr lang="en-US" sz="1200" b="0" i="1" dirty="0">
                <a:solidFill>
                  <a:srgbClr val="202122"/>
                </a:solidFill>
                <a:effectLst/>
                <a:latin typeface="Arial" panose="020B0604020202020204" pitchFamily="34" charset="0"/>
              </a:rPr>
              <a:t>C</a:t>
            </a:r>
            <a:r>
              <a:rPr lang="en-US" sz="1200" b="0" i="0" dirty="0">
                <a:solidFill>
                  <a:srgbClr val="202122"/>
                </a:solidFill>
                <a:effectLst/>
                <a:latin typeface="Arial" panose="020B0604020202020204" pitchFamily="34" charset="0"/>
              </a:rPr>
              <a:t> matrices which define the state-space realization.</a:t>
            </a:r>
            <a:r>
              <a:rPr lang="en-US" sz="1200" b="0" i="0" u="none" strike="noStrike" baseline="30000" dirty="0">
                <a:solidFill>
                  <a:srgbClr val="3366CC"/>
                </a:solidFill>
                <a:effectLst/>
                <a:latin typeface="Arial" panose="020B0604020202020204" pitchFamily="34" charset="0"/>
                <a:hlinkClick r:id="rId4"/>
              </a:rPr>
              <a:t>[4]</a:t>
            </a:r>
            <a:r>
              <a:rPr lang="en-US" sz="1200" b="0" i="0" dirty="0">
                <a:solidFill>
                  <a:srgbClr val="202122"/>
                </a:solidFill>
                <a:effectLst/>
                <a:latin typeface="Arial" panose="020B0604020202020204" pitchFamily="34" charset="0"/>
              </a:rPr>
              <a:t> The Hankel matrix formed from the signal has been found useful for decomposition of non-stationary signals and time-frequency representation.</a:t>
            </a:r>
            <a:endParaRPr lang="en-US" sz="1200" dirty="0"/>
          </a:p>
          <a:p>
            <a:endParaRPr lang="en-US" dirty="0"/>
          </a:p>
        </p:txBody>
      </p:sp>
      <p:sp>
        <p:nvSpPr>
          <p:cNvPr id="4" name="Slide Number Placeholder 3"/>
          <p:cNvSpPr>
            <a:spLocks noGrp="1"/>
          </p:cNvSpPr>
          <p:nvPr>
            <p:ph type="sldNum" sz="quarter" idx="10"/>
          </p:nvPr>
        </p:nvSpPr>
        <p:spPr/>
        <p:txBody>
          <a:bodyPr/>
          <a:lstStyle/>
          <a:p>
            <a:fld id="{A6DF1C66-5080-4558-A8E0-0401092885CD}" type="slidenum">
              <a:rPr lang="en-US" smtClean="0"/>
              <a:pPr/>
              <a:t>7</a:t>
            </a:fld>
            <a:endParaRPr lang="en-US"/>
          </a:p>
        </p:txBody>
      </p:sp>
    </p:spTree>
    <p:extLst>
      <p:ext uri="{BB962C8B-B14F-4D97-AF65-F5344CB8AC3E}">
        <p14:creationId xmlns:p14="http://schemas.microsoft.com/office/powerpoint/2010/main" xmlns="" val="219436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DF1C66-5080-4558-A8E0-0401092885CD}" type="slidenum">
              <a:rPr lang="en-US" smtClean="0"/>
              <a:pPr/>
              <a:t>9</a:t>
            </a:fld>
            <a:endParaRPr lang="en-US"/>
          </a:p>
        </p:txBody>
      </p:sp>
    </p:spTree>
    <p:extLst>
      <p:ext uri="{BB962C8B-B14F-4D97-AF65-F5344CB8AC3E}">
        <p14:creationId xmlns:p14="http://schemas.microsoft.com/office/powerpoint/2010/main" xmlns="" val="1105858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C8FA3D3-187C-49FD-B52B-6286B2DF3D12}" type="datetimeFigureOut">
              <a:rPr lang="en-US" smtClean="0"/>
              <a:pPr/>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93730-57F8-4C95-9BCB-3B78F5B64334}" type="slidenum">
              <a:rPr lang="en-US" smtClean="0"/>
              <a:pPr/>
              <a:t>‹N›</a:t>
            </a:fld>
            <a:endParaRPr lang="en-US"/>
          </a:p>
        </p:txBody>
      </p:sp>
    </p:spTree>
    <p:extLst>
      <p:ext uri="{BB962C8B-B14F-4D97-AF65-F5344CB8AC3E}">
        <p14:creationId xmlns:p14="http://schemas.microsoft.com/office/powerpoint/2010/main" xmlns="" val="392477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8FA3D3-187C-49FD-B52B-6286B2DF3D12}" type="datetimeFigureOut">
              <a:rPr lang="en-US" smtClean="0"/>
              <a:pPr/>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93730-57F8-4C95-9BCB-3B78F5B64334}" type="slidenum">
              <a:rPr lang="en-US" smtClean="0"/>
              <a:pPr/>
              <a:t>‹N›</a:t>
            </a:fld>
            <a:endParaRPr lang="en-US"/>
          </a:p>
        </p:txBody>
      </p:sp>
    </p:spTree>
    <p:extLst>
      <p:ext uri="{BB962C8B-B14F-4D97-AF65-F5344CB8AC3E}">
        <p14:creationId xmlns:p14="http://schemas.microsoft.com/office/powerpoint/2010/main" xmlns="" val="3413832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8FA3D3-187C-49FD-B52B-6286B2DF3D12}" type="datetimeFigureOut">
              <a:rPr lang="en-US" smtClean="0"/>
              <a:pPr/>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93730-57F8-4C95-9BCB-3B78F5B64334}" type="slidenum">
              <a:rPr lang="en-US" smtClean="0"/>
              <a:pPr/>
              <a:t>‹N›</a:t>
            </a:fld>
            <a:endParaRPr lang="en-US"/>
          </a:p>
        </p:txBody>
      </p:sp>
    </p:spTree>
    <p:extLst>
      <p:ext uri="{BB962C8B-B14F-4D97-AF65-F5344CB8AC3E}">
        <p14:creationId xmlns:p14="http://schemas.microsoft.com/office/powerpoint/2010/main" xmlns="" val="2482404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8FA3D3-187C-49FD-B52B-6286B2DF3D12}" type="datetimeFigureOut">
              <a:rPr lang="en-US" smtClean="0"/>
              <a:pPr/>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93730-57F8-4C95-9BCB-3B78F5B64334}" type="slidenum">
              <a:rPr lang="en-US" smtClean="0"/>
              <a:pPr/>
              <a:t>‹N›</a:t>
            </a:fld>
            <a:endParaRPr lang="en-US"/>
          </a:p>
        </p:txBody>
      </p:sp>
    </p:spTree>
    <p:extLst>
      <p:ext uri="{BB962C8B-B14F-4D97-AF65-F5344CB8AC3E}">
        <p14:creationId xmlns:p14="http://schemas.microsoft.com/office/powerpoint/2010/main" xmlns="" val="3701144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8FA3D3-187C-49FD-B52B-6286B2DF3D12}" type="datetimeFigureOut">
              <a:rPr lang="en-US" smtClean="0"/>
              <a:pPr/>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93730-57F8-4C95-9BCB-3B78F5B64334}" type="slidenum">
              <a:rPr lang="en-US" smtClean="0"/>
              <a:pPr/>
              <a:t>‹N›</a:t>
            </a:fld>
            <a:endParaRPr lang="en-US"/>
          </a:p>
        </p:txBody>
      </p:sp>
    </p:spTree>
    <p:extLst>
      <p:ext uri="{BB962C8B-B14F-4D97-AF65-F5344CB8AC3E}">
        <p14:creationId xmlns:p14="http://schemas.microsoft.com/office/powerpoint/2010/main" xmlns="" val="366645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C8FA3D3-187C-49FD-B52B-6286B2DF3D12}" type="datetimeFigureOut">
              <a:rPr lang="en-US" smtClean="0"/>
              <a:pPr/>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193730-57F8-4C95-9BCB-3B78F5B64334}" type="slidenum">
              <a:rPr lang="en-US" smtClean="0"/>
              <a:pPr/>
              <a:t>‹N›</a:t>
            </a:fld>
            <a:endParaRPr lang="en-US"/>
          </a:p>
        </p:txBody>
      </p:sp>
    </p:spTree>
    <p:extLst>
      <p:ext uri="{BB962C8B-B14F-4D97-AF65-F5344CB8AC3E}">
        <p14:creationId xmlns:p14="http://schemas.microsoft.com/office/powerpoint/2010/main" xmlns="" val="855914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C8FA3D3-187C-49FD-B52B-6286B2DF3D12}" type="datetimeFigureOut">
              <a:rPr lang="en-US" smtClean="0"/>
              <a:pPr/>
              <a:t>4/30/2024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193730-57F8-4C95-9BCB-3B78F5B64334}" type="slidenum">
              <a:rPr lang="en-US" smtClean="0"/>
              <a:pPr/>
              <a:t>‹N›</a:t>
            </a:fld>
            <a:endParaRPr lang="en-US"/>
          </a:p>
        </p:txBody>
      </p:sp>
    </p:spTree>
    <p:extLst>
      <p:ext uri="{BB962C8B-B14F-4D97-AF65-F5344CB8AC3E}">
        <p14:creationId xmlns:p14="http://schemas.microsoft.com/office/powerpoint/2010/main" xmlns="" val="871416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C8FA3D3-187C-49FD-B52B-6286B2DF3D12}" type="datetimeFigureOut">
              <a:rPr lang="en-US" smtClean="0"/>
              <a:pPr/>
              <a:t>4/30/2024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193730-57F8-4C95-9BCB-3B78F5B64334}" type="slidenum">
              <a:rPr lang="en-US" smtClean="0"/>
              <a:pPr/>
              <a:t>‹N›</a:t>
            </a:fld>
            <a:endParaRPr lang="en-US"/>
          </a:p>
        </p:txBody>
      </p:sp>
    </p:spTree>
    <p:extLst>
      <p:ext uri="{BB962C8B-B14F-4D97-AF65-F5344CB8AC3E}">
        <p14:creationId xmlns:p14="http://schemas.microsoft.com/office/powerpoint/2010/main" xmlns="" val="2039130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FA3D3-187C-49FD-B52B-6286B2DF3D12}" type="datetimeFigureOut">
              <a:rPr lang="en-US" smtClean="0"/>
              <a:pPr/>
              <a:t>4/30/2024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193730-57F8-4C95-9BCB-3B78F5B64334}" type="slidenum">
              <a:rPr lang="en-US" smtClean="0"/>
              <a:pPr/>
              <a:t>‹N›</a:t>
            </a:fld>
            <a:endParaRPr lang="en-US"/>
          </a:p>
        </p:txBody>
      </p:sp>
    </p:spTree>
    <p:extLst>
      <p:ext uri="{BB962C8B-B14F-4D97-AF65-F5344CB8AC3E}">
        <p14:creationId xmlns:p14="http://schemas.microsoft.com/office/powerpoint/2010/main" xmlns="" val="531938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C8FA3D3-187C-49FD-B52B-6286B2DF3D12}" type="datetimeFigureOut">
              <a:rPr lang="en-US" smtClean="0"/>
              <a:pPr/>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193730-57F8-4C95-9BCB-3B78F5B64334}" type="slidenum">
              <a:rPr lang="en-US" smtClean="0"/>
              <a:pPr/>
              <a:t>‹N›</a:t>
            </a:fld>
            <a:endParaRPr lang="en-US"/>
          </a:p>
        </p:txBody>
      </p:sp>
    </p:spTree>
    <p:extLst>
      <p:ext uri="{BB962C8B-B14F-4D97-AF65-F5344CB8AC3E}">
        <p14:creationId xmlns:p14="http://schemas.microsoft.com/office/powerpoint/2010/main" xmlns="" val="4063173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C8FA3D3-187C-49FD-B52B-6286B2DF3D12}" type="datetimeFigureOut">
              <a:rPr lang="en-US" smtClean="0"/>
              <a:pPr/>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193730-57F8-4C95-9BCB-3B78F5B64334}" type="slidenum">
              <a:rPr lang="en-US" smtClean="0"/>
              <a:pPr/>
              <a:t>‹N›</a:t>
            </a:fld>
            <a:endParaRPr lang="en-US"/>
          </a:p>
        </p:txBody>
      </p:sp>
    </p:spTree>
    <p:extLst>
      <p:ext uri="{BB962C8B-B14F-4D97-AF65-F5344CB8AC3E}">
        <p14:creationId xmlns:p14="http://schemas.microsoft.com/office/powerpoint/2010/main" xmlns="" val="2601538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8FA3D3-187C-49FD-B52B-6286B2DF3D12}" type="datetimeFigureOut">
              <a:rPr lang="en-US" smtClean="0"/>
              <a:pPr/>
              <a:t>4/30/2024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193730-57F8-4C95-9BCB-3B78F5B64334}" type="slidenum">
              <a:rPr lang="en-US" smtClean="0"/>
              <a:pPr/>
              <a:t>‹N›</a:t>
            </a:fld>
            <a:endParaRPr lang="en-US"/>
          </a:p>
        </p:txBody>
      </p:sp>
    </p:spTree>
    <p:extLst>
      <p:ext uri="{BB962C8B-B14F-4D97-AF65-F5344CB8AC3E}">
        <p14:creationId xmlns:p14="http://schemas.microsoft.com/office/powerpoint/2010/main" xmlns="" val="3088750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6.xml"/><Relationship Id="rId1" Type="http://schemas.openxmlformats.org/officeDocument/2006/relationships/vmlDrawing" Target="../drawings/vmlDrawing6.vml"/><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32.png"/><Relationship Id="rId7"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16.bin"/><Relationship Id="rId5" Type="http://schemas.openxmlformats.org/officeDocument/2006/relationships/image" Target="../media/image34.png"/><Relationship Id="rId10" Type="http://schemas.openxmlformats.org/officeDocument/2006/relationships/oleObject" Target="../embeddings/oleObject20.bin"/><Relationship Id="rId4" Type="http://schemas.openxmlformats.org/officeDocument/2006/relationships/image" Target="../media/image33.png"/><Relationship Id="rId9" Type="http://schemas.openxmlformats.org/officeDocument/2006/relationships/oleObject" Target="../embeddings/oleObject19.bin"/></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oleObject" Target="../embeddings/oleObject23.bin"/><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39.png"/><Relationship Id="rId5" Type="http://schemas.openxmlformats.org/officeDocument/2006/relationships/oleObject" Target="../embeddings/oleObject22.bin"/><Relationship Id="rId4" Type="http://schemas.openxmlformats.org/officeDocument/2006/relationships/oleObject" Target="../embeddings/oleObject21.bin"/></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6.xml"/><Relationship Id="rId1" Type="http://schemas.openxmlformats.org/officeDocument/2006/relationships/vmlDrawing" Target="../drawings/vmlDrawing9.vml"/><Relationship Id="rId4" Type="http://schemas.openxmlformats.org/officeDocument/2006/relationships/oleObject" Target="../embeddings/oleObject24.bin"/></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44.png"/><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oleObject" Target="../embeddings/oleObject25.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9.png"/><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8.png"/><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oleObject" Target="../embeddings/oleObject8.bin"/><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1.bin"/><Relationship Id="rId18" Type="http://schemas.openxmlformats.org/officeDocument/2006/relationships/customXml" Target="../ink/ink2.xml"/><Relationship Id="rId26" Type="http://schemas.openxmlformats.org/officeDocument/2006/relationships/customXml" Target="../ink/ink6.xml"/><Relationship Id="rId3" Type="http://schemas.openxmlformats.org/officeDocument/2006/relationships/notesSlide" Target="../notesSlides/notesSlide3.xml"/><Relationship Id="rId21" Type="http://schemas.openxmlformats.org/officeDocument/2006/relationships/image" Target="../media/image21.png"/><Relationship Id="rId7" Type="http://schemas.openxmlformats.org/officeDocument/2006/relationships/oleObject" Target="../embeddings/oleObject10.bin"/><Relationship Id="rId17" Type="http://schemas.openxmlformats.org/officeDocument/2006/relationships/image" Target="../media/image19.png"/><Relationship Id="rId25" Type="http://schemas.openxmlformats.org/officeDocument/2006/relationships/image" Target="../media/image23.png"/><Relationship Id="rId2" Type="http://schemas.openxmlformats.org/officeDocument/2006/relationships/slideLayout" Target="../slideLayouts/slideLayout6.xml"/><Relationship Id="rId16" Type="http://schemas.openxmlformats.org/officeDocument/2006/relationships/customXml" Target="../ink/ink1.xml"/><Relationship Id="rId20" Type="http://schemas.openxmlformats.org/officeDocument/2006/relationships/customXml" Target="../ink/ink3.xml"/><Relationship Id="rId1" Type="http://schemas.openxmlformats.org/officeDocument/2006/relationships/vmlDrawing" Target="../drawings/vmlDrawing5.vml"/><Relationship Id="rId6" Type="http://schemas.openxmlformats.org/officeDocument/2006/relationships/oleObject" Target="../embeddings/oleObject9.bin"/><Relationship Id="rId24" Type="http://schemas.openxmlformats.org/officeDocument/2006/relationships/customXml" Target="../ink/ink5.xml"/><Relationship Id="rId5" Type="http://schemas.openxmlformats.org/officeDocument/2006/relationships/image" Target="../media/image12.png"/><Relationship Id="rId23" Type="http://schemas.openxmlformats.org/officeDocument/2006/relationships/image" Target="../media/image22.png"/><Relationship Id="rId10" Type="http://schemas.openxmlformats.org/officeDocument/2006/relationships/oleObject" Target="../embeddings/oleObject13.bin"/><Relationship Id="rId19" Type="http://schemas.openxmlformats.org/officeDocument/2006/relationships/image" Target="../media/image20.png"/><Relationship Id="rId4" Type="http://schemas.openxmlformats.org/officeDocument/2006/relationships/image" Target="../media/image18.jpeg"/><Relationship Id="rId9" Type="http://schemas.openxmlformats.org/officeDocument/2006/relationships/oleObject" Target="../embeddings/oleObject12.bin"/><Relationship Id="rId22" Type="http://schemas.openxmlformats.org/officeDocument/2006/relationships/customXml" Target="../ink/ink4.xml"/><Relationship Id="rId27"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506059"/>
            <a:ext cx="9144000" cy="1003904"/>
          </a:xfrm>
        </p:spPr>
        <p:txBody>
          <a:bodyPr/>
          <a:lstStyle/>
          <a:p>
            <a:r>
              <a:rPr lang="en-US" b="1" dirty="0"/>
              <a:t>Physics of Data Lab:  Projects</a:t>
            </a:r>
          </a:p>
        </p:txBody>
      </p:sp>
      <p:sp>
        <p:nvSpPr>
          <p:cNvPr id="3" name="Subtitle 2"/>
          <p:cNvSpPr>
            <a:spLocks noGrp="1"/>
          </p:cNvSpPr>
          <p:nvPr>
            <p:ph type="subTitle" idx="1"/>
          </p:nvPr>
        </p:nvSpPr>
        <p:spPr/>
        <p:txBody>
          <a:bodyPr/>
          <a:lstStyle/>
          <a:p>
            <a:r>
              <a:rPr lang="en-US" dirty="0"/>
              <a:t>Dr. Jeff M. Byers</a:t>
            </a:r>
          </a:p>
          <a:p>
            <a:r>
              <a:rPr lang="en-US" i="1" dirty="0">
                <a:latin typeface="Times New Roman" panose="02020603050405020304" pitchFamily="18" charset="0"/>
                <a:cs typeface="Times New Roman" panose="02020603050405020304" pitchFamily="18" charset="0"/>
              </a:rPr>
              <a:t>jmbyers101010@gmail.com</a:t>
            </a:r>
          </a:p>
        </p:txBody>
      </p:sp>
      <p:sp>
        <p:nvSpPr>
          <p:cNvPr id="4" name="TextBox 3"/>
          <p:cNvSpPr txBox="1"/>
          <p:nvPr/>
        </p:nvSpPr>
        <p:spPr>
          <a:xfrm>
            <a:off x="1480870" y="2401839"/>
            <a:ext cx="9187130" cy="2308324"/>
          </a:xfrm>
          <a:prstGeom prst="rect">
            <a:avLst/>
          </a:prstGeom>
          <a:noFill/>
        </p:spPr>
        <p:txBody>
          <a:bodyPr wrap="none" rtlCol="0">
            <a:spAutoFit/>
          </a:bodyPr>
          <a:lstStyle/>
          <a:p>
            <a:r>
              <a:rPr lang="en-US" sz="14400" b="1" dirty="0">
                <a:solidFill>
                  <a:schemeClr val="tx1">
                    <a:alpha val="13000"/>
                  </a:schemeClr>
                </a:solidFill>
              </a:rPr>
              <a:t>Spring 2024</a:t>
            </a:r>
          </a:p>
        </p:txBody>
      </p:sp>
    </p:spTree>
    <p:extLst>
      <p:ext uri="{BB962C8B-B14F-4D97-AF65-F5344CB8AC3E}">
        <p14:creationId xmlns:p14="http://schemas.microsoft.com/office/powerpoint/2010/main" xmlns="" val="291099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Transformer:  Attention Mechanism</a:t>
            </a:r>
          </a:p>
        </p:txBody>
      </p:sp>
      <p:pic>
        <p:nvPicPr>
          <p:cNvPr id="5122" name="Picture 2" descr="Relative Position Encodings Explained | Papers With Code"/>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b="790"/>
          <a:stretch/>
        </p:blipFill>
        <p:spPr bwMode="auto">
          <a:xfrm>
            <a:off x="2539507" y="1487205"/>
            <a:ext cx="7112985" cy="5014716"/>
          </a:xfrm>
          <a:prstGeom prst="rect">
            <a:avLst/>
          </a:prstGeom>
          <a:noFill/>
          <a:extLst>
            <a:ext uri="{909E8E84-426E-40DD-AFC4-6F175D3DCCD1}">
              <a14:hiddenFill xmlns:a14="http://schemas.microsoft.com/office/drawing/2010/main" xmlns="">
                <a:solidFill>
                  <a:srgbClr val="FFFFFF"/>
                </a:solidFill>
              </a14:hiddenFill>
            </a:ext>
          </a:extLst>
        </p:spPr>
      </p:pic>
      <p:sp>
        <p:nvSpPr>
          <p:cNvPr id="3" name="Oval 2"/>
          <p:cNvSpPr/>
          <p:nvPr/>
        </p:nvSpPr>
        <p:spPr>
          <a:xfrm>
            <a:off x="5130800" y="5099050"/>
            <a:ext cx="552450" cy="552450"/>
          </a:xfrm>
          <a:prstGeom prst="ellipse">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806002" y="3784600"/>
            <a:ext cx="3402899" cy="1314450"/>
          </a:xfrm>
          <a:custGeom>
            <a:avLst/>
            <a:gdLst>
              <a:gd name="connsiteX0" fmla="*/ 37399 w 3402899"/>
              <a:gd name="connsiteY0" fmla="*/ 0 h 1314450"/>
              <a:gd name="connsiteX1" fmla="*/ 386649 w 3402899"/>
              <a:gd name="connsiteY1" fmla="*/ 641350 h 1314450"/>
              <a:gd name="connsiteX2" fmla="*/ 2812349 w 3402899"/>
              <a:gd name="connsiteY2" fmla="*/ 1035050 h 1314450"/>
              <a:gd name="connsiteX3" fmla="*/ 3402899 w 3402899"/>
              <a:gd name="connsiteY3" fmla="*/ 1314450 h 1314450"/>
            </a:gdLst>
            <a:ahLst/>
            <a:cxnLst>
              <a:cxn ang="0">
                <a:pos x="connsiteX0" y="connsiteY0"/>
              </a:cxn>
              <a:cxn ang="0">
                <a:pos x="connsiteX1" y="connsiteY1"/>
              </a:cxn>
              <a:cxn ang="0">
                <a:pos x="connsiteX2" y="connsiteY2"/>
              </a:cxn>
              <a:cxn ang="0">
                <a:pos x="connsiteX3" y="connsiteY3"/>
              </a:cxn>
            </a:cxnLst>
            <a:rect l="l" t="t" r="r" b="b"/>
            <a:pathLst>
              <a:path w="3402899" h="1314450">
                <a:moveTo>
                  <a:pt x="37399" y="0"/>
                </a:moveTo>
                <a:cubicBezTo>
                  <a:pt x="-19222" y="234421"/>
                  <a:pt x="-75843" y="468842"/>
                  <a:pt x="386649" y="641350"/>
                </a:cubicBezTo>
                <a:cubicBezTo>
                  <a:pt x="849141" y="813858"/>
                  <a:pt x="2309641" y="922867"/>
                  <a:pt x="2812349" y="1035050"/>
                </a:cubicBezTo>
                <a:cubicBezTo>
                  <a:pt x="3315057" y="1147233"/>
                  <a:pt x="3358978" y="1230841"/>
                  <a:pt x="3402899" y="1314450"/>
                </a:cubicBezTo>
              </a:path>
            </a:pathLst>
          </a:custGeom>
          <a:noFill/>
          <a:ln w="7620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5430" y="3192057"/>
            <a:ext cx="2348720" cy="646331"/>
          </a:xfrm>
          <a:prstGeom prst="rect">
            <a:avLst/>
          </a:prstGeom>
          <a:noFill/>
        </p:spPr>
        <p:txBody>
          <a:bodyPr wrap="none" rtlCol="0">
            <a:spAutoFit/>
          </a:bodyPr>
          <a:lstStyle/>
          <a:p>
            <a:r>
              <a:rPr lang="en-US" sz="3600" dirty="0">
                <a:solidFill>
                  <a:srgbClr val="C00000"/>
                </a:solidFill>
              </a:rPr>
              <a:t>Notice this!</a:t>
            </a:r>
          </a:p>
        </p:txBody>
      </p:sp>
      <p:graphicFrame>
        <p:nvGraphicFramePr>
          <p:cNvPr id="6" name="Object 5"/>
          <p:cNvGraphicFramePr>
            <a:graphicFrameLocks noChangeAspect="1"/>
          </p:cNvGraphicFramePr>
          <p:nvPr>
            <p:extLst>
              <p:ext uri="{D42A27DB-BD31-4B8C-83A1-F6EECF244321}">
                <p14:modId xmlns:p14="http://schemas.microsoft.com/office/powerpoint/2010/main" xmlns="" val="1175115349"/>
              </p:ext>
            </p:extLst>
          </p:nvPr>
        </p:nvGraphicFramePr>
        <p:xfrm>
          <a:off x="1946083" y="2165683"/>
          <a:ext cx="734554" cy="824500"/>
        </p:xfrm>
        <a:graphic>
          <a:graphicData uri="http://schemas.openxmlformats.org/presentationml/2006/ole">
            <p:oleObj spid="_x0000_s5152" name="Equation" r:id="rId4" imgW="622080" imgH="698400" progId="">
              <p:embed/>
            </p:oleObj>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xmlns="" val="781902563"/>
              </p:ext>
            </p:extLst>
          </p:nvPr>
        </p:nvGraphicFramePr>
        <p:xfrm>
          <a:off x="393453" y="1357700"/>
          <a:ext cx="2896053" cy="880173"/>
        </p:xfrm>
        <a:graphic>
          <a:graphicData uri="http://schemas.openxmlformats.org/presentationml/2006/ole">
            <p:oleObj spid="_x0000_s5153" name="Equation" r:id="rId5" imgW="2590560" imgH="787320" progId="">
              <p:embed/>
            </p:oleObj>
          </a:graphicData>
        </a:graphic>
      </p:graphicFrame>
      <p:sp>
        <p:nvSpPr>
          <p:cNvPr id="7" name="TextBox 6"/>
          <p:cNvSpPr txBox="1"/>
          <p:nvPr/>
        </p:nvSpPr>
        <p:spPr>
          <a:xfrm>
            <a:off x="3734253" y="1423401"/>
            <a:ext cx="2926937" cy="461665"/>
          </a:xfrm>
          <a:prstGeom prst="rect">
            <a:avLst/>
          </a:prstGeom>
          <a:noFill/>
        </p:spPr>
        <p:txBody>
          <a:bodyPr wrap="square" rtlCol="0">
            <a:spAutoFit/>
          </a:bodyPr>
          <a:lstStyle/>
          <a:p>
            <a:r>
              <a:rPr lang="en-US" sz="1200" dirty="0"/>
              <a:t>This is “self-attention” since </a:t>
            </a:r>
            <a:r>
              <a:rPr lang="en-US" sz="1200" b="1" dirty="0">
                <a:latin typeface="Times New Roman" panose="02020603050405020304" pitchFamily="18" charset="0"/>
                <a:cs typeface="Times New Roman" panose="02020603050405020304" pitchFamily="18" charset="0"/>
              </a:rPr>
              <a:t>Q</a:t>
            </a:r>
            <a:r>
              <a:rPr lang="en-US" sz="1200" dirty="0"/>
              <a:t>, </a:t>
            </a:r>
            <a:r>
              <a:rPr lang="en-US" sz="1200" b="1" dirty="0">
                <a:latin typeface="Times New Roman" panose="02020603050405020304" pitchFamily="18" charset="0"/>
                <a:cs typeface="Times New Roman" panose="02020603050405020304" pitchFamily="18" charset="0"/>
              </a:rPr>
              <a:t>K</a:t>
            </a:r>
            <a:r>
              <a:rPr lang="en-US" sz="1200" dirty="0"/>
              <a:t>, and </a:t>
            </a:r>
            <a:r>
              <a:rPr lang="en-US" sz="1200" b="1" dirty="0">
                <a:latin typeface="Times New Roman" panose="02020603050405020304" pitchFamily="18" charset="0"/>
                <a:cs typeface="Times New Roman" panose="02020603050405020304" pitchFamily="18" charset="0"/>
              </a:rPr>
              <a:t>V</a:t>
            </a:r>
            <a:r>
              <a:rPr lang="en-US" sz="1200" dirty="0"/>
              <a:t> are all generated from the same sequence.</a:t>
            </a:r>
          </a:p>
        </p:txBody>
      </p:sp>
    </p:spTree>
    <p:extLst>
      <p:ext uri="{BB962C8B-B14F-4D97-AF65-F5344CB8AC3E}">
        <p14:creationId xmlns:p14="http://schemas.microsoft.com/office/powerpoint/2010/main" xmlns="" val="1330713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8014005" y="3349914"/>
            <a:ext cx="3516760" cy="2932285"/>
          </a:xfrm>
          <a:prstGeom prst="rect">
            <a:avLst/>
          </a:prstGeom>
        </p:spPr>
      </p:pic>
      <p:pic>
        <p:nvPicPr>
          <p:cNvPr id="10" name="Picture 9"/>
          <p:cNvPicPr>
            <a:picLocks noChangeAspect="1"/>
          </p:cNvPicPr>
          <p:nvPr/>
        </p:nvPicPr>
        <p:blipFill rotWithShape="1">
          <a:blip r:embed="rId4" cstate="print"/>
          <a:srcRect l="39176"/>
          <a:stretch/>
        </p:blipFill>
        <p:spPr>
          <a:xfrm>
            <a:off x="5193009" y="2567448"/>
            <a:ext cx="1332761" cy="997712"/>
          </a:xfrm>
          <a:prstGeom prst="rect">
            <a:avLst/>
          </a:prstGeom>
        </p:spPr>
      </p:pic>
      <p:sp>
        <p:nvSpPr>
          <p:cNvPr id="2" name="Title 1"/>
          <p:cNvSpPr>
            <a:spLocks noGrp="1"/>
          </p:cNvSpPr>
          <p:nvPr>
            <p:ph type="title"/>
          </p:nvPr>
        </p:nvSpPr>
        <p:spPr/>
        <p:txBody>
          <a:bodyPr/>
          <a:lstStyle/>
          <a:p>
            <a:pPr algn="ctr"/>
            <a:r>
              <a:rPr lang="en-US" dirty="0"/>
              <a:t>Encoding Layer:  Word Encoding</a:t>
            </a:r>
          </a:p>
        </p:txBody>
      </p:sp>
      <p:sp>
        <p:nvSpPr>
          <p:cNvPr id="5" name="TextBox 4"/>
          <p:cNvSpPr txBox="1"/>
          <p:nvPr/>
        </p:nvSpPr>
        <p:spPr>
          <a:xfrm>
            <a:off x="460375" y="1461532"/>
            <a:ext cx="1694503" cy="369332"/>
          </a:xfrm>
          <a:prstGeom prst="rect">
            <a:avLst/>
          </a:prstGeom>
          <a:noFill/>
        </p:spPr>
        <p:txBody>
          <a:bodyPr wrap="none" rtlCol="0">
            <a:spAutoFit/>
          </a:bodyPr>
          <a:lstStyle/>
          <a:p>
            <a:r>
              <a:rPr lang="en-US" b="1" dirty="0"/>
              <a:t>Word Encoding:</a:t>
            </a:r>
          </a:p>
        </p:txBody>
      </p:sp>
      <p:sp>
        <p:nvSpPr>
          <p:cNvPr id="7" name="TextBox 6"/>
          <p:cNvSpPr txBox="1"/>
          <p:nvPr/>
        </p:nvSpPr>
        <p:spPr>
          <a:xfrm>
            <a:off x="2046979" y="1477455"/>
            <a:ext cx="9281734" cy="369332"/>
          </a:xfrm>
          <a:prstGeom prst="rect">
            <a:avLst/>
          </a:prstGeom>
          <a:noFill/>
        </p:spPr>
        <p:txBody>
          <a:bodyPr wrap="square" rtlCol="0">
            <a:spAutoFit/>
          </a:bodyPr>
          <a:lstStyle/>
          <a:p>
            <a:r>
              <a:rPr lang="en-US" dirty="0"/>
              <a:t>Each word/token maps to a vector in a </a:t>
            </a:r>
            <a:r>
              <a:rPr lang="en-US" i="1" dirty="0">
                <a:latin typeface="Times New Roman" panose="02020603050405020304" pitchFamily="18" charset="0"/>
                <a:cs typeface="Times New Roman" panose="02020603050405020304" pitchFamily="18" charset="0"/>
              </a:rPr>
              <a:t>D</a:t>
            </a:r>
            <a:r>
              <a:rPr lang="en-US" dirty="0"/>
              <a:t>-dimensional space using a previously learned dictionary.</a:t>
            </a:r>
          </a:p>
        </p:txBody>
      </p:sp>
      <p:sp>
        <p:nvSpPr>
          <p:cNvPr id="13" name="AutoShape 12" descr="Learning Position with Positional Encoding - Scaler Top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TextBox 15"/>
          <p:cNvSpPr txBox="1"/>
          <p:nvPr/>
        </p:nvSpPr>
        <p:spPr>
          <a:xfrm>
            <a:off x="2505407" y="2594859"/>
            <a:ext cx="1199367" cy="923330"/>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a</a:t>
            </a:r>
            <a:r>
              <a:rPr lang="en-US" baseline="-25000" dirty="0"/>
              <a:t>1</a:t>
            </a:r>
            <a:r>
              <a:rPr lang="en-US" dirty="0">
                <a:latin typeface="Symbol" panose="05050102010706020507" pitchFamily="18" charset="2"/>
              </a:rPr>
              <a:t>= </a:t>
            </a:r>
            <a:r>
              <a:rPr lang="en-US" b="1" dirty="0"/>
              <a:t>Girl</a:t>
            </a:r>
          </a:p>
          <a:p>
            <a:r>
              <a:rPr lang="en-US" i="1" dirty="0">
                <a:latin typeface="Times New Roman" panose="02020603050405020304" pitchFamily="18" charset="0"/>
                <a:cs typeface="Times New Roman" panose="02020603050405020304" pitchFamily="18" charset="0"/>
              </a:rPr>
              <a:t>a</a:t>
            </a:r>
            <a:r>
              <a:rPr lang="en-US" baseline="-25000" dirty="0"/>
              <a:t>2</a:t>
            </a:r>
            <a:r>
              <a:rPr lang="en-US" dirty="0">
                <a:latin typeface="Symbol" panose="05050102010706020507" pitchFamily="18" charset="2"/>
              </a:rPr>
              <a:t>= </a:t>
            </a:r>
            <a:r>
              <a:rPr lang="en-US" b="1" dirty="0"/>
              <a:t>Game</a:t>
            </a:r>
          </a:p>
          <a:p>
            <a:r>
              <a:rPr lang="en-US" i="1" dirty="0">
                <a:latin typeface="Times New Roman" panose="02020603050405020304" pitchFamily="18" charset="0"/>
                <a:cs typeface="Times New Roman" panose="02020603050405020304" pitchFamily="18" charset="0"/>
              </a:rPr>
              <a:t>a</a:t>
            </a:r>
            <a:r>
              <a:rPr lang="en-US" baseline="-25000" dirty="0"/>
              <a:t>3</a:t>
            </a:r>
            <a:r>
              <a:rPr lang="en-US" dirty="0">
                <a:latin typeface="Symbol" panose="05050102010706020507" pitchFamily="18" charset="2"/>
              </a:rPr>
              <a:t>= </a:t>
            </a:r>
            <a:r>
              <a:rPr lang="en-US" b="1" dirty="0"/>
              <a:t>Queen</a:t>
            </a:r>
          </a:p>
        </p:txBody>
      </p:sp>
      <p:pic>
        <p:nvPicPr>
          <p:cNvPr id="21" name="Picture 2" descr="CoreML with GloVe Word Embedding and Recursive Neural Network — part 2 | by  Jacopo Mangiavacchi | Medium"/>
          <p:cNvPicPr>
            <a:picLocks noChangeAspect="1" noChangeArrowheads="1"/>
          </p:cNvPicPr>
          <p:nvPr/>
        </p:nvPicPr>
        <p:blipFill rotWithShape="1">
          <a:blip r:embed="rId5">
            <a:extLst>
              <a:ext uri="{28A0092B-C50C-407E-A947-70E740481C1C}">
                <a14:useLocalDpi xmlns:a14="http://schemas.microsoft.com/office/drawing/2010/main" xmlns="" val="0"/>
              </a:ext>
            </a:extLst>
          </a:blip>
          <a:srcRect t="11371" b="3255"/>
          <a:stretch/>
        </p:blipFill>
        <p:spPr bwMode="auto">
          <a:xfrm>
            <a:off x="2715080" y="4026572"/>
            <a:ext cx="4915239" cy="2712875"/>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22" name="Object 21"/>
          <p:cNvGraphicFramePr>
            <a:graphicFrameLocks noChangeAspect="1"/>
          </p:cNvGraphicFramePr>
          <p:nvPr>
            <p:extLst>
              <p:ext uri="{D42A27DB-BD31-4B8C-83A1-F6EECF244321}">
                <p14:modId xmlns:p14="http://schemas.microsoft.com/office/powerpoint/2010/main" xmlns="" val="3566804027"/>
              </p:ext>
            </p:extLst>
          </p:nvPr>
        </p:nvGraphicFramePr>
        <p:xfrm>
          <a:off x="2331394" y="6003518"/>
          <a:ext cx="1232061" cy="557361"/>
        </p:xfrm>
        <a:graphic>
          <a:graphicData uri="http://schemas.openxmlformats.org/presentationml/2006/ole">
            <p:oleObj spid="_x0000_s1193" name="Equation" r:id="rId6" imgW="533160" imgH="241200" progId="">
              <p:embed/>
            </p:oleObj>
          </a:graphicData>
        </a:graphic>
      </p:graphicFrame>
      <p:sp>
        <p:nvSpPr>
          <p:cNvPr id="19" name="Right Arrow 18"/>
          <p:cNvSpPr/>
          <p:nvPr/>
        </p:nvSpPr>
        <p:spPr>
          <a:xfrm>
            <a:off x="6679937" y="2803018"/>
            <a:ext cx="968868" cy="46942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24" name="Object 23"/>
          <p:cNvGraphicFramePr>
            <a:graphicFrameLocks noChangeAspect="1"/>
          </p:cNvGraphicFramePr>
          <p:nvPr>
            <p:extLst>
              <p:ext uri="{D42A27DB-BD31-4B8C-83A1-F6EECF244321}">
                <p14:modId xmlns:p14="http://schemas.microsoft.com/office/powerpoint/2010/main" xmlns="" val="3600520723"/>
              </p:ext>
            </p:extLst>
          </p:nvPr>
        </p:nvGraphicFramePr>
        <p:xfrm>
          <a:off x="5436373" y="2110544"/>
          <a:ext cx="1006976" cy="455537"/>
        </p:xfrm>
        <a:graphic>
          <a:graphicData uri="http://schemas.openxmlformats.org/presentationml/2006/ole">
            <p:oleObj spid="_x0000_s1194" name="Equation" r:id="rId7" imgW="533160" imgH="241200" progId="">
              <p:embed/>
            </p:oleObj>
          </a:graphicData>
        </a:graphic>
      </p:graphicFrame>
      <p:sp>
        <p:nvSpPr>
          <p:cNvPr id="20" name="TextBox 19"/>
          <p:cNvSpPr txBox="1"/>
          <p:nvPr/>
        </p:nvSpPr>
        <p:spPr>
          <a:xfrm>
            <a:off x="8266022" y="2210580"/>
            <a:ext cx="2434641" cy="369332"/>
          </a:xfrm>
          <a:prstGeom prst="rect">
            <a:avLst/>
          </a:prstGeom>
          <a:noFill/>
        </p:spPr>
        <p:txBody>
          <a:bodyPr wrap="none" rtlCol="0">
            <a:spAutoFit/>
          </a:bodyPr>
          <a:lstStyle/>
          <a:p>
            <a:r>
              <a:rPr lang="en-US" b="1" dirty="0"/>
              <a:t>Word embedding space</a:t>
            </a:r>
          </a:p>
        </p:txBody>
      </p:sp>
      <p:graphicFrame>
        <p:nvGraphicFramePr>
          <p:cNvPr id="23" name="Object 22"/>
          <p:cNvGraphicFramePr>
            <a:graphicFrameLocks noChangeAspect="1"/>
          </p:cNvGraphicFramePr>
          <p:nvPr>
            <p:extLst>
              <p:ext uri="{D42A27DB-BD31-4B8C-83A1-F6EECF244321}">
                <p14:modId xmlns:p14="http://schemas.microsoft.com/office/powerpoint/2010/main" xmlns="" val="4259021498"/>
              </p:ext>
            </p:extLst>
          </p:nvPr>
        </p:nvGraphicFramePr>
        <p:xfrm>
          <a:off x="779327" y="2879899"/>
          <a:ext cx="1522436" cy="407874"/>
        </p:xfrm>
        <a:graphic>
          <a:graphicData uri="http://schemas.openxmlformats.org/presentationml/2006/ole">
            <p:oleObj spid="_x0000_s1195" name="Equation" r:id="rId8" imgW="901440" imgH="241200" progId="">
              <p:embed/>
            </p:oleObj>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xmlns="" val="3121352527"/>
              </p:ext>
            </p:extLst>
          </p:nvPr>
        </p:nvGraphicFramePr>
        <p:xfrm>
          <a:off x="3864334" y="2607372"/>
          <a:ext cx="913531" cy="898305"/>
        </p:xfrm>
        <a:graphic>
          <a:graphicData uri="http://schemas.openxmlformats.org/presentationml/2006/ole">
            <p:oleObj spid="_x0000_s1196" name="Equation" r:id="rId9" imgW="698400" imgH="685800" progId="">
              <p:embed/>
            </p:oleObj>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xmlns="" val="3632199308"/>
              </p:ext>
            </p:extLst>
          </p:nvPr>
        </p:nvGraphicFramePr>
        <p:xfrm>
          <a:off x="7933043" y="2738641"/>
          <a:ext cx="3339023" cy="541587"/>
        </p:xfrm>
        <a:graphic>
          <a:graphicData uri="http://schemas.openxmlformats.org/presentationml/2006/ole">
            <p:oleObj spid="_x0000_s1197" name="Equation" r:id="rId10" imgW="1879560" imgH="304560" progId="">
              <p:embed/>
            </p:oleObj>
          </a:graphicData>
        </a:graphic>
      </p:graphicFrame>
      <p:sp>
        <p:nvSpPr>
          <p:cNvPr id="25" name="Left Brace 24"/>
          <p:cNvSpPr/>
          <p:nvPr/>
        </p:nvSpPr>
        <p:spPr>
          <a:xfrm>
            <a:off x="2405873" y="2649484"/>
            <a:ext cx="99437" cy="856193"/>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6" name="TextBox 25"/>
          <p:cNvSpPr txBox="1"/>
          <p:nvPr/>
        </p:nvSpPr>
        <p:spPr>
          <a:xfrm>
            <a:off x="869095" y="2078867"/>
            <a:ext cx="1330121" cy="646331"/>
          </a:xfrm>
          <a:prstGeom prst="rect">
            <a:avLst/>
          </a:prstGeom>
          <a:noFill/>
        </p:spPr>
        <p:txBody>
          <a:bodyPr wrap="square" rtlCol="0">
            <a:spAutoFit/>
          </a:bodyPr>
          <a:lstStyle/>
          <a:p>
            <a:pPr algn="ctr"/>
            <a:r>
              <a:rPr lang="en-US" i="1" dirty="0"/>
              <a:t>Semantic dependency</a:t>
            </a:r>
          </a:p>
        </p:txBody>
      </p:sp>
      <p:sp>
        <p:nvSpPr>
          <p:cNvPr id="29" name="TextBox 28"/>
          <p:cNvSpPr txBox="1"/>
          <p:nvPr/>
        </p:nvSpPr>
        <p:spPr>
          <a:xfrm>
            <a:off x="3783011" y="2217367"/>
            <a:ext cx="1245854" cy="369332"/>
          </a:xfrm>
          <a:prstGeom prst="rect">
            <a:avLst/>
          </a:prstGeom>
          <a:noFill/>
        </p:spPr>
        <p:txBody>
          <a:bodyPr wrap="none" rtlCol="0">
            <a:spAutoFit/>
          </a:bodyPr>
          <a:lstStyle/>
          <a:p>
            <a:r>
              <a:rPr lang="en-US" i="1" dirty="0"/>
              <a:t>Embedding</a:t>
            </a:r>
          </a:p>
        </p:txBody>
      </p:sp>
      <p:cxnSp>
        <p:nvCxnSpPr>
          <p:cNvPr id="31" name="Straight Arrow Connector 30"/>
          <p:cNvCxnSpPr/>
          <p:nvPr/>
        </p:nvCxnSpPr>
        <p:spPr>
          <a:xfrm>
            <a:off x="4795468" y="2734169"/>
            <a:ext cx="261138"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4" name="Straight Arrow Connector 33"/>
          <p:cNvCxnSpPr/>
          <p:nvPr/>
        </p:nvCxnSpPr>
        <p:spPr>
          <a:xfrm>
            <a:off x="4795468" y="3056524"/>
            <a:ext cx="261138"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5" name="Straight Arrow Connector 34"/>
          <p:cNvCxnSpPr/>
          <p:nvPr/>
        </p:nvCxnSpPr>
        <p:spPr>
          <a:xfrm>
            <a:off x="4795468" y="3349914"/>
            <a:ext cx="261138"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2" name="TextBox 31"/>
          <p:cNvSpPr txBox="1"/>
          <p:nvPr/>
        </p:nvSpPr>
        <p:spPr>
          <a:xfrm>
            <a:off x="460375" y="3941276"/>
            <a:ext cx="2170659" cy="369332"/>
          </a:xfrm>
          <a:prstGeom prst="rect">
            <a:avLst/>
          </a:prstGeom>
          <a:noFill/>
        </p:spPr>
        <p:txBody>
          <a:bodyPr wrap="none" rtlCol="0">
            <a:spAutoFit/>
          </a:bodyPr>
          <a:lstStyle/>
          <a:p>
            <a:r>
              <a:rPr lang="en-US" b="1" dirty="0"/>
              <a:t>Encoding a sentence:</a:t>
            </a:r>
          </a:p>
        </p:txBody>
      </p:sp>
      <p:sp>
        <p:nvSpPr>
          <p:cNvPr id="3" name="TextBox 2"/>
          <p:cNvSpPr txBox="1"/>
          <p:nvPr/>
        </p:nvSpPr>
        <p:spPr>
          <a:xfrm>
            <a:off x="9632325" y="3250019"/>
            <a:ext cx="2136675" cy="276999"/>
          </a:xfrm>
          <a:prstGeom prst="rect">
            <a:avLst/>
          </a:prstGeom>
          <a:noFill/>
        </p:spPr>
        <p:txBody>
          <a:bodyPr wrap="none" rtlCol="0">
            <a:spAutoFit/>
          </a:bodyPr>
          <a:lstStyle/>
          <a:p>
            <a:r>
              <a:rPr lang="en-US" sz="1200" dirty="0"/>
              <a:t>True ONLY for nearby samples! </a:t>
            </a:r>
          </a:p>
        </p:txBody>
      </p:sp>
    </p:spTree>
    <p:extLst>
      <p:ext uri="{BB962C8B-B14F-4D97-AF65-F5344CB8AC3E}">
        <p14:creationId xmlns:p14="http://schemas.microsoft.com/office/powerpoint/2010/main" xmlns="" val="990495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3" name="Picture 9" descr="Positional Encoding in Transformers | by Nikhil Verma | Medium"/>
          <p:cNvPicPr>
            <a:picLocks noChangeAspect="1" noChangeArrowheads="1"/>
          </p:cNvPicPr>
          <p:nvPr/>
        </p:nvPicPr>
        <p:blipFill rotWithShape="1">
          <a:blip r:embed="rId3">
            <a:extLst>
              <a:ext uri="{28A0092B-C50C-407E-A947-70E740481C1C}">
                <a14:useLocalDpi xmlns:a14="http://schemas.microsoft.com/office/drawing/2010/main" xmlns="" val="0"/>
              </a:ext>
            </a:extLst>
          </a:blip>
          <a:srcRect r="41684"/>
          <a:stretch/>
        </p:blipFill>
        <p:spPr bwMode="auto">
          <a:xfrm>
            <a:off x="431586" y="3032161"/>
            <a:ext cx="3915469" cy="2882299"/>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lstStyle/>
          <a:p>
            <a:pPr algn="ctr"/>
            <a:r>
              <a:rPr lang="en-US" dirty="0"/>
              <a:t>Encoding Layer:  Positional Encoding</a:t>
            </a:r>
          </a:p>
        </p:txBody>
      </p:sp>
      <p:graphicFrame>
        <p:nvGraphicFramePr>
          <p:cNvPr id="3" name="Object 2"/>
          <p:cNvGraphicFramePr>
            <a:graphicFrameLocks noChangeAspect="1"/>
          </p:cNvGraphicFramePr>
          <p:nvPr>
            <p:extLst>
              <p:ext uri="{D42A27DB-BD31-4B8C-83A1-F6EECF244321}">
                <p14:modId xmlns:p14="http://schemas.microsoft.com/office/powerpoint/2010/main" xmlns="" val="4284721781"/>
              </p:ext>
            </p:extLst>
          </p:nvPr>
        </p:nvGraphicFramePr>
        <p:xfrm>
          <a:off x="3747599" y="1424646"/>
          <a:ext cx="3748087" cy="846138"/>
        </p:xfrm>
        <a:graphic>
          <a:graphicData uri="http://schemas.openxmlformats.org/presentationml/2006/ole">
            <p:oleObj spid="_x0000_s7282" name="Equation" r:id="rId4" imgW="2590560" imgH="583920" progId="">
              <p:embed/>
            </p:oleObj>
          </a:graphicData>
        </a:graphic>
      </p:graphicFrame>
      <p:sp>
        <p:nvSpPr>
          <p:cNvPr id="4" name="TextBox 3"/>
          <p:cNvSpPr txBox="1"/>
          <p:nvPr/>
        </p:nvSpPr>
        <p:spPr>
          <a:xfrm>
            <a:off x="1565373" y="1424646"/>
            <a:ext cx="2111412" cy="369332"/>
          </a:xfrm>
          <a:prstGeom prst="rect">
            <a:avLst/>
          </a:prstGeom>
          <a:noFill/>
        </p:spPr>
        <p:txBody>
          <a:bodyPr wrap="none" rtlCol="0">
            <a:spAutoFit/>
          </a:bodyPr>
          <a:lstStyle/>
          <a:p>
            <a:r>
              <a:rPr lang="en-US" b="1" dirty="0"/>
              <a:t>Positional Encoding:</a:t>
            </a:r>
          </a:p>
        </p:txBody>
      </p:sp>
      <p:sp>
        <p:nvSpPr>
          <p:cNvPr id="8" name="TextBox 7"/>
          <p:cNvSpPr txBox="1"/>
          <p:nvPr/>
        </p:nvSpPr>
        <p:spPr>
          <a:xfrm>
            <a:off x="1569187" y="2339662"/>
            <a:ext cx="8104910" cy="646331"/>
          </a:xfrm>
          <a:prstGeom prst="rect">
            <a:avLst/>
          </a:prstGeom>
          <a:noFill/>
        </p:spPr>
        <p:txBody>
          <a:bodyPr wrap="square" rtlCol="0">
            <a:spAutoFit/>
          </a:bodyPr>
          <a:lstStyle/>
          <a:p>
            <a:r>
              <a:rPr lang="en-US" dirty="0"/>
              <a:t>The position of a word/token in a sequence is represented as a </a:t>
            </a:r>
            <a:r>
              <a:rPr lang="en-US" i="1" dirty="0">
                <a:latin typeface="Times New Roman" panose="02020603050405020304" pitchFamily="18" charset="0"/>
                <a:cs typeface="Times New Roman" panose="02020603050405020304" pitchFamily="18" charset="0"/>
              </a:rPr>
              <a:t>D</a:t>
            </a:r>
            <a:r>
              <a:rPr lang="en-US" dirty="0"/>
              <a:t>-dimensional vector of values related to a Discrete Fourier Transform. </a:t>
            </a:r>
          </a:p>
        </p:txBody>
      </p:sp>
      <p:sp>
        <p:nvSpPr>
          <p:cNvPr id="11" name="Right Arrow 10"/>
          <p:cNvSpPr/>
          <p:nvPr/>
        </p:nvSpPr>
        <p:spPr>
          <a:xfrm>
            <a:off x="4414471" y="4109536"/>
            <a:ext cx="607554" cy="60141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AutoShape 12" descr="Learning Position with Positional Encoding - Scaler Top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ight Brace 11"/>
          <p:cNvSpPr/>
          <p:nvPr/>
        </p:nvSpPr>
        <p:spPr>
          <a:xfrm>
            <a:off x="7566500" y="1424646"/>
            <a:ext cx="304870" cy="846138"/>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graphicFrame>
        <p:nvGraphicFramePr>
          <p:cNvPr id="14" name="Object 13"/>
          <p:cNvGraphicFramePr>
            <a:graphicFrameLocks noChangeAspect="1"/>
          </p:cNvGraphicFramePr>
          <p:nvPr>
            <p:extLst>
              <p:ext uri="{D42A27DB-BD31-4B8C-83A1-F6EECF244321}">
                <p14:modId xmlns:p14="http://schemas.microsoft.com/office/powerpoint/2010/main" xmlns="" val="2859033573"/>
              </p:ext>
            </p:extLst>
          </p:nvPr>
        </p:nvGraphicFramePr>
        <p:xfrm>
          <a:off x="8011532" y="1520940"/>
          <a:ext cx="901444" cy="534189"/>
        </p:xfrm>
        <a:graphic>
          <a:graphicData uri="http://schemas.openxmlformats.org/presentationml/2006/ole">
            <p:oleObj spid="_x0000_s7283" name="Equation" r:id="rId5" imgW="342720" imgH="203040" progId="">
              <p:embed/>
            </p:oleObj>
          </a:graphicData>
        </a:graphic>
      </p:graphicFrame>
      <p:sp>
        <p:nvSpPr>
          <p:cNvPr id="19" name="TextBox 18"/>
          <p:cNvSpPr txBox="1"/>
          <p:nvPr/>
        </p:nvSpPr>
        <p:spPr>
          <a:xfrm>
            <a:off x="4718248" y="6157661"/>
            <a:ext cx="7233703" cy="307777"/>
          </a:xfrm>
          <a:prstGeom prst="rect">
            <a:avLst/>
          </a:prstGeom>
          <a:noFill/>
        </p:spPr>
        <p:txBody>
          <a:bodyPr wrap="square" rtlCol="0">
            <a:spAutoFit/>
          </a:bodyPr>
          <a:lstStyle/>
          <a:p>
            <a:r>
              <a:rPr lang="en-US" sz="1400" dirty="0"/>
              <a:t>Similar to </a:t>
            </a:r>
            <a:r>
              <a:rPr lang="en-US" sz="1400" i="1" dirty="0"/>
              <a:t>Arithmetic Encoding </a:t>
            </a:r>
            <a:r>
              <a:rPr lang="en-US" sz="1400" dirty="0"/>
              <a:t>but on the unit circle, </a:t>
            </a:r>
            <a:r>
              <a:rPr lang="en-US" sz="1400" i="1" dirty="0">
                <a:latin typeface="Times New Roman" panose="02020603050405020304" pitchFamily="18" charset="0"/>
                <a:cs typeface="Times New Roman" panose="02020603050405020304" pitchFamily="18" charset="0"/>
              </a:rPr>
              <a:t>S</a:t>
            </a:r>
            <a:r>
              <a:rPr lang="en-US" sz="1400" baseline="30000" dirty="0">
                <a:latin typeface="Times New Roman" panose="02020603050405020304" pitchFamily="18" charset="0"/>
                <a:cs typeface="Times New Roman" panose="02020603050405020304" pitchFamily="18" charset="0"/>
              </a:rPr>
              <a:t>1</a:t>
            </a:r>
            <a:r>
              <a:rPr lang="en-US" sz="1400" dirty="0"/>
              <a:t>, instead of the bounded interval [</a:t>
            </a:r>
            <a:r>
              <a:rPr lang="en-US" sz="1400" dirty="0">
                <a:latin typeface="Symbol" panose="05050102010706020507" pitchFamily="18" charset="2"/>
                <a:cs typeface="Times New Roman" panose="02020603050405020304" pitchFamily="18" charset="0"/>
              </a:rPr>
              <a:t>0,1] </a:t>
            </a:r>
            <a:r>
              <a:rPr lang="en-US" sz="1400" i="1" dirty="0"/>
              <a:t>…</a:t>
            </a:r>
          </a:p>
        </p:txBody>
      </p:sp>
      <p:pic>
        <p:nvPicPr>
          <p:cNvPr id="20" name="Picture 19"/>
          <p:cNvPicPr>
            <a:picLocks noChangeAspect="1"/>
          </p:cNvPicPr>
          <p:nvPr/>
        </p:nvPicPr>
        <p:blipFill rotWithShape="1">
          <a:blip r:embed="rId6"/>
          <a:srcRect l="5260" b="5188"/>
          <a:stretch/>
        </p:blipFill>
        <p:spPr>
          <a:xfrm>
            <a:off x="5408163" y="2968680"/>
            <a:ext cx="6102220" cy="2860009"/>
          </a:xfrm>
          <a:prstGeom prst="rect">
            <a:avLst/>
          </a:prstGeom>
        </p:spPr>
      </p:pic>
      <p:sp>
        <p:nvSpPr>
          <p:cNvPr id="21" name="TextBox 20"/>
          <p:cNvSpPr txBox="1"/>
          <p:nvPr/>
        </p:nvSpPr>
        <p:spPr>
          <a:xfrm rot="16200000">
            <a:off x="4569686" y="4276981"/>
            <a:ext cx="1408847" cy="369332"/>
          </a:xfrm>
          <a:prstGeom prst="rect">
            <a:avLst/>
          </a:prstGeom>
          <a:noFill/>
        </p:spPr>
        <p:txBody>
          <a:bodyPr wrap="none" rtlCol="0">
            <a:spAutoFit/>
          </a:bodyPr>
          <a:lstStyle/>
          <a:p>
            <a:r>
              <a:rPr lang="en-US" i="1" dirty="0" err="1">
                <a:latin typeface="Times New Roman" panose="02020603050405020304" pitchFamily="18" charset="0"/>
                <a:cs typeface="Times New Roman" panose="02020603050405020304" pitchFamily="18" charset="0"/>
              </a:rPr>
              <a:t>pos</a:t>
            </a:r>
            <a:r>
              <a:rPr lang="en-US" dirty="0"/>
              <a:t>, </a:t>
            </a:r>
            <a:r>
              <a:rPr lang="en-US" b="1" dirty="0"/>
              <a:t>Position</a:t>
            </a:r>
          </a:p>
        </p:txBody>
      </p:sp>
      <p:sp>
        <p:nvSpPr>
          <p:cNvPr id="23" name="TextBox 22"/>
          <p:cNvSpPr txBox="1"/>
          <p:nvPr/>
        </p:nvSpPr>
        <p:spPr>
          <a:xfrm>
            <a:off x="6278880" y="5788329"/>
            <a:ext cx="3996094"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k</a:t>
            </a:r>
            <a:r>
              <a:rPr lang="en-US" dirty="0"/>
              <a:t>,</a:t>
            </a:r>
            <a:r>
              <a:rPr lang="en-US" b="1" dirty="0"/>
              <a:t> Component of Embedding Dimension</a:t>
            </a:r>
          </a:p>
        </p:txBody>
      </p:sp>
      <p:cxnSp>
        <p:nvCxnSpPr>
          <p:cNvPr id="25" name="Straight Arrow Connector 24"/>
          <p:cNvCxnSpPr/>
          <p:nvPr/>
        </p:nvCxnSpPr>
        <p:spPr>
          <a:xfrm>
            <a:off x="5310366" y="5166071"/>
            <a:ext cx="0" cy="4743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Connector 26"/>
          <p:cNvCxnSpPr/>
          <p:nvPr/>
        </p:nvCxnSpPr>
        <p:spPr>
          <a:xfrm>
            <a:off x="5293668" y="3223281"/>
            <a:ext cx="1" cy="534820"/>
          </a:xfrm>
          <a:prstGeom prst="line">
            <a:avLst/>
          </a:prstGeom>
        </p:spPr>
        <p:style>
          <a:lnRef idx="3">
            <a:schemeClr val="dk1"/>
          </a:lnRef>
          <a:fillRef idx="0">
            <a:schemeClr val="dk1"/>
          </a:fillRef>
          <a:effectRef idx="2">
            <a:schemeClr val="dk1"/>
          </a:effectRef>
          <a:fontRef idx="minor">
            <a:schemeClr val="tx1"/>
          </a:fontRef>
        </p:style>
      </p:cxnSp>
      <p:graphicFrame>
        <p:nvGraphicFramePr>
          <p:cNvPr id="29" name="Object 28"/>
          <p:cNvGraphicFramePr>
            <a:graphicFrameLocks noChangeAspect="1"/>
          </p:cNvGraphicFramePr>
          <p:nvPr>
            <p:extLst>
              <p:ext uri="{D42A27DB-BD31-4B8C-83A1-F6EECF244321}">
                <p14:modId xmlns:p14="http://schemas.microsoft.com/office/powerpoint/2010/main" xmlns="" val="2731768967"/>
              </p:ext>
            </p:extLst>
          </p:nvPr>
        </p:nvGraphicFramePr>
        <p:xfrm>
          <a:off x="9259342" y="1663170"/>
          <a:ext cx="1457625" cy="403650"/>
        </p:xfrm>
        <a:graphic>
          <a:graphicData uri="http://schemas.openxmlformats.org/presentationml/2006/ole">
            <p:oleObj spid="_x0000_s7284" name="Equation" r:id="rId7" imgW="825480" imgH="228600" progId="">
              <p:embed/>
            </p:oleObj>
          </a:graphicData>
        </a:graphic>
      </p:graphicFrame>
    </p:spTree>
    <p:extLst>
      <p:ext uri="{BB962C8B-B14F-4D97-AF65-F5344CB8AC3E}">
        <p14:creationId xmlns:p14="http://schemas.microsoft.com/office/powerpoint/2010/main" xmlns="" val="3822023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Encoding Layer:  The </a:t>
            </a:r>
            <a:r>
              <a:rPr lang="en-US" i="1" dirty="0" err="1"/>
              <a:t>Miracula</a:t>
            </a:r>
            <a:r>
              <a:rPr lang="en-US" i="1" dirty="0"/>
              <a:t> Summa</a:t>
            </a:r>
          </a:p>
        </p:txBody>
      </p:sp>
      <p:pic>
        <p:nvPicPr>
          <p:cNvPr id="3" name="Picture 7" descr="KiKaBeN - Transformer's Positional Encodi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738712" y="2442928"/>
            <a:ext cx="6253039" cy="272788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ounded Rectangle 3"/>
          <p:cNvSpPr/>
          <p:nvPr/>
        </p:nvSpPr>
        <p:spPr>
          <a:xfrm>
            <a:off x="3677975" y="3164046"/>
            <a:ext cx="4510631" cy="331393"/>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H="1">
            <a:off x="8360439" y="3329743"/>
            <a:ext cx="644376" cy="6137"/>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522215" y="3088884"/>
            <a:ext cx="1712797" cy="1200329"/>
          </a:xfrm>
          <a:prstGeom prst="rect">
            <a:avLst/>
          </a:prstGeom>
          <a:noFill/>
        </p:spPr>
        <p:txBody>
          <a:bodyPr wrap="square" rtlCol="0">
            <a:spAutoFit/>
          </a:bodyPr>
          <a:lstStyle/>
          <a:p>
            <a:pPr algn="ctr"/>
            <a:r>
              <a:rPr lang="en-US" sz="2400" b="1" dirty="0"/>
              <a:t>ADD </a:t>
            </a:r>
          </a:p>
          <a:p>
            <a:pPr algn="ctr"/>
            <a:r>
              <a:rPr lang="en-US" sz="2400" b="1" dirty="0"/>
              <a:t>THEM TOGETHER!</a:t>
            </a:r>
          </a:p>
        </p:txBody>
      </p:sp>
      <p:sp>
        <p:nvSpPr>
          <p:cNvPr id="8" name="TextBox 7"/>
          <p:cNvSpPr txBox="1"/>
          <p:nvPr/>
        </p:nvSpPr>
        <p:spPr>
          <a:xfrm>
            <a:off x="1024643" y="1362327"/>
            <a:ext cx="10142713" cy="461665"/>
          </a:xfrm>
          <a:prstGeom prst="rect">
            <a:avLst/>
          </a:prstGeom>
          <a:noFill/>
        </p:spPr>
        <p:txBody>
          <a:bodyPr wrap="none" rtlCol="0">
            <a:spAutoFit/>
          </a:bodyPr>
          <a:lstStyle/>
          <a:p>
            <a:r>
              <a:rPr lang="en-US" sz="2400" dirty="0"/>
              <a:t>The dimensionality of the word encoding is the same as the positional encoding!</a:t>
            </a:r>
          </a:p>
        </p:txBody>
      </p:sp>
      <p:graphicFrame>
        <p:nvGraphicFramePr>
          <p:cNvPr id="9" name="Object 8"/>
          <p:cNvGraphicFramePr>
            <a:graphicFrameLocks noChangeAspect="1"/>
          </p:cNvGraphicFramePr>
          <p:nvPr>
            <p:extLst>
              <p:ext uri="{D42A27DB-BD31-4B8C-83A1-F6EECF244321}">
                <p14:modId xmlns:p14="http://schemas.microsoft.com/office/powerpoint/2010/main" xmlns="" val="3130200779"/>
              </p:ext>
            </p:extLst>
          </p:nvPr>
        </p:nvGraphicFramePr>
        <p:xfrm>
          <a:off x="4814802" y="1862740"/>
          <a:ext cx="2051773" cy="541440"/>
        </p:xfrm>
        <a:graphic>
          <a:graphicData uri="http://schemas.openxmlformats.org/presentationml/2006/ole">
            <p:oleObj spid="_x0000_s6187" name="Equation" r:id="rId4" imgW="914400" imgH="241200" progId="">
              <p:embed/>
            </p:oleObj>
          </a:graphicData>
        </a:graphic>
      </p:graphicFrame>
    </p:spTree>
    <p:extLst>
      <p:ext uri="{BB962C8B-B14F-4D97-AF65-F5344CB8AC3E}">
        <p14:creationId xmlns:p14="http://schemas.microsoft.com/office/powerpoint/2010/main" xmlns="" val="4140976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Dynamic “Clouds” around semantic anchor points</a:t>
            </a:r>
          </a:p>
        </p:txBody>
      </p:sp>
      <p:pic>
        <p:nvPicPr>
          <p:cNvPr id="3" name="Picture 2"/>
          <p:cNvPicPr>
            <a:picLocks noChangeAspect="1"/>
          </p:cNvPicPr>
          <p:nvPr/>
        </p:nvPicPr>
        <p:blipFill>
          <a:blip r:embed="rId3"/>
          <a:stretch>
            <a:fillRect/>
          </a:stretch>
        </p:blipFill>
        <p:spPr>
          <a:xfrm>
            <a:off x="7964873" y="2941523"/>
            <a:ext cx="3516760" cy="2932285"/>
          </a:xfrm>
          <a:prstGeom prst="rect">
            <a:avLst/>
          </a:prstGeom>
        </p:spPr>
      </p:pic>
      <p:graphicFrame>
        <p:nvGraphicFramePr>
          <p:cNvPr id="4" name="Object 3"/>
          <p:cNvGraphicFramePr>
            <a:graphicFrameLocks noChangeAspect="1"/>
          </p:cNvGraphicFramePr>
          <p:nvPr>
            <p:extLst>
              <p:ext uri="{D42A27DB-BD31-4B8C-83A1-F6EECF244321}">
                <p14:modId xmlns:p14="http://schemas.microsoft.com/office/powerpoint/2010/main" xmlns="" val="1055587297"/>
              </p:ext>
            </p:extLst>
          </p:nvPr>
        </p:nvGraphicFramePr>
        <p:xfrm>
          <a:off x="10167849" y="2777251"/>
          <a:ext cx="1232061" cy="557361"/>
        </p:xfrm>
        <a:graphic>
          <a:graphicData uri="http://schemas.openxmlformats.org/presentationml/2006/ole">
            <p:oleObj spid="_x0000_s11287" name="Equation" r:id="rId4" imgW="533160" imgH="241200" progId="">
              <p:embed/>
            </p:oleObj>
          </a:graphicData>
        </a:graphic>
      </p:graphicFrame>
      <p:sp>
        <p:nvSpPr>
          <p:cNvPr id="5" name="TextBox 4"/>
          <p:cNvSpPr txBox="1"/>
          <p:nvPr/>
        </p:nvSpPr>
        <p:spPr>
          <a:xfrm>
            <a:off x="8062303" y="2417547"/>
            <a:ext cx="3429593" cy="369332"/>
          </a:xfrm>
          <a:prstGeom prst="rect">
            <a:avLst/>
          </a:prstGeom>
          <a:noFill/>
        </p:spPr>
        <p:txBody>
          <a:bodyPr wrap="none" rtlCol="0">
            <a:spAutoFit/>
          </a:bodyPr>
          <a:lstStyle/>
          <a:p>
            <a:r>
              <a:rPr lang="en-US" b="1" dirty="0"/>
              <a:t>Word + Position embedding space</a:t>
            </a:r>
          </a:p>
        </p:txBody>
      </p:sp>
      <p:sp>
        <p:nvSpPr>
          <p:cNvPr id="6" name="TextBox 5"/>
          <p:cNvSpPr txBox="1"/>
          <p:nvPr/>
        </p:nvSpPr>
        <p:spPr>
          <a:xfrm>
            <a:off x="498730" y="1336532"/>
            <a:ext cx="11194539" cy="461665"/>
          </a:xfrm>
          <a:prstGeom prst="rect">
            <a:avLst/>
          </a:prstGeom>
          <a:noFill/>
        </p:spPr>
        <p:txBody>
          <a:bodyPr wrap="none" rtlCol="0">
            <a:spAutoFit/>
          </a:bodyPr>
          <a:lstStyle/>
          <a:p>
            <a:r>
              <a:rPr lang="en-US" sz="2400" dirty="0"/>
              <a:t>What are the geometric implications of </a:t>
            </a:r>
            <a:r>
              <a:rPr lang="en-US" sz="2400" b="1" dirty="0"/>
              <a:t>ADDING</a:t>
            </a:r>
            <a:r>
              <a:rPr lang="en-US" sz="2400" dirty="0"/>
              <a:t> the </a:t>
            </a:r>
            <a:r>
              <a:rPr lang="en-US" sz="2400" b="1" dirty="0"/>
              <a:t>WORD</a:t>
            </a:r>
            <a:r>
              <a:rPr lang="en-US" sz="2400" dirty="0"/>
              <a:t> and </a:t>
            </a:r>
            <a:r>
              <a:rPr lang="en-US" sz="2400" b="1" dirty="0"/>
              <a:t>POSITION</a:t>
            </a:r>
            <a:r>
              <a:rPr lang="en-US" sz="2400" dirty="0"/>
              <a:t> </a:t>
            </a:r>
            <a:r>
              <a:rPr lang="en-US" sz="2400" dirty="0" err="1"/>
              <a:t>embeddings</a:t>
            </a:r>
            <a:r>
              <a:rPr lang="en-US" sz="2400" dirty="0"/>
              <a:t>?</a:t>
            </a:r>
          </a:p>
        </p:txBody>
      </p:sp>
      <p:pic>
        <p:nvPicPr>
          <p:cNvPr id="7" name="Picture 6"/>
          <p:cNvPicPr>
            <a:picLocks noChangeAspect="1"/>
          </p:cNvPicPr>
          <p:nvPr/>
        </p:nvPicPr>
        <p:blipFill rotWithShape="1">
          <a:blip r:embed="rId5"/>
          <a:srcRect t="4375"/>
          <a:stretch/>
        </p:blipFill>
        <p:spPr>
          <a:xfrm>
            <a:off x="4197428" y="3510352"/>
            <a:ext cx="3035617" cy="1990498"/>
          </a:xfrm>
          <a:prstGeom prst="rect">
            <a:avLst/>
          </a:prstGeom>
        </p:spPr>
      </p:pic>
      <p:sp>
        <p:nvSpPr>
          <p:cNvPr id="8" name="TextBox 7"/>
          <p:cNvSpPr txBox="1"/>
          <p:nvPr/>
        </p:nvSpPr>
        <p:spPr>
          <a:xfrm>
            <a:off x="5190250" y="3409540"/>
            <a:ext cx="1156086" cy="369332"/>
          </a:xfrm>
          <a:prstGeom prst="rect">
            <a:avLst/>
          </a:prstGeom>
          <a:noFill/>
        </p:spPr>
        <p:txBody>
          <a:bodyPr wrap="none" rtlCol="0">
            <a:spAutoFit/>
          </a:bodyPr>
          <a:lstStyle/>
          <a:p>
            <a:r>
              <a:rPr lang="en-US" dirty="0"/>
              <a:t>10</a:t>
            </a:r>
            <a:r>
              <a:rPr lang="en-US" baseline="30000" dirty="0"/>
              <a:t>5</a:t>
            </a:r>
            <a:r>
              <a:rPr lang="en-US" dirty="0"/>
              <a:t> Words</a:t>
            </a:r>
          </a:p>
        </p:txBody>
      </p:sp>
      <p:sp>
        <p:nvSpPr>
          <p:cNvPr id="9" name="TextBox 8"/>
          <p:cNvSpPr txBox="1"/>
          <p:nvPr/>
        </p:nvSpPr>
        <p:spPr>
          <a:xfrm>
            <a:off x="4128273" y="2680900"/>
            <a:ext cx="3356885" cy="646331"/>
          </a:xfrm>
          <a:prstGeom prst="rect">
            <a:avLst/>
          </a:prstGeom>
          <a:noFill/>
        </p:spPr>
        <p:txBody>
          <a:bodyPr wrap="square" rtlCol="0">
            <a:spAutoFit/>
          </a:bodyPr>
          <a:lstStyle/>
          <a:p>
            <a:r>
              <a:rPr lang="en-US" b="1" dirty="0"/>
              <a:t>Training:  </a:t>
            </a:r>
          </a:p>
          <a:p>
            <a:r>
              <a:rPr lang="en-US" dirty="0"/>
              <a:t>Frequency Distribution of Words</a:t>
            </a:r>
          </a:p>
        </p:txBody>
      </p:sp>
      <p:pic>
        <p:nvPicPr>
          <p:cNvPr id="10" name="Picture 5" descr="Orange Data Mining - Observing Word Distribution"/>
          <p:cNvPicPr>
            <a:picLocks noChangeAspect="1" noChangeArrowheads="1"/>
          </p:cNvPicPr>
          <p:nvPr/>
        </p:nvPicPr>
        <p:blipFill rotWithShape="1">
          <a:blip r:embed="rId6" cstate="print">
            <a:extLst>
              <a:ext uri="{28A0092B-C50C-407E-A947-70E740481C1C}">
                <a14:useLocalDpi xmlns:a14="http://schemas.microsoft.com/office/drawing/2010/main" xmlns="" val="0"/>
              </a:ext>
            </a:extLst>
          </a:blip>
          <a:srcRect l="33425" t="10944" r="2666" b="12088"/>
          <a:stretch/>
        </p:blipFill>
        <p:spPr bwMode="auto">
          <a:xfrm>
            <a:off x="552836" y="2279984"/>
            <a:ext cx="2644141" cy="1845779"/>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8" descr="word frequency | visualign"/>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704792" y="4980603"/>
            <a:ext cx="2432175" cy="1561036"/>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extBox 11"/>
          <p:cNvSpPr txBox="1"/>
          <p:nvPr/>
        </p:nvSpPr>
        <p:spPr>
          <a:xfrm>
            <a:off x="718357" y="4658888"/>
            <a:ext cx="2413931" cy="369332"/>
          </a:xfrm>
          <a:prstGeom prst="rect">
            <a:avLst/>
          </a:prstGeom>
          <a:noFill/>
        </p:spPr>
        <p:txBody>
          <a:bodyPr wrap="none" rtlCol="0">
            <a:spAutoFit/>
          </a:bodyPr>
          <a:lstStyle/>
          <a:p>
            <a:r>
              <a:rPr lang="en-US" b="1" dirty="0"/>
              <a:t>Special Interest context</a:t>
            </a:r>
          </a:p>
        </p:txBody>
      </p:sp>
      <p:sp>
        <p:nvSpPr>
          <p:cNvPr id="13" name="TextBox 12"/>
          <p:cNvSpPr txBox="1"/>
          <p:nvPr/>
        </p:nvSpPr>
        <p:spPr>
          <a:xfrm>
            <a:off x="534447" y="1924468"/>
            <a:ext cx="2615203" cy="369332"/>
          </a:xfrm>
          <a:prstGeom prst="rect">
            <a:avLst/>
          </a:prstGeom>
          <a:noFill/>
        </p:spPr>
        <p:txBody>
          <a:bodyPr wrap="none" rtlCol="0">
            <a:spAutoFit/>
          </a:bodyPr>
          <a:lstStyle/>
          <a:p>
            <a:r>
              <a:rPr lang="en-US" b="1" dirty="0"/>
              <a:t>General language context</a:t>
            </a:r>
          </a:p>
        </p:txBody>
      </p:sp>
      <p:sp>
        <p:nvSpPr>
          <p:cNvPr id="15" name="Oval 14"/>
          <p:cNvSpPr/>
          <p:nvPr/>
        </p:nvSpPr>
        <p:spPr>
          <a:xfrm>
            <a:off x="8376034" y="4511422"/>
            <a:ext cx="45719" cy="4571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Oval 15"/>
          <p:cNvSpPr/>
          <p:nvPr/>
        </p:nvSpPr>
        <p:spPr>
          <a:xfrm>
            <a:off x="8589257" y="4731279"/>
            <a:ext cx="45719" cy="4571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p:cNvSpPr/>
          <p:nvPr/>
        </p:nvSpPr>
        <p:spPr>
          <a:xfrm>
            <a:off x="9768136" y="3927591"/>
            <a:ext cx="45719" cy="4571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Oval 17"/>
          <p:cNvSpPr/>
          <p:nvPr/>
        </p:nvSpPr>
        <p:spPr>
          <a:xfrm>
            <a:off x="10243788" y="3849564"/>
            <a:ext cx="45719" cy="4571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Oval 18"/>
          <p:cNvSpPr/>
          <p:nvPr/>
        </p:nvSpPr>
        <p:spPr>
          <a:xfrm>
            <a:off x="10482805" y="5509899"/>
            <a:ext cx="45719" cy="4571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p:cNvSpPr/>
          <p:nvPr/>
        </p:nvSpPr>
        <p:spPr>
          <a:xfrm>
            <a:off x="10783880" y="5253967"/>
            <a:ext cx="45719" cy="4571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8" name="Group 27"/>
          <p:cNvGrpSpPr/>
          <p:nvPr/>
        </p:nvGrpSpPr>
        <p:grpSpPr>
          <a:xfrm>
            <a:off x="10034385" y="3820456"/>
            <a:ext cx="230421" cy="228545"/>
            <a:chOff x="10295733" y="3777606"/>
            <a:chExt cx="230421" cy="228545"/>
          </a:xfrm>
        </p:grpSpPr>
        <p:sp>
          <p:nvSpPr>
            <p:cNvPr id="21" name="Oval 20"/>
            <p:cNvSpPr/>
            <p:nvPr/>
          </p:nvSpPr>
          <p:spPr>
            <a:xfrm>
              <a:off x="10360216" y="3900983"/>
              <a:ext cx="45719" cy="4571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2" name="Oval 21"/>
            <p:cNvSpPr/>
            <p:nvPr/>
          </p:nvSpPr>
          <p:spPr>
            <a:xfrm>
              <a:off x="10430925" y="3861031"/>
              <a:ext cx="45719" cy="4571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3" name="Oval 22"/>
            <p:cNvSpPr/>
            <p:nvPr/>
          </p:nvSpPr>
          <p:spPr>
            <a:xfrm>
              <a:off x="10480435" y="3896048"/>
              <a:ext cx="45719" cy="4571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4" name="Oval 23"/>
            <p:cNvSpPr/>
            <p:nvPr/>
          </p:nvSpPr>
          <p:spPr>
            <a:xfrm>
              <a:off x="10425556" y="3777606"/>
              <a:ext cx="45719" cy="4571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5" name="Oval 24"/>
            <p:cNvSpPr/>
            <p:nvPr/>
          </p:nvSpPr>
          <p:spPr>
            <a:xfrm>
              <a:off x="10407536" y="3960432"/>
              <a:ext cx="45719" cy="4571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6" name="Oval 25"/>
            <p:cNvSpPr/>
            <p:nvPr/>
          </p:nvSpPr>
          <p:spPr>
            <a:xfrm>
              <a:off x="10295733" y="3918907"/>
              <a:ext cx="45719" cy="4571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7" name="Oval 26"/>
            <p:cNvSpPr/>
            <p:nvPr/>
          </p:nvSpPr>
          <p:spPr>
            <a:xfrm>
              <a:off x="10349518" y="3826704"/>
              <a:ext cx="45719" cy="4571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grpSp>
      <p:grpSp>
        <p:nvGrpSpPr>
          <p:cNvPr id="29" name="Group 28"/>
          <p:cNvGrpSpPr/>
          <p:nvPr/>
        </p:nvGrpSpPr>
        <p:grpSpPr>
          <a:xfrm rot="18332762">
            <a:off x="9544313" y="3866357"/>
            <a:ext cx="230421" cy="228545"/>
            <a:chOff x="10295733" y="3777606"/>
            <a:chExt cx="230421" cy="228545"/>
          </a:xfrm>
        </p:grpSpPr>
        <p:sp>
          <p:nvSpPr>
            <p:cNvPr id="30" name="Oval 29"/>
            <p:cNvSpPr/>
            <p:nvPr/>
          </p:nvSpPr>
          <p:spPr>
            <a:xfrm>
              <a:off x="10360216" y="3900983"/>
              <a:ext cx="45719" cy="4571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1" name="Oval 30"/>
            <p:cNvSpPr/>
            <p:nvPr/>
          </p:nvSpPr>
          <p:spPr>
            <a:xfrm>
              <a:off x="10430925" y="3861031"/>
              <a:ext cx="45719" cy="4571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2" name="Oval 31"/>
            <p:cNvSpPr/>
            <p:nvPr/>
          </p:nvSpPr>
          <p:spPr>
            <a:xfrm>
              <a:off x="10480435" y="3896048"/>
              <a:ext cx="45719" cy="4571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3" name="Oval 32"/>
            <p:cNvSpPr/>
            <p:nvPr/>
          </p:nvSpPr>
          <p:spPr>
            <a:xfrm>
              <a:off x="10425556" y="3777606"/>
              <a:ext cx="45719" cy="4571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4" name="Oval 33"/>
            <p:cNvSpPr/>
            <p:nvPr/>
          </p:nvSpPr>
          <p:spPr>
            <a:xfrm>
              <a:off x="10407536" y="3960432"/>
              <a:ext cx="45719" cy="4571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5" name="Oval 34"/>
            <p:cNvSpPr/>
            <p:nvPr/>
          </p:nvSpPr>
          <p:spPr>
            <a:xfrm>
              <a:off x="10295733" y="3918907"/>
              <a:ext cx="45719" cy="4571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6" name="Oval 35"/>
            <p:cNvSpPr/>
            <p:nvPr/>
          </p:nvSpPr>
          <p:spPr>
            <a:xfrm>
              <a:off x="10349518" y="3826704"/>
              <a:ext cx="45719" cy="4571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grpSp>
      <p:grpSp>
        <p:nvGrpSpPr>
          <p:cNvPr id="37" name="Group 36"/>
          <p:cNvGrpSpPr/>
          <p:nvPr/>
        </p:nvGrpSpPr>
        <p:grpSpPr>
          <a:xfrm rot="15251860">
            <a:off x="8260823" y="4330661"/>
            <a:ext cx="230421" cy="228545"/>
            <a:chOff x="10295733" y="3777606"/>
            <a:chExt cx="230421" cy="228545"/>
          </a:xfrm>
        </p:grpSpPr>
        <p:sp>
          <p:nvSpPr>
            <p:cNvPr id="38" name="Oval 37"/>
            <p:cNvSpPr/>
            <p:nvPr/>
          </p:nvSpPr>
          <p:spPr>
            <a:xfrm>
              <a:off x="10360216" y="3900983"/>
              <a:ext cx="45719" cy="4571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9" name="Oval 38"/>
            <p:cNvSpPr/>
            <p:nvPr/>
          </p:nvSpPr>
          <p:spPr>
            <a:xfrm>
              <a:off x="10430925" y="3861031"/>
              <a:ext cx="45719" cy="4571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0" name="Oval 39"/>
            <p:cNvSpPr/>
            <p:nvPr/>
          </p:nvSpPr>
          <p:spPr>
            <a:xfrm>
              <a:off x="10480435" y="3896048"/>
              <a:ext cx="45719" cy="4571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1" name="Oval 40"/>
            <p:cNvSpPr/>
            <p:nvPr/>
          </p:nvSpPr>
          <p:spPr>
            <a:xfrm>
              <a:off x="10425556" y="3777606"/>
              <a:ext cx="45719" cy="4571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2" name="Oval 41"/>
            <p:cNvSpPr/>
            <p:nvPr/>
          </p:nvSpPr>
          <p:spPr>
            <a:xfrm>
              <a:off x="10407536" y="3960432"/>
              <a:ext cx="45719" cy="4571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3" name="Oval 42"/>
            <p:cNvSpPr/>
            <p:nvPr/>
          </p:nvSpPr>
          <p:spPr>
            <a:xfrm>
              <a:off x="10295733" y="3918907"/>
              <a:ext cx="45719" cy="4571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4" name="Oval 43"/>
            <p:cNvSpPr/>
            <p:nvPr/>
          </p:nvSpPr>
          <p:spPr>
            <a:xfrm>
              <a:off x="10349518" y="3826704"/>
              <a:ext cx="45719" cy="4571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grpSp>
      <p:grpSp>
        <p:nvGrpSpPr>
          <p:cNvPr id="45" name="Group 44"/>
          <p:cNvGrpSpPr/>
          <p:nvPr/>
        </p:nvGrpSpPr>
        <p:grpSpPr>
          <a:xfrm rot="17995334">
            <a:off x="8576376" y="4559130"/>
            <a:ext cx="230421" cy="228545"/>
            <a:chOff x="10295733" y="3777606"/>
            <a:chExt cx="230421" cy="228545"/>
          </a:xfrm>
        </p:grpSpPr>
        <p:sp>
          <p:nvSpPr>
            <p:cNvPr id="46" name="Oval 45"/>
            <p:cNvSpPr/>
            <p:nvPr/>
          </p:nvSpPr>
          <p:spPr>
            <a:xfrm>
              <a:off x="10360216" y="3900983"/>
              <a:ext cx="45719" cy="4571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7" name="Oval 46"/>
            <p:cNvSpPr/>
            <p:nvPr/>
          </p:nvSpPr>
          <p:spPr>
            <a:xfrm>
              <a:off x="10430925" y="3861031"/>
              <a:ext cx="45719" cy="4571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8" name="Oval 47"/>
            <p:cNvSpPr/>
            <p:nvPr/>
          </p:nvSpPr>
          <p:spPr>
            <a:xfrm>
              <a:off x="10480435" y="3896048"/>
              <a:ext cx="45719" cy="4571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9" name="Oval 48"/>
            <p:cNvSpPr/>
            <p:nvPr/>
          </p:nvSpPr>
          <p:spPr>
            <a:xfrm>
              <a:off x="10425556" y="3777606"/>
              <a:ext cx="45719" cy="4571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0" name="Oval 49"/>
            <p:cNvSpPr/>
            <p:nvPr/>
          </p:nvSpPr>
          <p:spPr>
            <a:xfrm>
              <a:off x="10407536" y="3960432"/>
              <a:ext cx="45719" cy="4571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1" name="Oval 50"/>
            <p:cNvSpPr/>
            <p:nvPr/>
          </p:nvSpPr>
          <p:spPr>
            <a:xfrm>
              <a:off x="10295733" y="3918907"/>
              <a:ext cx="45719" cy="4571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2" name="Oval 51"/>
            <p:cNvSpPr/>
            <p:nvPr/>
          </p:nvSpPr>
          <p:spPr>
            <a:xfrm>
              <a:off x="10349518" y="3826704"/>
              <a:ext cx="45719" cy="4571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grpSp>
      <p:grpSp>
        <p:nvGrpSpPr>
          <p:cNvPr id="53" name="Group 52"/>
          <p:cNvGrpSpPr/>
          <p:nvPr/>
        </p:nvGrpSpPr>
        <p:grpSpPr>
          <a:xfrm rot="11156537">
            <a:off x="10565106" y="5118840"/>
            <a:ext cx="230421" cy="228545"/>
            <a:chOff x="10295733" y="3777606"/>
            <a:chExt cx="230421" cy="228545"/>
          </a:xfrm>
        </p:grpSpPr>
        <p:sp>
          <p:nvSpPr>
            <p:cNvPr id="54" name="Oval 53"/>
            <p:cNvSpPr/>
            <p:nvPr/>
          </p:nvSpPr>
          <p:spPr>
            <a:xfrm>
              <a:off x="10360216" y="3900983"/>
              <a:ext cx="45719" cy="4571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5" name="Oval 54"/>
            <p:cNvSpPr/>
            <p:nvPr/>
          </p:nvSpPr>
          <p:spPr>
            <a:xfrm>
              <a:off x="10430925" y="3861031"/>
              <a:ext cx="45719" cy="4571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6" name="Oval 55"/>
            <p:cNvSpPr/>
            <p:nvPr/>
          </p:nvSpPr>
          <p:spPr>
            <a:xfrm>
              <a:off x="10480435" y="3896048"/>
              <a:ext cx="45719" cy="4571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7" name="Oval 56"/>
            <p:cNvSpPr/>
            <p:nvPr/>
          </p:nvSpPr>
          <p:spPr>
            <a:xfrm>
              <a:off x="10425556" y="3777606"/>
              <a:ext cx="45719" cy="4571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8" name="Oval 57"/>
            <p:cNvSpPr/>
            <p:nvPr/>
          </p:nvSpPr>
          <p:spPr>
            <a:xfrm>
              <a:off x="10407536" y="3960432"/>
              <a:ext cx="45719" cy="4571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9" name="Oval 58"/>
            <p:cNvSpPr/>
            <p:nvPr/>
          </p:nvSpPr>
          <p:spPr>
            <a:xfrm>
              <a:off x="10295733" y="3918907"/>
              <a:ext cx="45719" cy="4571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60" name="Oval 59"/>
            <p:cNvSpPr/>
            <p:nvPr/>
          </p:nvSpPr>
          <p:spPr>
            <a:xfrm>
              <a:off x="10349518" y="3826704"/>
              <a:ext cx="45719" cy="4571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grpSp>
      <p:grpSp>
        <p:nvGrpSpPr>
          <p:cNvPr id="61" name="Group 60"/>
          <p:cNvGrpSpPr/>
          <p:nvPr/>
        </p:nvGrpSpPr>
        <p:grpSpPr>
          <a:xfrm rot="5621422">
            <a:off x="10324497" y="5296158"/>
            <a:ext cx="230421" cy="228545"/>
            <a:chOff x="10295733" y="3777606"/>
            <a:chExt cx="230421" cy="228545"/>
          </a:xfrm>
        </p:grpSpPr>
        <p:sp>
          <p:nvSpPr>
            <p:cNvPr id="62" name="Oval 61"/>
            <p:cNvSpPr/>
            <p:nvPr/>
          </p:nvSpPr>
          <p:spPr>
            <a:xfrm>
              <a:off x="10360216" y="3900983"/>
              <a:ext cx="45719" cy="4571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63" name="Oval 62"/>
            <p:cNvSpPr/>
            <p:nvPr/>
          </p:nvSpPr>
          <p:spPr>
            <a:xfrm>
              <a:off x="10430925" y="3861031"/>
              <a:ext cx="45719" cy="4571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64" name="Oval 63"/>
            <p:cNvSpPr/>
            <p:nvPr/>
          </p:nvSpPr>
          <p:spPr>
            <a:xfrm>
              <a:off x="10480435" y="3896048"/>
              <a:ext cx="45719" cy="4571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65" name="Oval 64"/>
            <p:cNvSpPr/>
            <p:nvPr/>
          </p:nvSpPr>
          <p:spPr>
            <a:xfrm>
              <a:off x="10425556" y="3777606"/>
              <a:ext cx="45719" cy="4571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66" name="Oval 65"/>
            <p:cNvSpPr/>
            <p:nvPr/>
          </p:nvSpPr>
          <p:spPr>
            <a:xfrm>
              <a:off x="10407536" y="3960432"/>
              <a:ext cx="45719" cy="4571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67" name="Oval 66"/>
            <p:cNvSpPr/>
            <p:nvPr/>
          </p:nvSpPr>
          <p:spPr>
            <a:xfrm>
              <a:off x="10295733" y="3918907"/>
              <a:ext cx="45719" cy="4571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68" name="Oval 67"/>
            <p:cNvSpPr/>
            <p:nvPr/>
          </p:nvSpPr>
          <p:spPr>
            <a:xfrm>
              <a:off x="10349518" y="3826704"/>
              <a:ext cx="45719" cy="4571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grpSp>
      <p:sp>
        <p:nvSpPr>
          <p:cNvPr id="69" name="Freeform 68"/>
          <p:cNvSpPr/>
          <p:nvPr/>
        </p:nvSpPr>
        <p:spPr>
          <a:xfrm rot="824940">
            <a:off x="3117311" y="3259596"/>
            <a:ext cx="955343" cy="369548"/>
          </a:xfrm>
          <a:custGeom>
            <a:avLst/>
            <a:gdLst>
              <a:gd name="connsiteX0" fmla="*/ 0 w 955343"/>
              <a:gd name="connsiteY0" fmla="*/ 23638 h 269298"/>
              <a:gd name="connsiteX1" fmla="*/ 382137 w 955343"/>
              <a:gd name="connsiteY1" fmla="*/ 23638 h 269298"/>
              <a:gd name="connsiteX2" fmla="*/ 955343 w 955343"/>
              <a:gd name="connsiteY2" fmla="*/ 269298 h 269298"/>
            </a:gdLst>
            <a:ahLst/>
            <a:cxnLst>
              <a:cxn ang="0">
                <a:pos x="connsiteX0" y="connsiteY0"/>
              </a:cxn>
              <a:cxn ang="0">
                <a:pos x="connsiteX1" y="connsiteY1"/>
              </a:cxn>
              <a:cxn ang="0">
                <a:pos x="connsiteX2" y="connsiteY2"/>
              </a:cxn>
            </a:cxnLst>
            <a:rect l="l" t="t" r="r" b="b"/>
            <a:pathLst>
              <a:path w="955343" h="269298">
                <a:moveTo>
                  <a:pt x="0" y="23638"/>
                </a:moveTo>
                <a:cubicBezTo>
                  <a:pt x="111456" y="3166"/>
                  <a:pt x="222913" y="-17305"/>
                  <a:pt x="382137" y="23638"/>
                </a:cubicBezTo>
                <a:cubicBezTo>
                  <a:pt x="541361" y="64581"/>
                  <a:pt x="748352" y="166939"/>
                  <a:pt x="955343" y="269298"/>
                </a:cubicBezTo>
              </a:path>
            </a:pathLst>
          </a:custGeom>
          <a:noFill/>
          <a:ln w="762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20839877" flipV="1">
            <a:off x="3113709" y="5338994"/>
            <a:ext cx="1019450" cy="372279"/>
          </a:xfrm>
          <a:custGeom>
            <a:avLst/>
            <a:gdLst>
              <a:gd name="connsiteX0" fmla="*/ 0 w 955343"/>
              <a:gd name="connsiteY0" fmla="*/ 23638 h 269298"/>
              <a:gd name="connsiteX1" fmla="*/ 382137 w 955343"/>
              <a:gd name="connsiteY1" fmla="*/ 23638 h 269298"/>
              <a:gd name="connsiteX2" fmla="*/ 955343 w 955343"/>
              <a:gd name="connsiteY2" fmla="*/ 269298 h 269298"/>
            </a:gdLst>
            <a:ahLst/>
            <a:cxnLst>
              <a:cxn ang="0">
                <a:pos x="connsiteX0" y="connsiteY0"/>
              </a:cxn>
              <a:cxn ang="0">
                <a:pos x="connsiteX1" y="connsiteY1"/>
              </a:cxn>
              <a:cxn ang="0">
                <a:pos x="connsiteX2" y="connsiteY2"/>
              </a:cxn>
            </a:cxnLst>
            <a:rect l="l" t="t" r="r" b="b"/>
            <a:pathLst>
              <a:path w="955343" h="269298">
                <a:moveTo>
                  <a:pt x="0" y="23638"/>
                </a:moveTo>
                <a:cubicBezTo>
                  <a:pt x="111456" y="3166"/>
                  <a:pt x="222913" y="-17305"/>
                  <a:pt x="382137" y="23638"/>
                </a:cubicBezTo>
                <a:cubicBezTo>
                  <a:pt x="541361" y="64581"/>
                  <a:pt x="748352" y="166939"/>
                  <a:pt x="955343" y="269298"/>
                </a:cubicBezTo>
              </a:path>
            </a:pathLst>
          </a:custGeom>
          <a:noFill/>
          <a:ln w="762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ight Arrow 70"/>
          <p:cNvSpPr/>
          <p:nvPr/>
        </p:nvSpPr>
        <p:spPr>
          <a:xfrm>
            <a:off x="7400625" y="3894005"/>
            <a:ext cx="524246" cy="85071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2" name="TextBox 71"/>
          <p:cNvSpPr txBox="1"/>
          <p:nvPr/>
        </p:nvSpPr>
        <p:spPr>
          <a:xfrm>
            <a:off x="4965923" y="6030297"/>
            <a:ext cx="6732896" cy="646331"/>
          </a:xfrm>
          <a:prstGeom prst="rect">
            <a:avLst/>
          </a:prstGeom>
          <a:noFill/>
        </p:spPr>
        <p:txBody>
          <a:bodyPr wrap="square" rtlCol="0">
            <a:spAutoFit/>
          </a:bodyPr>
          <a:lstStyle/>
          <a:p>
            <a:r>
              <a:rPr lang="en-US" b="1" dirty="0"/>
              <a:t>Question:  </a:t>
            </a:r>
            <a:r>
              <a:rPr lang="en-US" dirty="0"/>
              <a:t>Does the </a:t>
            </a:r>
            <a:r>
              <a:rPr lang="en-US" i="1" dirty="0"/>
              <a:t>Attention Mechanism </a:t>
            </a:r>
            <a:r>
              <a:rPr lang="en-US" dirty="0"/>
              <a:t>induce spatially-dependent dynamic </a:t>
            </a:r>
            <a:r>
              <a:rPr lang="en-US" i="1" dirty="0"/>
              <a:t>Affine Transformations </a:t>
            </a:r>
            <a:r>
              <a:rPr lang="en-US" dirty="0"/>
              <a:t>on the </a:t>
            </a:r>
            <a:r>
              <a:rPr lang="en-US" i="1" dirty="0"/>
              <a:t>Embedding Space</a:t>
            </a:r>
            <a:r>
              <a:rPr lang="en-US" dirty="0"/>
              <a:t>? </a:t>
            </a:r>
          </a:p>
        </p:txBody>
      </p:sp>
    </p:spTree>
    <p:extLst>
      <p:ext uri="{BB962C8B-B14F-4D97-AF65-F5344CB8AC3E}">
        <p14:creationId xmlns:p14="http://schemas.microsoft.com/office/powerpoint/2010/main" xmlns="" val="3637579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Extra slides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4055902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solidFill>
                  <a:prstClr val="black"/>
                </a:solidFill>
              </a:rPr>
              <a:t>Attention:  Query, Keys, Values … and Causality?</a:t>
            </a:r>
            <a:endParaRPr lang="en-US" dirty="0"/>
          </a:p>
        </p:txBody>
      </p:sp>
      <p:sp>
        <p:nvSpPr>
          <p:cNvPr id="3" name="Rectangle 2"/>
          <p:cNvSpPr/>
          <p:nvPr/>
        </p:nvSpPr>
        <p:spPr>
          <a:xfrm>
            <a:off x="1147010" y="1381798"/>
            <a:ext cx="4416391" cy="3539430"/>
          </a:xfrm>
          <a:prstGeom prst="rect">
            <a:avLst/>
          </a:prstGeom>
        </p:spPr>
        <p:txBody>
          <a:bodyPr wrap="square">
            <a:spAutoFit/>
          </a:bodyPr>
          <a:lstStyle/>
          <a:p>
            <a:r>
              <a:rPr lang="en-US" sz="1600" dirty="0"/>
              <a:t>The Attention mechanism embodies the structured retrieval of information seen in databases by:</a:t>
            </a:r>
          </a:p>
          <a:p>
            <a:endParaRPr lang="en-US" sz="1600" dirty="0"/>
          </a:p>
          <a:p>
            <a:pPr marL="285750" indent="-285750">
              <a:buFont typeface="Arial" panose="020B0604020202020204" pitchFamily="34" charset="0"/>
              <a:buChar char="•"/>
            </a:pPr>
            <a:r>
              <a:rPr lang="en-US" sz="1600" dirty="0"/>
              <a:t>Utilizing a </a:t>
            </a:r>
            <a:r>
              <a:rPr lang="en-US" sz="1600" i="1" dirty="0"/>
              <a:t>query</a:t>
            </a:r>
            <a:r>
              <a:rPr lang="en-US" sz="1600" dirty="0"/>
              <a:t> to represent the current focus or the information needed to generate the next element in the sequence.</a:t>
            </a:r>
          </a:p>
          <a:p>
            <a:pPr marL="285750" indent="-285750">
              <a:buFont typeface="Arial" panose="020B0604020202020204" pitchFamily="34" charset="0"/>
              <a:buChar char="•"/>
            </a:pPr>
            <a:r>
              <a:rPr lang="en-US" sz="1600" dirty="0"/>
              <a:t>Employing </a:t>
            </a:r>
            <a:r>
              <a:rPr lang="en-US" sz="1600" i="1" dirty="0"/>
              <a:t>keys</a:t>
            </a:r>
            <a:r>
              <a:rPr lang="en-US" sz="1600" dirty="0"/>
              <a:t> to index or identify relevant parts of the input sequence that could inform the generation of the next element.</a:t>
            </a:r>
          </a:p>
          <a:p>
            <a:pPr marL="285750" indent="-285750">
              <a:buFont typeface="Arial" panose="020B0604020202020204" pitchFamily="34" charset="0"/>
              <a:buChar char="•"/>
            </a:pPr>
            <a:r>
              <a:rPr lang="en-US" sz="1600" dirty="0"/>
              <a:t>Aggregating </a:t>
            </a:r>
            <a:r>
              <a:rPr lang="en-US" sz="1600" i="1" dirty="0"/>
              <a:t>values</a:t>
            </a:r>
            <a:r>
              <a:rPr lang="en-US" sz="1600" dirty="0"/>
              <a:t> based on the relevance determined through the interaction of </a:t>
            </a:r>
            <a:r>
              <a:rPr lang="en-US" sz="1600" i="1" dirty="0"/>
              <a:t>query</a:t>
            </a:r>
            <a:r>
              <a:rPr lang="en-US" sz="1600" dirty="0"/>
              <a:t> and </a:t>
            </a:r>
            <a:r>
              <a:rPr lang="en-US" sz="1600" i="1" dirty="0"/>
              <a:t>keys</a:t>
            </a:r>
            <a:r>
              <a:rPr lang="en-US" sz="1600" dirty="0"/>
              <a:t>, effectively retrieving the necessary information to construct the output.</a:t>
            </a:r>
          </a:p>
          <a:p>
            <a:pPr marL="285750" indent="-285750">
              <a:buFont typeface="Arial" panose="020B0604020202020204" pitchFamily="34" charset="0"/>
              <a:buChar char="•"/>
            </a:pPr>
            <a:endParaRPr lang="en-US" sz="1600" dirty="0"/>
          </a:p>
        </p:txBody>
      </p:sp>
      <p:sp>
        <p:nvSpPr>
          <p:cNvPr id="4" name="Rectangle 3"/>
          <p:cNvSpPr/>
          <p:nvPr/>
        </p:nvSpPr>
        <p:spPr>
          <a:xfrm>
            <a:off x="6484621" y="1381798"/>
            <a:ext cx="4642184" cy="2062103"/>
          </a:xfrm>
          <a:prstGeom prst="rect">
            <a:avLst/>
          </a:prstGeom>
        </p:spPr>
        <p:txBody>
          <a:bodyPr wrap="square">
            <a:spAutoFit/>
          </a:bodyPr>
          <a:lstStyle/>
          <a:p>
            <a:r>
              <a:rPr lang="en-US" sz="1600" dirty="0"/>
              <a:t>The Masked Self-Attention mechanism, dynamically and adaptively "queries" the sequence itself, using the "database" of previous tokens (organized through keys and values) to inform the generation of the sequence in an autoregressive manner. The causal masking ensures that this retrieval process respects the sequential order, akin to an autoregressive model that bases predictions on past observations.</a:t>
            </a:r>
          </a:p>
        </p:txBody>
      </p:sp>
    </p:spTree>
    <p:extLst>
      <p:ext uri="{BB962C8B-B14F-4D97-AF65-F5344CB8AC3E}">
        <p14:creationId xmlns:p14="http://schemas.microsoft.com/office/powerpoint/2010/main" xmlns="" val="1063406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Attention Mechanisms</a:t>
            </a:r>
          </a:p>
        </p:txBody>
      </p:sp>
      <p:sp>
        <p:nvSpPr>
          <p:cNvPr id="3" name="TextBox 2"/>
          <p:cNvSpPr txBox="1"/>
          <p:nvPr/>
        </p:nvSpPr>
        <p:spPr>
          <a:xfrm>
            <a:off x="838200" y="3349591"/>
            <a:ext cx="2843151" cy="369332"/>
          </a:xfrm>
          <a:prstGeom prst="rect">
            <a:avLst/>
          </a:prstGeom>
          <a:noFill/>
        </p:spPr>
        <p:txBody>
          <a:bodyPr wrap="none" rtlCol="0">
            <a:spAutoFit/>
          </a:bodyPr>
          <a:lstStyle/>
          <a:p>
            <a:r>
              <a:rPr lang="en-US" dirty="0"/>
              <a:t>Self-Attention (Single Head):</a:t>
            </a:r>
          </a:p>
        </p:txBody>
      </p:sp>
      <p:sp>
        <p:nvSpPr>
          <p:cNvPr id="4" name="TextBox 3"/>
          <p:cNvSpPr txBox="1"/>
          <p:nvPr/>
        </p:nvSpPr>
        <p:spPr>
          <a:xfrm>
            <a:off x="838200" y="4167738"/>
            <a:ext cx="2804679" cy="369332"/>
          </a:xfrm>
          <a:prstGeom prst="rect">
            <a:avLst/>
          </a:prstGeom>
          <a:noFill/>
        </p:spPr>
        <p:txBody>
          <a:bodyPr wrap="none" rtlCol="0">
            <a:spAutoFit/>
          </a:bodyPr>
          <a:lstStyle/>
          <a:p>
            <a:r>
              <a:rPr lang="en-US" dirty="0"/>
              <a:t>Self-Attention (Multi-Head):</a:t>
            </a:r>
          </a:p>
        </p:txBody>
      </p:sp>
      <p:sp>
        <p:nvSpPr>
          <p:cNvPr id="5" name="TextBox 4"/>
          <p:cNvSpPr txBox="1"/>
          <p:nvPr/>
        </p:nvSpPr>
        <p:spPr>
          <a:xfrm>
            <a:off x="838200" y="4985885"/>
            <a:ext cx="3017364" cy="369332"/>
          </a:xfrm>
          <a:prstGeom prst="rect">
            <a:avLst/>
          </a:prstGeom>
          <a:noFill/>
        </p:spPr>
        <p:txBody>
          <a:bodyPr wrap="none" rtlCol="0">
            <a:spAutoFit/>
          </a:bodyPr>
          <a:lstStyle/>
          <a:p>
            <a:r>
              <a:rPr lang="en-US" dirty="0"/>
              <a:t>Cross-Attention (Single-Head):</a:t>
            </a:r>
          </a:p>
        </p:txBody>
      </p:sp>
      <p:sp>
        <p:nvSpPr>
          <p:cNvPr id="6" name="TextBox 5"/>
          <p:cNvSpPr txBox="1"/>
          <p:nvPr/>
        </p:nvSpPr>
        <p:spPr>
          <a:xfrm>
            <a:off x="838200" y="5812416"/>
            <a:ext cx="2961260" cy="369332"/>
          </a:xfrm>
          <a:prstGeom prst="rect">
            <a:avLst/>
          </a:prstGeom>
          <a:noFill/>
        </p:spPr>
        <p:txBody>
          <a:bodyPr wrap="none" rtlCol="0">
            <a:spAutoFit/>
          </a:bodyPr>
          <a:lstStyle/>
          <a:p>
            <a:r>
              <a:rPr lang="en-US" dirty="0"/>
              <a:t>Cross-Attention (Multi-Head):</a:t>
            </a:r>
          </a:p>
        </p:txBody>
      </p:sp>
      <p:sp>
        <p:nvSpPr>
          <p:cNvPr id="8" name="TextBox 7"/>
          <p:cNvSpPr txBox="1"/>
          <p:nvPr/>
        </p:nvSpPr>
        <p:spPr>
          <a:xfrm>
            <a:off x="8212019" y="1407598"/>
            <a:ext cx="3555673" cy="1815882"/>
          </a:xfrm>
          <a:prstGeom prst="rect">
            <a:avLst/>
          </a:prstGeom>
          <a:noFill/>
        </p:spPr>
        <p:txBody>
          <a:bodyPr wrap="square" rtlCol="0">
            <a:spAutoFit/>
          </a:bodyPr>
          <a:lstStyle/>
          <a:p>
            <a:r>
              <a:rPr lang="en-US" sz="1400" dirty="0"/>
              <a:t>Self-Attention scores are like auto-correlations and Cross-Attention are cross-correlations of a sequence?  This not quite, true since the Attention Scores matrix is not symmetric while the Auto-correlation matrix is! </a:t>
            </a:r>
          </a:p>
          <a:p>
            <a:endParaRPr lang="en-US" sz="1400" dirty="0"/>
          </a:p>
          <a:p>
            <a:r>
              <a:rPr lang="en-US" sz="1400" dirty="0"/>
              <a:t>Are they related to the Hankel matrix from Dynamical Systems Identification?</a:t>
            </a:r>
          </a:p>
        </p:txBody>
      </p:sp>
    </p:spTree>
    <p:extLst>
      <p:ext uri="{BB962C8B-B14F-4D97-AF65-F5344CB8AC3E}">
        <p14:creationId xmlns:p14="http://schemas.microsoft.com/office/powerpoint/2010/main" xmlns="" val="2073487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Auto-Regressive (AR) Models</a:t>
            </a:r>
          </a:p>
        </p:txBody>
      </p:sp>
    </p:spTree>
    <p:extLst>
      <p:ext uri="{BB962C8B-B14F-4D97-AF65-F5344CB8AC3E}">
        <p14:creationId xmlns:p14="http://schemas.microsoft.com/office/powerpoint/2010/main" xmlns="" val="2229424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Understanding what to pay attention to …</a:t>
            </a:r>
          </a:p>
        </p:txBody>
      </p:sp>
      <p:sp>
        <p:nvSpPr>
          <p:cNvPr id="2" name="TextBox 1"/>
          <p:cNvSpPr txBox="1"/>
          <p:nvPr/>
        </p:nvSpPr>
        <p:spPr>
          <a:xfrm>
            <a:off x="1876926" y="1857676"/>
            <a:ext cx="2387000" cy="369332"/>
          </a:xfrm>
          <a:prstGeom prst="rect">
            <a:avLst/>
          </a:prstGeom>
          <a:noFill/>
        </p:spPr>
        <p:txBody>
          <a:bodyPr wrap="none" rtlCol="0">
            <a:spAutoFit/>
          </a:bodyPr>
          <a:lstStyle/>
          <a:p>
            <a:r>
              <a:rPr lang="en-US" dirty="0"/>
              <a:t>Auto-correlation matrix</a:t>
            </a:r>
          </a:p>
        </p:txBody>
      </p:sp>
      <p:sp>
        <p:nvSpPr>
          <p:cNvPr id="3" name="TextBox 2"/>
          <p:cNvSpPr txBox="1"/>
          <p:nvPr/>
        </p:nvSpPr>
        <p:spPr>
          <a:xfrm>
            <a:off x="6001351" y="1771048"/>
            <a:ext cx="1534459" cy="369332"/>
          </a:xfrm>
          <a:prstGeom prst="rect">
            <a:avLst/>
          </a:prstGeom>
          <a:noFill/>
        </p:spPr>
        <p:txBody>
          <a:bodyPr wrap="none" rtlCol="0">
            <a:spAutoFit/>
          </a:bodyPr>
          <a:lstStyle/>
          <a:p>
            <a:r>
              <a:rPr lang="en-US" dirty="0"/>
              <a:t>Hankel matrix </a:t>
            </a:r>
          </a:p>
        </p:txBody>
      </p:sp>
      <p:sp>
        <p:nvSpPr>
          <p:cNvPr id="5" name="TextBox 4"/>
          <p:cNvSpPr txBox="1"/>
          <p:nvPr/>
        </p:nvSpPr>
        <p:spPr>
          <a:xfrm>
            <a:off x="4263926" y="2709511"/>
            <a:ext cx="2292679" cy="369332"/>
          </a:xfrm>
          <a:prstGeom prst="rect">
            <a:avLst/>
          </a:prstGeom>
          <a:noFill/>
        </p:spPr>
        <p:txBody>
          <a:bodyPr wrap="none" rtlCol="0">
            <a:spAutoFit/>
          </a:bodyPr>
          <a:lstStyle/>
          <a:p>
            <a:r>
              <a:rPr lang="en-US" dirty="0"/>
              <a:t>Attention Score matrix</a:t>
            </a:r>
          </a:p>
        </p:txBody>
      </p:sp>
    </p:spTree>
    <p:extLst>
      <p:ext uri="{BB962C8B-B14F-4D97-AF65-F5344CB8AC3E}">
        <p14:creationId xmlns:p14="http://schemas.microsoft.com/office/powerpoint/2010/main" xmlns="" val="3881859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a:t>Physics of Data </a:t>
            </a:r>
            <a:r>
              <a:rPr lang="en-US" dirty="0"/>
              <a:t>Lab Group Project</a:t>
            </a:r>
          </a:p>
        </p:txBody>
      </p:sp>
      <p:sp>
        <p:nvSpPr>
          <p:cNvPr id="3" name="TextBox 2"/>
          <p:cNvSpPr txBox="1"/>
          <p:nvPr/>
        </p:nvSpPr>
        <p:spPr>
          <a:xfrm>
            <a:off x="2503941" y="4540621"/>
            <a:ext cx="4436471" cy="2031325"/>
          </a:xfrm>
          <a:prstGeom prst="rect">
            <a:avLst/>
          </a:prstGeom>
          <a:noFill/>
        </p:spPr>
        <p:txBody>
          <a:bodyPr wrap="none" rtlCol="0">
            <a:spAutoFit/>
          </a:bodyPr>
          <a:lstStyle/>
          <a:p>
            <a:r>
              <a:rPr lang="en-US" dirty="0"/>
              <a:t>Approximate Nearest-Neighbor (</a:t>
            </a:r>
            <a:r>
              <a:rPr lang="en-US" b="1" dirty="0"/>
              <a:t>ANN</a:t>
            </a:r>
            <a:r>
              <a:rPr lang="en-US" dirty="0"/>
              <a:t>) Search</a:t>
            </a:r>
          </a:p>
          <a:p>
            <a:r>
              <a:rPr lang="en-US" dirty="0"/>
              <a:t>High-dimensional Geometry</a:t>
            </a:r>
          </a:p>
          <a:p>
            <a:r>
              <a:rPr lang="en-US" dirty="0"/>
              <a:t>Adaptive Kernel Density Estimation (</a:t>
            </a:r>
            <a:r>
              <a:rPr lang="en-US" b="1" dirty="0"/>
              <a:t>KDE</a:t>
            </a:r>
            <a:r>
              <a:rPr lang="en-US" dirty="0"/>
              <a:t>)</a:t>
            </a:r>
          </a:p>
          <a:p>
            <a:endParaRPr lang="en-US" dirty="0"/>
          </a:p>
          <a:p>
            <a:r>
              <a:rPr lang="en-US" dirty="0"/>
              <a:t>Data Generation</a:t>
            </a:r>
          </a:p>
          <a:p>
            <a:r>
              <a:rPr lang="en-US" dirty="0"/>
              <a:t>LLM Experimentation</a:t>
            </a:r>
          </a:p>
          <a:p>
            <a:r>
              <a:rPr lang="en-US" dirty="0"/>
              <a:t>Transformer Dynamics</a:t>
            </a:r>
          </a:p>
        </p:txBody>
      </p:sp>
      <p:sp>
        <p:nvSpPr>
          <p:cNvPr id="4" name="TextBox 3"/>
          <p:cNvSpPr txBox="1"/>
          <p:nvPr/>
        </p:nvSpPr>
        <p:spPr>
          <a:xfrm>
            <a:off x="891586" y="1339494"/>
            <a:ext cx="8433332" cy="3139321"/>
          </a:xfrm>
          <a:prstGeom prst="rect">
            <a:avLst/>
          </a:prstGeom>
          <a:noFill/>
        </p:spPr>
        <p:txBody>
          <a:bodyPr wrap="square" rtlCol="0">
            <a:spAutoFit/>
          </a:bodyPr>
          <a:lstStyle/>
          <a:p>
            <a:r>
              <a:rPr lang="en-US" b="1" dirty="0"/>
              <a:t>Objective:</a:t>
            </a:r>
            <a:r>
              <a:rPr lang="en-US" dirty="0"/>
              <a:t>  Study the Machine Learning Transformer architecture from the perspective of Complex Dynamical Systems theory and high-dimensional geometry.</a:t>
            </a:r>
          </a:p>
          <a:p>
            <a:endParaRPr lang="en-US" dirty="0"/>
          </a:p>
          <a:p>
            <a:r>
              <a:rPr lang="en-US" b="1" dirty="0"/>
              <a:t>What you will learn:  </a:t>
            </a:r>
            <a:r>
              <a:rPr lang="en-US" dirty="0"/>
              <a:t>Dynamical Systems Theory, Approximate Nearest Neighbor Search, Kernel Density Estimation, High-dimensional Geometry, Statistical estimation of Differential Geometric measures, ML embedding spaces, Transformer architecture and Large Language Models.</a:t>
            </a:r>
          </a:p>
          <a:p>
            <a:endParaRPr lang="en-US" dirty="0"/>
          </a:p>
          <a:p>
            <a:r>
              <a:rPr lang="en-US" b="1" dirty="0"/>
              <a:t>Challenges:</a:t>
            </a:r>
            <a:r>
              <a:rPr lang="en-US" dirty="0"/>
              <a:t>  Applicability of Dynamical Systems to Transformers is a cutting-edge research concept with uncertain efficacy. Analysis of ML embedding spaces with geometric statistics can be difficult due to the high dimensions (</a:t>
            </a:r>
            <a:r>
              <a:rPr lang="en-US" i="1" dirty="0">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=10</a:t>
            </a:r>
            <a:r>
              <a:rPr lang="en-US" baseline="30000" dirty="0">
                <a:latin typeface="Times New Roman" panose="02020603050405020304" pitchFamily="18" charset="0"/>
                <a:cs typeface="Times New Roman" panose="02020603050405020304" pitchFamily="18" charset="0"/>
              </a:rPr>
              <a:t>3</a:t>
            </a:r>
            <a:r>
              <a:rPr lang="en-US" dirty="0"/>
              <a:t> to </a:t>
            </a:r>
            <a:r>
              <a:rPr lang="en-US" dirty="0">
                <a:latin typeface="Times New Roman" panose="02020603050405020304" pitchFamily="18" charset="0"/>
                <a:cs typeface="Times New Roman" panose="02020603050405020304" pitchFamily="18" charset="0"/>
              </a:rPr>
              <a:t>10</a:t>
            </a:r>
            <a:r>
              <a:rPr lang="en-US" baseline="30000" dirty="0">
                <a:latin typeface="Times New Roman" panose="02020603050405020304" pitchFamily="18" charset="0"/>
                <a:cs typeface="Times New Roman" panose="02020603050405020304" pitchFamily="18" charset="0"/>
              </a:rPr>
              <a:t>4</a:t>
            </a:r>
            <a:r>
              <a:rPr lang="en-US" dirty="0"/>
              <a:t>).</a:t>
            </a:r>
          </a:p>
        </p:txBody>
      </p:sp>
      <p:sp>
        <p:nvSpPr>
          <p:cNvPr id="11" name="TextBox 10"/>
          <p:cNvSpPr txBox="1"/>
          <p:nvPr/>
        </p:nvSpPr>
        <p:spPr>
          <a:xfrm>
            <a:off x="891586" y="4540621"/>
            <a:ext cx="1680845" cy="369332"/>
          </a:xfrm>
          <a:prstGeom prst="rect">
            <a:avLst/>
          </a:prstGeom>
          <a:noFill/>
        </p:spPr>
        <p:txBody>
          <a:bodyPr wrap="none" rtlCol="0">
            <a:spAutoFit/>
          </a:bodyPr>
          <a:lstStyle/>
          <a:p>
            <a:r>
              <a:rPr lang="en-US" b="1" dirty="0"/>
              <a:t>Team structure:</a:t>
            </a:r>
          </a:p>
        </p:txBody>
      </p:sp>
      <p:sp>
        <p:nvSpPr>
          <p:cNvPr id="12" name="TextBox 11"/>
          <p:cNvSpPr txBox="1"/>
          <p:nvPr/>
        </p:nvSpPr>
        <p:spPr>
          <a:xfrm>
            <a:off x="5043564" y="5927064"/>
            <a:ext cx="1697965" cy="369332"/>
          </a:xfrm>
          <a:prstGeom prst="rect">
            <a:avLst/>
          </a:prstGeom>
          <a:noFill/>
        </p:spPr>
        <p:txBody>
          <a:bodyPr wrap="none" rtlCol="0">
            <a:spAutoFit/>
          </a:bodyPr>
          <a:lstStyle/>
          <a:p>
            <a:r>
              <a:rPr lang="en-US" i="1" dirty="0"/>
              <a:t>Code oriented …</a:t>
            </a:r>
          </a:p>
        </p:txBody>
      </p:sp>
      <p:sp>
        <p:nvSpPr>
          <p:cNvPr id="16" name="TextBox 15"/>
          <p:cNvSpPr txBox="1"/>
          <p:nvPr/>
        </p:nvSpPr>
        <p:spPr>
          <a:xfrm>
            <a:off x="7234849" y="4815814"/>
            <a:ext cx="3605922" cy="369332"/>
          </a:xfrm>
          <a:prstGeom prst="rect">
            <a:avLst/>
          </a:prstGeom>
          <a:noFill/>
        </p:spPr>
        <p:txBody>
          <a:bodyPr wrap="square" rtlCol="0">
            <a:spAutoFit/>
          </a:bodyPr>
          <a:lstStyle/>
          <a:p>
            <a:r>
              <a:rPr lang="en-US" i="1" dirty="0"/>
              <a:t>Theory/Algorithm oriented …</a:t>
            </a:r>
          </a:p>
        </p:txBody>
      </p:sp>
      <p:sp>
        <p:nvSpPr>
          <p:cNvPr id="18" name="Right Brace 17"/>
          <p:cNvSpPr/>
          <p:nvPr/>
        </p:nvSpPr>
        <p:spPr>
          <a:xfrm>
            <a:off x="6871922" y="4603089"/>
            <a:ext cx="234832" cy="794782"/>
          </a:xfrm>
          <a:prstGeom prst="rightBrace">
            <a:avLst/>
          </a:prstGeom>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9" name="Right Brace 18"/>
          <p:cNvSpPr/>
          <p:nvPr/>
        </p:nvSpPr>
        <p:spPr>
          <a:xfrm>
            <a:off x="4727265" y="5714339"/>
            <a:ext cx="234832" cy="794782"/>
          </a:xfrm>
          <a:prstGeom prst="rightBrace">
            <a:avLst/>
          </a:prstGeom>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5" name="TextBox 14"/>
          <p:cNvSpPr txBox="1"/>
          <p:nvPr/>
        </p:nvSpPr>
        <p:spPr>
          <a:xfrm>
            <a:off x="9454669" y="2569750"/>
            <a:ext cx="2334732" cy="1754326"/>
          </a:xfrm>
          <a:prstGeom prst="rect">
            <a:avLst/>
          </a:prstGeom>
          <a:noFill/>
        </p:spPr>
        <p:txBody>
          <a:bodyPr wrap="square" rtlCol="0">
            <a:spAutoFit/>
          </a:bodyPr>
          <a:lstStyle/>
          <a:p>
            <a:r>
              <a:rPr lang="en-US" i="1" dirty="0"/>
              <a:t>My job is to support your understanding, provide background lectures and proto-type code for use in the project.</a:t>
            </a:r>
          </a:p>
        </p:txBody>
      </p:sp>
      <p:sp>
        <p:nvSpPr>
          <p:cNvPr id="21" name="Right Brace 20"/>
          <p:cNvSpPr/>
          <p:nvPr/>
        </p:nvSpPr>
        <p:spPr>
          <a:xfrm>
            <a:off x="9143472" y="2234893"/>
            <a:ext cx="234832" cy="1054150"/>
          </a:xfrm>
          <a:prstGeom prst="rightBrace">
            <a:avLst/>
          </a:prstGeom>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xmlns="" val="3330749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C3978514-C415-4060-86FB-3F4C3B7BDF84}"/>
              </a:ext>
            </a:extLst>
          </p:cNvPr>
          <p:cNvPicPr>
            <a:picLocks noChangeAspect="1"/>
          </p:cNvPicPr>
          <p:nvPr/>
        </p:nvPicPr>
        <p:blipFill>
          <a:blip r:embed="rId2"/>
          <a:stretch>
            <a:fillRect/>
          </a:stretch>
        </p:blipFill>
        <p:spPr>
          <a:xfrm>
            <a:off x="4540308" y="2564961"/>
            <a:ext cx="7177559" cy="4202368"/>
          </a:xfrm>
          <a:prstGeom prst="rect">
            <a:avLst/>
          </a:prstGeom>
        </p:spPr>
      </p:pic>
      <p:sp>
        <p:nvSpPr>
          <p:cNvPr id="4" name="Title 3"/>
          <p:cNvSpPr>
            <a:spLocks noGrp="1"/>
          </p:cNvSpPr>
          <p:nvPr>
            <p:ph type="title"/>
          </p:nvPr>
        </p:nvSpPr>
        <p:spPr/>
        <p:txBody>
          <a:bodyPr/>
          <a:lstStyle/>
          <a:p>
            <a:pPr algn="ctr"/>
            <a:r>
              <a:rPr lang="en-US" dirty="0"/>
              <a:t>Transformers for Time-Series Data</a:t>
            </a:r>
          </a:p>
        </p:txBody>
      </p:sp>
      <p:pic>
        <p:nvPicPr>
          <p:cNvPr id="5" name="Picture 4"/>
          <p:cNvPicPr>
            <a:picLocks noChangeAspect="1"/>
          </p:cNvPicPr>
          <p:nvPr/>
        </p:nvPicPr>
        <p:blipFill rotWithShape="1">
          <a:blip r:embed="rId3"/>
          <a:srcRect t="43402"/>
          <a:stretch/>
        </p:blipFill>
        <p:spPr>
          <a:xfrm>
            <a:off x="2721514" y="1239399"/>
            <a:ext cx="6748971" cy="1325562"/>
          </a:xfrm>
          <a:prstGeom prst="rect">
            <a:avLst/>
          </a:prstGeom>
        </p:spPr>
      </p:pic>
      <p:pic>
        <p:nvPicPr>
          <p:cNvPr id="6" name="Picture 5">
            <a:extLst>
              <a:ext uri="{FF2B5EF4-FFF2-40B4-BE49-F238E27FC236}">
                <a16:creationId xmlns:a16="http://schemas.microsoft.com/office/drawing/2014/main" xmlns="" id="{AA719068-DBE2-4A66-B60C-5B94143EFB6C}"/>
              </a:ext>
            </a:extLst>
          </p:cNvPr>
          <p:cNvPicPr>
            <a:picLocks noChangeAspect="1"/>
          </p:cNvPicPr>
          <p:nvPr/>
        </p:nvPicPr>
        <p:blipFill rotWithShape="1">
          <a:blip r:embed="rId4"/>
          <a:srcRect l="18557" t="4339" r="13318" b="82615"/>
          <a:stretch/>
        </p:blipFill>
        <p:spPr>
          <a:xfrm>
            <a:off x="517990" y="2716905"/>
            <a:ext cx="4199467" cy="1037813"/>
          </a:xfrm>
          <a:prstGeom prst="rect">
            <a:avLst/>
          </a:prstGeom>
        </p:spPr>
      </p:pic>
      <p:pic>
        <p:nvPicPr>
          <p:cNvPr id="7" name="Picture 6">
            <a:extLst>
              <a:ext uri="{FF2B5EF4-FFF2-40B4-BE49-F238E27FC236}">
                <a16:creationId xmlns:a16="http://schemas.microsoft.com/office/drawing/2014/main" xmlns="" id="{CC0C9535-098F-44B4-8E1A-EB97DD035CCA}"/>
              </a:ext>
            </a:extLst>
          </p:cNvPr>
          <p:cNvPicPr>
            <a:picLocks noChangeAspect="1"/>
          </p:cNvPicPr>
          <p:nvPr/>
        </p:nvPicPr>
        <p:blipFill rotWithShape="1">
          <a:blip r:embed="rId4"/>
          <a:srcRect l="11915" t="18142" r="51137" b="53123"/>
          <a:stretch/>
        </p:blipFill>
        <p:spPr>
          <a:xfrm>
            <a:off x="1014118" y="3648929"/>
            <a:ext cx="3168415" cy="3179897"/>
          </a:xfrm>
          <a:prstGeom prst="rect">
            <a:avLst/>
          </a:prstGeom>
        </p:spPr>
      </p:pic>
    </p:spTree>
    <p:extLst>
      <p:ext uri="{BB962C8B-B14F-4D97-AF65-F5344CB8AC3E}">
        <p14:creationId xmlns:p14="http://schemas.microsoft.com/office/powerpoint/2010/main" xmlns="" val="1551213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State-Space Models (SSM) for Sequence Analysis</a:t>
            </a:r>
          </a:p>
        </p:txBody>
      </p:sp>
      <p:graphicFrame>
        <p:nvGraphicFramePr>
          <p:cNvPr id="3" name="Object 2"/>
          <p:cNvGraphicFramePr>
            <a:graphicFrameLocks noChangeAspect="1"/>
          </p:cNvGraphicFramePr>
          <p:nvPr>
            <p:extLst>
              <p:ext uri="{D42A27DB-BD31-4B8C-83A1-F6EECF244321}">
                <p14:modId xmlns:p14="http://schemas.microsoft.com/office/powerpoint/2010/main" xmlns="" val="296768501"/>
              </p:ext>
            </p:extLst>
          </p:nvPr>
        </p:nvGraphicFramePr>
        <p:xfrm>
          <a:off x="1350694" y="2676899"/>
          <a:ext cx="3143250" cy="960438"/>
        </p:xfrm>
        <a:graphic>
          <a:graphicData uri="http://schemas.openxmlformats.org/presentationml/2006/ole">
            <p:oleObj spid="_x0000_s14387" name="Equation" r:id="rId3" imgW="1498320" imgH="457200" progId="">
              <p:embed/>
            </p:oleObj>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xmlns="" val="2779465616"/>
              </p:ext>
            </p:extLst>
          </p:nvPr>
        </p:nvGraphicFramePr>
        <p:xfrm>
          <a:off x="1190353" y="5577362"/>
          <a:ext cx="2728118" cy="1091247"/>
        </p:xfrm>
        <a:graphic>
          <a:graphicData uri="http://schemas.openxmlformats.org/presentationml/2006/ole">
            <p:oleObj spid="_x0000_s14388" name="Equation" r:id="rId4" imgW="1333440" imgH="533160" progId="">
              <p:embed/>
            </p:oleObj>
          </a:graphicData>
        </a:graphic>
      </p:graphicFrame>
      <p:cxnSp>
        <p:nvCxnSpPr>
          <p:cNvPr id="6" name="Straight Connector 5"/>
          <p:cNvCxnSpPr/>
          <p:nvPr/>
        </p:nvCxnSpPr>
        <p:spPr>
          <a:xfrm flipV="1">
            <a:off x="3995260" y="3250362"/>
            <a:ext cx="418699" cy="331913"/>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269077" y="2256712"/>
            <a:ext cx="1602607" cy="461665"/>
          </a:xfrm>
          <a:prstGeom prst="rect">
            <a:avLst/>
          </a:prstGeom>
          <a:noFill/>
        </p:spPr>
        <p:txBody>
          <a:bodyPr wrap="square" rtlCol="0">
            <a:spAutoFit/>
          </a:bodyPr>
          <a:lstStyle/>
          <a:p>
            <a:pPr algn="ctr"/>
            <a:r>
              <a:rPr lang="en-US" sz="1200" i="1" dirty="0"/>
              <a:t>Linearization on Local Tangent Space, </a:t>
            </a:r>
            <a:r>
              <a:rPr lang="en-US" sz="1200" i="1" dirty="0" err="1">
                <a:latin typeface="Times New Roman" panose="02020603050405020304" pitchFamily="18" charset="0"/>
                <a:cs typeface="Times New Roman" panose="02020603050405020304" pitchFamily="18" charset="0"/>
              </a:rPr>
              <a:t>T</a:t>
            </a:r>
            <a:r>
              <a:rPr lang="en-US" sz="1200" b="1" baseline="-25000" dirty="0" err="1">
                <a:latin typeface="Times New Roman" panose="02020603050405020304" pitchFamily="18" charset="0"/>
                <a:cs typeface="Times New Roman" panose="02020603050405020304" pitchFamily="18" charset="0"/>
              </a:rPr>
              <a:t>p</a:t>
            </a:r>
            <a:r>
              <a:rPr lang="en-US" sz="1200" i="1" dirty="0" err="1">
                <a:latin typeface="Times New Roman" panose="02020603050405020304" pitchFamily="18" charset="0"/>
                <a:cs typeface="Times New Roman" panose="02020603050405020304" pitchFamily="18" charset="0"/>
              </a:rPr>
              <a:t>M</a:t>
            </a:r>
            <a:endParaRPr lang="en-US" sz="1200" b="1" i="1" baseline="-250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954404" y="2399398"/>
            <a:ext cx="2314673" cy="276999"/>
          </a:xfrm>
          <a:prstGeom prst="rect">
            <a:avLst/>
          </a:prstGeom>
          <a:noFill/>
        </p:spPr>
        <p:txBody>
          <a:bodyPr wrap="none" rtlCol="0">
            <a:spAutoFit/>
          </a:bodyPr>
          <a:lstStyle/>
          <a:p>
            <a:r>
              <a:rPr lang="en-US" sz="1200" i="1" dirty="0"/>
              <a:t>Integral curves </a:t>
            </a:r>
            <a:r>
              <a:rPr lang="en-US" sz="1200" dirty="0"/>
              <a:t>parameterized by </a:t>
            </a:r>
            <a:r>
              <a:rPr lang="en-US" sz="1200" i="1" dirty="0">
                <a:latin typeface="Times New Roman" panose="02020603050405020304" pitchFamily="18" charset="0"/>
                <a:cs typeface="Times New Roman" panose="02020603050405020304" pitchFamily="18" charset="0"/>
              </a:rPr>
              <a:t>t</a:t>
            </a:r>
          </a:p>
        </p:txBody>
      </p:sp>
      <p:graphicFrame>
        <p:nvGraphicFramePr>
          <p:cNvPr id="10" name="Object 9"/>
          <p:cNvGraphicFramePr>
            <a:graphicFrameLocks noChangeAspect="1"/>
          </p:cNvGraphicFramePr>
          <p:nvPr>
            <p:extLst>
              <p:ext uri="{D42A27DB-BD31-4B8C-83A1-F6EECF244321}">
                <p14:modId xmlns:p14="http://schemas.microsoft.com/office/powerpoint/2010/main" xmlns="" val="1088117840"/>
              </p:ext>
            </p:extLst>
          </p:nvPr>
        </p:nvGraphicFramePr>
        <p:xfrm>
          <a:off x="1149903" y="4063672"/>
          <a:ext cx="3543300" cy="960437"/>
        </p:xfrm>
        <a:graphic>
          <a:graphicData uri="http://schemas.openxmlformats.org/presentationml/2006/ole">
            <p:oleObj spid="_x0000_s14389" name="Equation" r:id="rId5" imgW="1688760" imgH="457200" progId="">
              <p:embed/>
            </p:oleObj>
          </a:graphicData>
        </a:graphic>
      </p:graphicFrame>
      <p:sp>
        <p:nvSpPr>
          <p:cNvPr id="11" name="TextBox 10"/>
          <p:cNvSpPr txBox="1"/>
          <p:nvPr/>
        </p:nvSpPr>
        <p:spPr>
          <a:xfrm>
            <a:off x="972013" y="1977558"/>
            <a:ext cx="1448282" cy="369332"/>
          </a:xfrm>
          <a:prstGeom prst="rect">
            <a:avLst/>
          </a:prstGeom>
          <a:noFill/>
        </p:spPr>
        <p:txBody>
          <a:bodyPr wrap="none" rtlCol="0">
            <a:spAutoFit/>
          </a:bodyPr>
          <a:lstStyle/>
          <a:p>
            <a:r>
              <a:rPr lang="en-US" dirty="0"/>
              <a:t>Linearization:</a:t>
            </a:r>
          </a:p>
        </p:txBody>
      </p:sp>
      <p:sp>
        <p:nvSpPr>
          <p:cNvPr id="12" name="TextBox 11"/>
          <p:cNvSpPr txBox="1"/>
          <p:nvPr/>
        </p:nvSpPr>
        <p:spPr>
          <a:xfrm>
            <a:off x="954404" y="3717543"/>
            <a:ext cx="1520994" cy="369332"/>
          </a:xfrm>
          <a:prstGeom prst="rect">
            <a:avLst/>
          </a:prstGeom>
          <a:noFill/>
        </p:spPr>
        <p:txBody>
          <a:bodyPr wrap="none" rtlCol="0">
            <a:spAutoFit/>
          </a:bodyPr>
          <a:lstStyle/>
          <a:p>
            <a:r>
              <a:rPr lang="en-US" dirty="0"/>
              <a:t>Discretization:</a:t>
            </a:r>
          </a:p>
        </p:txBody>
      </p:sp>
      <p:sp>
        <p:nvSpPr>
          <p:cNvPr id="13" name="TextBox 12"/>
          <p:cNvSpPr txBox="1"/>
          <p:nvPr/>
        </p:nvSpPr>
        <p:spPr>
          <a:xfrm>
            <a:off x="957566" y="5185099"/>
            <a:ext cx="3811300" cy="369332"/>
          </a:xfrm>
          <a:prstGeom prst="rect">
            <a:avLst/>
          </a:prstGeom>
          <a:noFill/>
        </p:spPr>
        <p:txBody>
          <a:bodyPr wrap="none" rtlCol="0">
            <a:spAutoFit/>
          </a:bodyPr>
          <a:lstStyle/>
          <a:p>
            <a:r>
              <a:rPr lang="en-US" dirty="0"/>
              <a:t>Only useful if </a:t>
            </a:r>
            <a:r>
              <a:rPr lang="en-US" b="1" dirty="0">
                <a:latin typeface="Times New Roman" panose="02020603050405020304" pitchFamily="18" charset="0"/>
                <a:cs typeface="Times New Roman" panose="02020603050405020304" pitchFamily="18" charset="0"/>
              </a:rPr>
              <a:t>A</a:t>
            </a:r>
            <a:r>
              <a:rPr lang="en-US" dirty="0"/>
              <a:t> is not </a:t>
            </a:r>
            <a:r>
              <a:rPr lang="en-US" i="1" dirty="0"/>
              <a:t>time-dependent</a:t>
            </a:r>
            <a:r>
              <a:rPr lang="en-US" dirty="0"/>
              <a:t>.</a:t>
            </a:r>
          </a:p>
        </p:txBody>
      </p:sp>
      <p:sp>
        <p:nvSpPr>
          <p:cNvPr id="14" name="TextBox 13"/>
          <p:cNvSpPr txBox="1"/>
          <p:nvPr/>
        </p:nvSpPr>
        <p:spPr>
          <a:xfrm>
            <a:off x="730827" y="1401562"/>
            <a:ext cx="10622973" cy="369332"/>
          </a:xfrm>
          <a:prstGeom prst="rect">
            <a:avLst/>
          </a:prstGeom>
          <a:noFill/>
        </p:spPr>
        <p:txBody>
          <a:bodyPr wrap="none" rtlCol="0">
            <a:spAutoFit/>
          </a:bodyPr>
          <a:lstStyle/>
          <a:p>
            <a:r>
              <a:rPr lang="en-US" dirty="0"/>
              <a:t>Geometric perspective:  Families of vector fields on a Manifold, </a:t>
            </a:r>
            <a:r>
              <a:rPr lang="en-US" i="1" dirty="0">
                <a:latin typeface="Times New Roman" panose="02020603050405020304" pitchFamily="18" charset="0"/>
                <a:cs typeface="Times New Roman" panose="02020603050405020304" pitchFamily="18" charset="0"/>
              </a:rPr>
              <a:t>M</a:t>
            </a:r>
            <a:r>
              <a:rPr lang="en-US" dirty="0"/>
              <a:t>, that form a basis for the Tangent space,</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T</a:t>
            </a:r>
            <a:r>
              <a:rPr lang="en-US" sz="1800" b="1" baseline="-25000" dirty="0" err="1">
                <a:latin typeface="Times New Roman" panose="02020603050405020304" pitchFamily="18" charset="0"/>
                <a:cs typeface="Times New Roman" panose="02020603050405020304" pitchFamily="18" charset="0"/>
              </a:rPr>
              <a:t>p</a:t>
            </a:r>
            <a:r>
              <a:rPr lang="en-US" sz="1800" i="1" dirty="0" err="1">
                <a:latin typeface="Times New Roman" panose="02020603050405020304" pitchFamily="18" charset="0"/>
                <a:cs typeface="Times New Roman" panose="02020603050405020304" pitchFamily="18" charset="0"/>
              </a:rPr>
              <a:t>M</a:t>
            </a:r>
            <a:endParaRPr lang="en-US" dirty="0"/>
          </a:p>
        </p:txBody>
      </p:sp>
      <p:sp>
        <p:nvSpPr>
          <p:cNvPr id="15" name="TextBox 14"/>
          <p:cNvSpPr txBox="1"/>
          <p:nvPr/>
        </p:nvSpPr>
        <p:spPr>
          <a:xfrm>
            <a:off x="2430359" y="5623225"/>
            <a:ext cx="3813929" cy="369332"/>
          </a:xfrm>
          <a:prstGeom prst="rect">
            <a:avLst/>
          </a:prstGeom>
          <a:noFill/>
        </p:spPr>
        <p:txBody>
          <a:bodyPr wrap="none" rtlCol="0">
            <a:spAutoFit/>
          </a:bodyPr>
          <a:lstStyle/>
          <a:p>
            <a:r>
              <a:rPr lang="en-US" dirty="0"/>
              <a:t>Time-evolution operator of the state, </a:t>
            </a:r>
            <a:r>
              <a:rPr lang="en-US" b="1" dirty="0">
                <a:latin typeface="Times New Roman" panose="02020603050405020304" pitchFamily="18" charset="0"/>
                <a:cs typeface="Times New Roman" panose="02020603050405020304" pitchFamily="18" charset="0"/>
              </a:rPr>
              <a:t>x</a:t>
            </a:r>
          </a:p>
        </p:txBody>
      </p:sp>
      <p:pic>
        <p:nvPicPr>
          <p:cNvPr id="16" name="Picture 2">
            <a:extLst>
              <a:ext uri="{FF2B5EF4-FFF2-40B4-BE49-F238E27FC236}">
                <a16:creationId xmlns:a16="http://schemas.microsoft.com/office/drawing/2014/main" xmlns="" id="{756AAB11-B3FD-4AFB-AB17-2E1132916080}"/>
              </a:ext>
            </a:extLst>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5849352" y="1977558"/>
            <a:ext cx="5451028" cy="348243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879690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State-Space Models (SSM) for Sequence Analysis</a:t>
            </a:r>
          </a:p>
        </p:txBody>
      </p:sp>
      <p:graphicFrame>
        <p:nvGraphicFramePr>
          <p:cNvPr id="3" name="Object 2"/>
          <p:cNvGraphicFramePr>
            <a:graphicFrameLocks noChangeAspect="1"/>
          </p:cNvGraphicFramePr>
          <p:nvPr/>
        </p:nvGraphicFramePr>
        <p:xfrm>
          <a:off x="1350694" y="2676899"/>
          <a:ext cx="3143250" cy="960438"/>
        </p:xfrm>
        <a:graphic>
          <a:graphicData uri="http://schemas.openxmlformats.org/presentationml/2006/ole">
            <p:oleObj spid="_x0000_s15371" name="Equation" r:id="rId3" imgW="1498320" imgH="457200" progId="">
              <p:embed/>
            </p:oleObj>
          </a:graphicData>
        </a:graphic>
      </p:graphicFrame>
      <p:graphicFrame>
        <p:nvGraphicFramePr>
          <p:cNvPr id="4" name="Object 3"/>
          <p:cNvGraphicFramePr>
            <a:graphicFrameLocks noChangeAspect="1"/>
          </p:cNvGraphicFramePr>
          <p:nvPr/>
        </p:nvGraphicFramePr>
        <p:xfrm>
          <a:off x="1190353" y="5577362"/>
          <a:ext cx="2728118" cy="1091247"/>
        </p:xfrm>
        <a:graphic>
          <a:graphicData uri="http://schemas.openxmlformats.org/presentationml/2006/ole">
            <p:oleObj spid="_x0000_s15372" name="Equation" r:id="rId4" imgW="1333440" imgH="533160" progId="">
              <p:embed/>
            </p:oleObj>
          </a:graphicData>
        </a:graphic>
      </p:graphicFrame>
      <p:cxnSp>
        <p:nvCxnSpPr>
          <p:cNvPr id="6" name="Straight Connector 5"/>
          <p:cNvCxnSpPr/>
          <p:nvPr/>
        </p:nvCxnSpPr>
        <p:spPr>
          <a:xfrm flipV="1">
            <a:off x="3995260" y="3250362"/>
            <a:ext cx="418699" cy="331913"/>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269077" y="2256712"/>
            <a:ext cx="1602607" cy="461665"/>
          </a:xfrm>
          <a:prstGeom prst="rect">
            <a:avLst/>
          </a:prstGeom>
          <a:noFill/>
        </p:spPr>
        <p:txBody>
          <a:bodyPr wrap="square" rtlCol="0">
            <a:spAutoFit/>
          </a:bodyPr>
          <a:lstStyle/>
          <a:p>
            <a:pPr algn="ctr"/>
            <a:r>
              <a:rPr lang="en-US" sz="1200" i="1" dirty="0"/>
              <a:t>Linearization on Local Tangent Space, </a:t>
            </a:r>
            <a:r>
              <a:rPr lang="en-US" sz="1200" i="1" dirty="0" err="1">
                <a:latin typeface="Times New Roman" panose="02020603050405020304" pitchFamily="18" charset="0"/>
                <a:cs typeface="Times New Roman" panose="02020603050405020304" pitchFamily="18" charset="0"/>
              </a:rPr>
              <a:t>T</a:t>
            </a:r>
            <a:r>
              <a:rPr lang="en-US" sz="1200" b="1" baseline="-25000" dirty="0" err="1">
                <a:latin typeface="Times New Roman" panose="02020603050405020304" pitchFamily="18" charset="0"/>
                <a:cs typeface="Times New Roman" panose="02020603050405020304" pitchFamily="18" charset="0"/>
              </a:rPr>
              <a:t>p</a:t>
            </a:r>
            <a:r>
              <a:rPr lang="en-US" sz="1200" i="1" dirty="0" err="1">
                <a:latin typeface="Times New Roman" panose="02020603050405020304" pitchFamily="18" charset="0"/>
                <a:cs typeface="Times New Roman" panose="02020603050405020304" pitchFamily="18" charset="0"/>
              </a:rPr>
              <a:t>M</a:t>
            </a:r>
            <a:endParaRPr lang="en-US" sz="1200" b="1" i="1" baseline="-250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954404" y="2399398"/>
            <a:ext cx="2314673" cy="276999"/>
          </a:xfrm>
          <a:prstGeom prst="rect">
            <a:avLst/>
          </a:prstGeom>
          <a:noFill/>
        </p:spPr>
        <p:txBody>
          <a:bodyPr wrap="none" rtlCol="0">
            <a:spAutoFit/>
          </a:bodyPr>
          <a:lstStyle/>
          <a:p>
            <a:r>
              <a:rPr lang="en-US" sz="1200" i="1" dirty="0"/>
              <a:t>Integral curves </a:t>
            </a:r>
            <a:r>
              <a:rPr lang="en-US" sz="1200" dirty="0"/>
              <a:t>parameterized by </a:t>
            </a:r>
            <a:r>
              <a:rPr lang="en-US" sz="1200" i="1" dirty="0">
                <a:latin typeface="Times New Roman" panose="02020603050405020304" pitchFamily="18" charset="0"/>
                <a:cs typeface="Times New Roman" panose="02020603050405020304" pitchFamily="18" charset="0"/>
              </a:rPr>
              <a:t>t</a:t>
            </a:r>
          </a:p>
        </p:txBody>
      </p:sp>
      <p:graphicFrame>
        <p:nvGraphicFramePr>
          <p:cNvPr id="10" name="Object 9"/>
          <p:cNvGraphicFramePr>
            <a:graphicFrameLocks noChangeAspect="1"/>
          </p:cNvGraphicFramePr>
          <p:nvPr/>
        </p:nvGraphicFramePr>
        <p:xfrm>
          <a:off x="1149903" y="4063672"/>
          <a:ext cx="3543300" cy="960437"/>
        </p:xfrm>
        <a:graphic>
          <a:graphicData uri="http://schemas.openxmlformats.org/presentationml/2006/ole">
            <p:oleObj spid="_x0000_s15373" name="Equation" r:id="rId5" imgW="1688760" imgH="457200" progId="">
              <p:embed/>
            </p:oleObj>
          </a:graphicData>
        </a:graphic>
      </p:graphicFrame>
      <p:sp>
        <p:nvSpPr>
          <p:cNvPr id="11" name="TextBox 10"/>
          <p:cNvSpPr txBox="1"/>
          <p:nvPr/>
        </p:nvSpPr>
        <p:spPr>
          <a:xfrm>
            <a:off x="972013" y="1977558"/>
            <a:ext cx="1448282" cy="369332"/>
          </a:xfrm>
          <a:prstGeom prst="rect">
            <a:avLst/>
          </a:prstGeom>
          <a:noFill/>
        </p:spPr>
        <p:txBody>
          <a:bodyPr wrap="none" rtlCol="0">
            <a:spAutoFit/>
          </a:bodyPr>
          <a:lstStyle/>
          <a:p>
            <a:r>
              <a:rPr lang="en-US" dirty="0"/>
              <a:t>Linearization:</a:t>
            </a:r>
          </a:p>
        </p:txBody>
      </p:sp>
      <p:sp>
        <p:nvSpPr>
          <p:cNvPr id="12" name="TextBox 11"/>
          <p:cNvSpPr txBox="1"/>
          <p:nvPr/>
        </p:nvSpPr>
        <p:spPr>
          <a:xfrm>
            <a:off x="954404" y="3717543"/>
            <a:ext cx="1520994" cy="369332"/>
          </a:xfrm>
          <a:prstGeom prst="rect">
            <a:avLst/>
          </a:prstGeom>
          <a:noFill/>
        </p:spPr>
        <p:txBody>
          <a:bodyPr wrap="none" rtlCol="0">
            <a:spAutoFit/>
          </a:bodyPr>
          <a:lstStyle/>
          <a:p>
            <a:r>
              <a:rPr lang="en-US" dirty="0"/>
              <a:t>Discretization:</a:t>
            </a:r>
          </a:p>
        </p:txBody>
      </p:sp>
      <p:sp>
        <p:nvSpPr>
          <p:cNvPr id="13" name="TextBox 12"/>
          <p:cNvSpPr txBox="1"/>
          <p:nvPr/>
        </p:nvSpPr>
        <p:spPr>
          <a:xfrm>
            <a:off x="957566" y="5185099"/>
            <a:ext cx="3811300" cy="369332"/>
          </a:xfrm>
          <a:prstGeom prst="rect">
            <a:avLst/>
          </a:prstGeom>
          <a:noFill/>
        </p:spPr>
        <p:txBody>
          <a:bodyPr wrap="none" rtlCol="0">
            <a:spAutoFit/>
          </a:bodyPr>
          <a:lstStyle/>
          <a:p>
            <a:r>
              <a:rPr lang="en-US" dirty="0"/>
              <a:t>Only useful if </a:t>
            </a:r>
            <a:r>
              <a:rPr lang="en-US" b="1" dirty="0">
                <a:latin typeface="Times New Roman" panose="02020603050405020304" pitchFamily="18" charset="0"/>
                <a:cs typeface="Times New Roman" panose="02020603050405020304" pitchFamily="18" charset="0"/>
              </a:rPr>
              <a:t>A</a:t>
            </a:r>
            <a:r>
              <a:rPr lang="en-US" dirty="0"/>
              <a:t> is not </a:t>
            </a:r>
            <a:r>
              <a:rPr lang="en-US" i="1" dirty="0"/>
              <a:t>time-dependent</a:t>
            </a:r>
            <a:r>
              <a:rPr lang="en-US" dirty="0"/>
              <a:t>.</a:t>
            </a:r>
          </a:p>
        </p:txBody>
      </p:sp>
      <p:sp>
        <p:nvSpPr>
          <p:cNvPr id="14" name="TextBox 13"/>
          <p:cNvSpPr txBox="1"/>
          <p:nvPr/>
        </p:nvSpPr>
        <p:spPr>
          <a:xfrm>
            <a:off x="730827" y="1401562"/>
            <a:ext cx="10622973" cy="369332"/>
          </a:xfrm>
          <a:prstGeom prst="rect">
            <a:avLst/>
          </a:prstGeom>
          <a:noFill/>
        </p:spPr>
        <p:txBody>
          <a:bodyPr wrap="none" rtlCol="0">
            <a:spAutoFit/>
          </a:bodyPr>
          <a:lstStyle/>
          <a:p>
            <a:r>
              <a:rPr lang="en-US" dirty="0"/>
              <a:t>Geometric perspective:  Families of vector fields on a Manifold, </a:t>
            </a:r>
            <a:r>
              <a:rPr lang="en-US" i="1" dirty="0">
                <a:latin typeface="Times New Roman" panose="02020603050405020304" pitchFamily="18" charset="0"/>
                <a:cs typeface="Times New Roman" panose="02020603050405020304" pitchFamily="18" charset="0"/>
              </a:rPr>
              <a:t>M</a:t>
            </a:r>
            <a:r>
              <a:rPr lang="en-US" dirty="0"/>
              <a:t>, that form a basis for the Tangent space,</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T</a:t>
            </a:r>
            <a:r>
              <a:rPr lang="en-US" sz="1800" b="1" baseline="-25000" dirty="0" err="1">
                <a:latin typeface="Times New Roman" panose="02020603050405020304" pitchFamily="18" charset="0"/>
                <a:cs typeface="Times New Roman" panose="02020603050405020304" pitchFamily="18" charset="0"/>
              </a:rPr>
              <a:t>p</a:t>
            </a:r>
            <a:r>
              <a:rPr lang="en-US" sz="1800" i="1" dirty="0" err="1">
                <a:latin typeface="Times New Roman" panose="02020603050405020304" pitchFamily="18" charset="0"/>
                <a:cs typeface="Times New Roman" panose="02020603050405020304" pitchFamily="18" charset="0"/>
              </a:rPr>
              <a:t>M</a:t>
            </a:r>
            <a:endParaRPr lang="en-US" dirty="0"/>
          </a:p>
        </p:txBody>
      </p:sp>
      <p:sp>
        <p:nvSpPr>
          <p:cNvPr id="15" name="TextBox 14"/>
          <p:cNvSpPr txBox="1"/>
          <p:nvPr/>
        </p:nvSpPr>
        <p:spPr>
          <a:xfrm>
            <a:off x="2720122" y="5554431"/>
            <a:ext cx="2048744" cy="523220"/>
          </a:xfrm>
          <a:prstGeom prst="rect">
            <a:avLst/>
          </a:prstGeom>
          <a:noFill/>
        </p:spPr>
        <p:txBody>
          <a:bodyPr wrap="square" rtlCol="0">
            <a:spAutoFit/>
          </a:bodyPr>
          <a:lstStyle/>
          <a:p>
            <a:r>
              <a:rPr lang="en-US" sz="1400" dirty="0"/>
              <a:t>Time-evolution operator of the state, </a:t>
            </a:r>
            <a:r>
              <a:rPr lang="en-US" sz="1400" b="1" dirty="0">
                <a:latin typeface="Times New Roman" panose="02020603050405020304" pitchFamily="18" charset="0"/>
                <a:cs typeface="Times New Roman" panose="02020603050405020304" pitchFamily="18" charset="0"/>
              </a:rPr>
              <a:t>x</a:t>
            </a:r>
          </a:p>
        </p:txBody>
      </p:sp>
      <p:pic>
        <p:nvPicPr>
          <p:cNvPr id="7" name="Picture 6">
            <a:extLst>
              <a:ext uri="{FF2B5EF4-FFF2-40B4-BE49-F238E27FC236}">
                <a16:creationId xmlns:a16="http://schemas.microsoft.com/office/drawing/2014/main" xmlns="" id="{44B3B862-D4A1-4528-95C7-6A29855F44ED}"/>
              </a:ext>
            </a:extLst>
          </p:cNvPr>
          <p:cNvPicPr>
            <a:picLocks noChangeAspect="1"/>
          </p:cNvPicPr>
          <p:nvPr/>
        </p:nvPicPr>
        <p:blipFill rotWithShape="1">
          <a:blip r:embed="rId6"/>
          <a:srcRect t="16389"/>
          <a:stretch/>
        </p:blipFill>
        <p:spPr>
          <a:xfrm>
            <a:off x="4964365" y="3416318"/>
            <a:ext cx="6906382" cy="3009624"/>
          </a:xfrm>
          <a:prstGeom prst="rect">
            <a:avLst/>
          </a:prstGeom>
        </p:spPr>
      </p:pic>
      <p:pic>
        <p:nvPicPr>
          <p:cNvPr id="18" name="Picture 17">
            <a:extLst>
              <a:ext uri="{FF2B5EF4-FFF2-40B4-BE49-F238E27FC236}">
                <a16:creationId xmlns:a16="http://schemas.microsoft.com/office/drawing/2014/main" xmlns="" id="{1D733446-8D8B-4CB6-8C12-2D11864252C3}"/>
              </a:ext>
            </a:extLst>
          </p:cNvPr>
          <p:cNvPicPr>
            <a:picLocks noChangeAspect="1"/>
          </p:cNvPicPr>
          <p:nvPr/>
        </p:nvPicPr>
        <p:blipFill>
          <a:blip r:embed="rId7"/>
          <a:stretch>
            <a:fillRect/>
          </a:stretch>
        </p:blipFill>
        <p:spPr>
          <a:xfrm>
            <a:off x="5342105" y="2002178"/>
            <a:ext cx="6211706" cy="1518966"/>
          </a:xfrm>
          <a:prstGeom prst="rect">
            <a:avLst/>
          </a:prstGeom>
        </p:spPr>
      </p:pic>
    </p:spTree>
    <p:extLst>
      <p:ext uri="{BB962C8B-B14F-4D97-AF65-F5344CB8AC3E}">
        <p14:creationId xmlns:p14="http://schemas.microsoft.com/office/powerpoint/2010/main" xmlns="" val="524611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descr="undefined"/>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14873" y="2968816"/>
            <a:ext cx="5395105" cy="3500503"/>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normAutofit/>
          </a:bodyPr>
          <a:lstStyle/>
          <a:p>
            <a:pPr algn="ctr"/>
            <a:r>
              <a:rPr lang="en-US" sz="4000" dirty="0"/>
              <a:t>Complex Dynamical Systems and Transformers</a:t>
            </a:r>
          </a:p>
        </p:txBody>
      </p:sp>
      <p:pic>
        <p:nvPicPr>
          <p:cNvPr id="2050" name="Picture 2" descr="Applied Sciences | Free Full-Text | From Word Embeddings to Pre-Trained  Language Models: A State-of-the-Art Walkthrough"/>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122277" y="1349297"/>
            <a:ext cx="3381442" cy="4436323"/>
          </a:xfrm>
          <a:prstGeom prst="rect">
            <a:avLst/>
          </a:prstGeom>
          <a:noFill/>
          <a:extLst>
            <a:ext uri="{909E8E84-426E-40DD-AFC4-6F175D3DCCD1}">
              <a14:hiddenFill xmlns:a14="http://schemas.microsoft.com/office/drawing/2010/main" xmlns="">
                <a:solidFill>
                  <a:srgbClr val="FFFFFF"/>
                </a:solidFill>
              </a14:hiddenFill>
            </a:ext>
          </a:extLst>
        </p:spPr>
      </p:pic>
      <p:sp>
        <p:nvSpPr>
          <p:cNvPr id="3" name="Left Brace 2"/>
          <p:cNvSpPr/>
          <p:nvPr/>
        </p:nvSpPr>
        <p:spPr>
          <a:xfrm>
            <a:off x="8014268" y="1789754"/>
            <a:ext cx="319120" cy="2737797"/>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5" name="Left Brace 4"/>
          <p:cNvSpPr/>
          <p:nvPr/>
        </p:nvSpPr>
        <p:spPr>
          <a:xfrm rot="16200000">
            <a:off x="9761003" y="4753870"/>
            <a:ext cx="199984" cy="2169994"/>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4" name="TextBox 3"/>
          <p:cNvSpPr txBox="1"/>
          <p:nvPr/>
        </p:nvSpPr>
        <p:spPr>
          <a:xfrm>
            <a:off x="596895" y="1372747"/>
            <a:ext cx="4672602" cy="369332"/>
          </a:xfrm>
          <a:prstGeom prst="rect">
            <a:avLst/>
          </a:prstGeom>
          <a:noFill/>
        </p:spPr>
        <p:txBody>
          <a:bodyPr wrap="square" rtlCol="0">
            <a:spAutoFit/>
          </a:bodyPr>
          <a:lstStyle/>
          <a:p>
            <a:r>
              <a:rPr lang="en-US" b="1" dirty="0"/>
              <a:t>High-Dimensional Complex Dynamical System</a:t>
            </a:r>
          </a:p>
        </p:txBody>
      </p:sp>
      <p:sp>
        <p:nvSpPr>
          <p:cNvPr id="7" name="Rectangle 6"/>
          <p:cNvSpPr/>
          <p:nvPr/>
        </p:nvSpPr>
        <p:spPr>
          <a:xfrm>
            <a:off x="8579908" y="5977088"/>
            <a:ext cx="2562174" cy="584775"/>
          </a:xfrm>
          <a:prstGeom prst="rect">
            <a:avLst/>
          </a:prstGeom>
        </p:spPr>
        <p:txBody>
          <a:bodyPr wrap="square">
            <a:spAutoFit/>
          </a:bodyPr>
          <a:lstStyle/>
          <a:p>
            <a:pPr algn="ctr"/>
            <a:r>
              <a:rPr lang="en-US" sz="1600" i="1" dirty="0"/>
              <a:t>Observations from a Complex Dynamical System</a:t>
            </a:r>
          </a:p>
        </p:txBody>
      </p:sp>
      <p:sp>
        <p:nvSpPr>
          <p:cNvPr id="8" name="TextBox 7"/>
          <p:cNvSpPr txBox="1"/>
          <p:nvPr/>
        </p:nvSpPr>
        <p:spPr>
          <a:xfrm>
            <a:off x="6656181" y="2696919"/>
            <a:ext cx="1313572" cy="923330"/>
          </a:xfrm>
          <a:prstGeom prst="rect">
            <a:avLst/>
          </a:prstGeom>
          <a:noFill/>
        </p:spPr>
        <p:txBody>
          <a:bodyPr wrap="square" rtlCol="0">
            <a:spAutoFit/>
          </a:bodyPr>
          <a:lstStyle/>
          <a:p>
            <a:pPr algn="ctr"/>
            <a:r>
              <a:rPr lang="en-US" b="1" dirty="0"/>
              <a:t>Learned Stochastic Model </a:t>
            </a:r>
          </a:p>
        </p:txBody>
      </p:sp>
      <p:sp>
        <p:nvSpPr>
          <p:cNvPr id="10" name="Left Brace 9"/>
          <p:cNvSpPr/>
          <p:nvPr/>
        </p:nvSpPr>
        <p:spPr>
          <a:xfrm>
            <a:off x="7815826" y="4602796"/>
            <a:ext cx="275961" cy="1067889"/>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9" name="TextBox 8"/>
          <p:cNvSpPr txBox="1"/>
          <p:nvPr/>
        </p:nvSpPr>
        <p:spPr>
          <a:xfrm>
            <a:off x="6356421" y="3888071"/>
            <a:ext cx="1365340" cy="830997"/>
          </a:xfrm>
          <a:prstGeom prst="rect">
            <a:avLst/>
          </a:prstGeom>
          <a:noFill/>
        </p:spPr>
        <p:txBody>
          <a:bodyPr wrap="square" rtlCol="0">
            <a:spAutoFit/>
          </a:bodyPr>
          <a:lstStyle/>
          <a:p>
            <a:pPr algn="ctr"/>
            <a:r>
              <a:rPr lang="en-US" sz="1600" i="1" dirty="0"/>
              <a:t>Form Hankel matrix and examine SVD</a:t>
            </a:r>
          </a:p>
        </p:txBody>
      </p:sp>
      <p:sp>
        <p:nvSpPr>
          <p:cNvPr id="12" name="TextBox 11"/>
          <p:cNvSpPr txBox="1"/>
          <p:nvPr/>
        </p:nvSpPr>
        <p:spPr>
          <a:xfrm>
            <a:off x="8246059" y="1344126"/>
            <a:ext cx="1800537" cy="584775"/>
          </a:xfrm>
          <a:prstGeom prst="rect">
            <a:avLst/>
          </a:prstGeom>
          <a:noFill/>
        </p:spPr>
        <p:txBody>
          <a:bodyPr wrap="square" rtlCol="0">
            <a:spAutoFit/>
          </a:bodyPr>
          <a:lstStyle/>
          <a:p>
            <a:pPr algn="ctr"/>
            <a:r>
              <a:rPr lang="en-US" sz="1600" i="1" dirty="0"/>
              <a:t>Quasi-probabilistic state transition</a:t>
            </a:r>
          </a:p>
        </p:txBody>
      </p:sp>
      <p:graphicFrame>
        <p:nvGraphicFramePr>
          <p:cNvPr id="13" name="Object 12"/>
          <p:cNvGraphicFramePr>
            <a:graphicFrameLocks noChangeAspect="1"/>
          </p:cNvGraphicFramePr>
          <p:nvPr>
            <p:extLst>
              <p:ext uri="{D42A27DB-BD31-4B8C-83A1-F6EECF244321}">
                <p14:modId xmlns:p14="http://schemas.microsoft.com/office/powerpoint/2010/main" xmlns="" val="570035213"/>
              </p:ext>
            </p:extLst>
          </p:nvPr>
        </p:nvGraphicFramePr>
        <p:xfrm>
          <a:off x="889601" y="1880101"/>
          <a:ext cx="3543300" cy="960438"/>
        </p:xfrm>
        <a:graphic>
          <a:graphicData uri="http://schemas.openxmlformats.org/presentationml/2006/ole">
            <p:oleObj spid="_x0000_s9259" name="Equation" r:id="rId6" imgW="1688760" imgH="457200" progId="">
              <p:embed/>
            </p:oleObj>
          </a:graphicData>
        </a:graphic>
      </p:graphicFrame>
      <p:sp>
        <p:nvSpPr>
          <p:cNvPr id="14" name="TextBox 13"/>
          <p:cNvSpPr txBox="1"/>
          <p:nvPr/>
        </p:nvSpPr>
        <p:spPr>
          <a:xfrm>
            <a:off x="6498794" y="4830933"/>
            <a:ext cx="1258678" cy="646331"/>
          </a:xfrm>
          <a:prstGeom prst="rect">
            <a:avLst/>
          </a:prstGeom>
          <a:noFill/>
        </p:spPr>
        <p:txBody>
          <a:bodyPr wrap="none" rtlCol="0">
            <a:spAutoFit/>
          </a:bodyPr>
          <a:lstStyle/>
          <a:p>
            <a:pPr algn="ctr"/>
            <a:r>
              <a:rPr lang="en-US" b="1" dirty="0"/>
              <a:t>Embedding</a:t>
            </a:r>
          </a:p>
          <a:p>
            <a:pPr algn="ctr"/>
            <a:r>
              <a:rPr lang="en-US" b="1" dirty="0"/>
              <a:t>Layer</a:t>
            </a:r>
          </a:p>
        </p:txBody>
      </p:sp>
      <p:sp>
        <p:nvSpPr>
          <p:cNvPr id="15" name="Right Brace 14"/>
          <p:cNvSpPr/>
          <p:nvPr/>
        </p:nvSpPr>
        <p:spPr>
          <a:xfrm>
            <a:off x="4432901" y="1947951"/>
            <a:ext cx="164656" cy="845928"/>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TextBox 15"/>
          <p:cNvSpPr txBox="1"/>
          <p:nvPr/>
        </p:nvSpPr>
        <p:spPr>
          <a:xfrm>
            <a:off x="4658757" y="1947951"/>
            <a:ext cx="1018330" cy="830997"/>
          </a:xfrm>
          <a:prstGeom prst="rect">
            <a:avLst/>
          </a:prstGeom>
          <a:noFill/>
        </p:spPr>
        <p:txBody>
          <a:bodyPr wrap="square" rtlCol="0">
            <a:spAutoFit/>
          </a:bodyPr>
          <a:lstStyle/>
          <a:p>
            <a:pPr algn="ctr"/>
            <a:r>
              <a:rPr lang="en-US" sz="1600" i="1" dirty="0"/>
              <a:t>Local Tangent Model</a:t>
            </a:r>
          </a:p>
        </p:txBody>
      </p:sp>
      <p:sp>
        <p:nvSpPr>
          <p:cNvPr id="18" name="Freeform 17"/>
          <p:cNvSpPr/>
          <p:nvPr/>
        </p:nvSpPr>
        <p:spPr>
          <a:xfrm>
            <a:off x="5591630" y="2435305"/>
            <a:ext cx="907164" cy="1559797"/>
          </a:xfrm>
          <a:custGeom>
            <a:avLst/>
            <a:gdLst>
              <a:gd name="connsiteX0" fmla="*/ 0 w 603250"/>
              <a:gd name="connsiteY0" fmla="*/ 0 h 2736850"/>
              <a:gd name="connsiteX1" fmla="*/ 501650 w 603250"/>
              <a:gd name="connsiteY1" fmla="*/ 825500 h 2736850"/>
              <a:gd name="connsiteX2" fmla="*/ 152400 w 603250"/>
              <a:gd name="connsiteY2" fmla="*/ 1860550 h 2736850"/>
              <a:gd name="connsiteX3" fmla="*/ 603250 w 603250"/>
              <a:gd name="connsiteY3" fmla="*/ 2736850 h 2736850"/>
            </a:gdLst>
            <a:ahLst/>
            <a:cxnLst>
              <a:cxn ang="0">
                <a:pos x="connsiteX0" y="connsiteY0"/>
              </a:cxn>
              <a:cxn ang="0">
                <a:pos x="connsiteX1" y="connsiteY1"/>
              </a:cxn>
              <a:cxn ang="0">
                <a:pos x="connsiteX2" y="connsiteY2"/>
              </a:cxn>
              <a:cxn ang="0">
                <a:pos x="connsiteX3" y="connsiteY3"/>
              </a:cxn>
            </a:cxnLst>
            <a:rect l="l" t="t" r="r" b="b"/>
            <a:pathLst>
              <a:path w="603250" h="2736850">
                <a:moveTo>
                  <a:pt x="0" y="0"/>
                </a:moveTo>
                <a:cubicBezTo>
                  <a:pt x="238125" y="257704"/>
                  <a:pt x="476250" y="515408"/>
                  <a:pt x="501650" y="825500"/>
                </a:cubicBezTo>
                <a:cubicBezTo>
                  <a:pt x="527050" y="1135592"/>
                  <a:pt x="135467" y="1541992"/>
                  <a:pt x="152400" y="1860550"/>
                </a:cubicBezTo>
                <a:cubicBezTo>
                  <a:pt x="169333" y="2179108"/>
                  <a:pt x="386291" y="2457979"/>
                  <a:pt x="603250" y="2736850"/>
                </a:cubicBezTo>
              </a:path>
            </a:pathLst>
          </a:custGeom>
          <a:ln w="38100">
            <a:headEnd type="arrow" w="med" len="med"/>
            <a:tailEnd type="arrow" w="med" len="med"/>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cxnSp>
        <p:nvCxnSpPr>
          <p:cNvPr id="11" name="Straight Connector 10"/>
          <p:cNvCxnSpPr/>
          <p:nvPr/>
        </p:nvCxnSpPr>
        <p:spPr>
          <a:xfrm flipH="1" flipV="1">
            <a:off x="7700662" y="4557111"/>
            <a:ext cx="3369935" cy="7457"/>
          </a:xfrm>
          <a:prstGeom prst="line">
            <a:avLst/>
          </a:prstGeom>
          <a:ln w="38100">
            <a:solidFill>
              <a:schemeClr val="accent6"/>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545688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Complex Dynamical Systems and Transformers</a:t>
            </a:r>
          </a:p>
        </p:txBody>
      </p:sp>
      <p:pic>
        <p:nvPicPr>
          <p:cNvPr id="2050" name="Picture 2" descr="Applied Sciences | Free Full-Text | From Word Embeddings to Pre-Trained  Language Models: A State-of-the-Art Walkthrough"/>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122277" y="1349297"/>
            <a:ext cx="3381442" cy="4436323"/>
          </a:xfrm>
          <a:prstGeom prst="rect">
            <a:avLst/>
          </a:prstGeom>
          <a:noFill/>
          <a:extLst>
            <a:ext uri="{909E8E84-426E-40DD-AFC4-6F175D3DCCD1}">
              <a14:hiddenFill xmlns:a14="http://schemas.microsoft.com/office/drawing/2010/main" xmlns="">
                <a:solidFill>
                  <a:srgbClr val="FFFFFF"/>
                </a:solidFill>
              </a14:hiddenFill>
            </a:ext>
          </a:extLst>
        </p:spPr>
      </p:pic>
      <p:sp>
        <p:nvSpPr>
          <p:cNvPr id="3" name="Left Brace 2"/>
          <p:cNvSpPr/>
          <p:nvPr/>
        </p:nvSpPr>
        <p:spPr>
          <a:xfrm>
            <a:off x="8014268" y="1789754"/>
            <a:ext cx="319120" cy="2737797"/>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5" name="Left Brace 4"/>
          <p:cNvSpPr/>
          <p:nvPr/>
        </p:nvSpPr>
        <p:spPr>
          <a:xfrm rot="16200000">
            <a:off x="9761003" y="4753870"/>
            <a:ext cx="199984" cy="2169994"/>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4" name="TextBox 3"/>
          <p:cNvSpPr txBox="1"/>
          <p:nvPr/>
        </p:nvSpPr>
        <p:spPr>
          <a:xfrm>
            <a:off x="596895" y="1372747"/>
            <a:ext cx="4672602" cy="369332"/>
          </a:xfrm>
          <a:prstGeom prst="rect">
            <a:avLst/>
          </a:prstGeom>
          <a:noFill/>
        </p:spPr>
        <p:txBody>
          <a:bodyPr wrap="square" rtlCol="0">
            <a:spAutoFit/>
          </a:bodyPr>
          <a:lstStyle/>
          <a:p>
            <a:r>
              <a:rPr lang="en-US" b="1" dirty="0"/>
              <a:t>High-Dimensional Complex Dynamical System</a:t>
            </a:r>
          </a:p>
        </p:txBody>
      </p:sp>
      <p:sp>
        <p:nvSpPr>
          <p:cNvPr id="7" name="Rectangle 6"/>
          <p:cNvSpPr/>
          <p:nvPr/>
        </p:nvSpPr>
        <p:spPr>
          <a:xfrm>
            <a:off x="8579908" y="5977088"/>
            <a:ext cx="2562174" cy="584775"/>
          </a:xfrm>
          <a:prstGeom prst="rect">
            <a:avLst/>
          </a:prstGeom>
        </p:spPr>
        <p:txBody>
          <a:bodyPr wrap="square">
            <a:spAutoFit/>
          </a:bodyPr>
          <a:lstStyle/>
          <a:p>
            <a:pPr algn="ctr"/>
            <a:r>
              <a:rPr lang="en-US" sz="1600" i="1" dirty="0"/>
              <a:t>Observations from a Complex Dynamical System</a:t>
            </a:r>
          </a:p>
        </p:txBody>
      </p:sp>
      <p:sp>
        <p:nvSpPr>
          <p:cNvPr id="8" name="TextBox 7"/>
          <p:cNvSpPr txBox="1"/>
          <p:nvPr/>
        </p:nvSpPr>
        <p:spPr>
          <a:xfrm>
            <a:off x="6656181" y="2696919"/>
            <a:ext cx="1313572" cy="923330"/>
          </a:xfrm>
          <a:prstGeom prst="rect">
            <a:avLst/>
          </a:prstGeom>
          <a:noFill/>
        </p:spPr>
        <p:txBody>
          <a:bodyPr wrap="square" rtlCol="0">
            <a:spAutoFit/>
          </a:bodyPr>
          <a:lstStyle/>
          <a:p>
            <a:pPr algn="ctr"/>
            <a:r>
              <a:rPr lang="en-US" b="1" dirty="0"/>
              <a:t>Learned Stochastic Model </a:t>
            </a:r>
          </a:p>
        </p:txBody>
      </p:sp>
      <p:sp>
        <p:nvSpPr>
          <p:cNvPr id="10" name="Left Brace 9"/>
          <p:cNvSpPr/>
          <p:nvPr/>
        </p:nvSpPr>
        <p:spPr>
          <a:xfrm>
            <a:off x="7815826" y="4602796"/>
            <a:ext cx="275961" cy="1067889"/>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9" name="TextBox 8"/>
          <p:cNvSpPr txBox="1"/>
          <p:nvPr/>
        </p:nvSpPr>
        <p:spPr>
          <a:xfrm>
            <a:off x="6356421" y="3888071"/>
            <a:ext cx="1365340" cy="830997"/>
          </a:xfrm>
          <a:prstGeom prst="rect">
            <a:avLst/>
          </a:prstGeom>
          <a:noFill/>
        </p:spPr>
        <p:txBody>
          <a:bodyPr wrap="square" rtlCol="0">
            <a:spAutoFit/>
          </a:bodyPr>
          <a:lstStyle/>
          <a:p>
            <a:pPr algn="ctr"/>
            <a:r>
              <a:rPr lang="en-US" sz="1600" i="1" dirty="0"/>
              <a:t>Form Hankel matrix and examine SVD</a:t>
            </a:r>
          </a:p>
        </p:txBody>
      </p:sp>
      <p:sp>
        <p:nvSpPr>
          <p:cNvPr id="12" name="TextBox 11"/>
          <p:cNvSpPr txBox="1"/>
          <p:nvPr/>
        </p:nvSpPr>
        <p:spPr>
          <a:xfrm>
            <a:off x="8246059" y="1344126"/>
            <a:ext cx="1800537" cy="584775"/>
          </a:xfrm>
          <a:prstGeom prst="rect">
            <a:avLst/>
          </a:prstGeom>
          <a:noFill/>
        </p:spPr>
        <p:txBody>
          <a:bodyPr wrap="square" rtlCol="0">
            <a:spAutoFit/>
          </a:bodyPr>
          <a:lstStyle/>
          <a:p>
            <a:pPr algn="ctr"/>
            <a:r>
              <a:rPr lang="en-US" sz="1600" i="1" dirty="0"/>
              <a:t>Quasi-probabilistic state transition</a:t>
            </a:r>
          </a:p>
        </p:txBody>
      </p:sp>
      <p:graphicFrame>
        <p:nvGraphicFramePr>
          <p:cNvPr id="13" name="Object 12"/>
          <p:cNvGraphicFramePr>
            <a:graphicFrameLocks noChangeAspect="1"/>
          </p:cNvGraphicFramePr>
          <p:nvPr/>
        </p:nvGraphicFramePr>
        <p:xfrm>
          <a:off x="889601" y="1880101"/>
          <a:ext cx="3543300" cy="960438"/>
        </p:xfrm>
        <a:graphic>
          <a:graphicData uri="http://schemas.openxmlformats.org/presentationml/2006/ole">
            <p:oleObj spid="_x0000_s10273" name="Equation" r:id="rId5" imgW="1688760" imgH="457200" progId="">
              <p:embed/>
            </p:oleObj>
          </a:graphicData>
        </a:graphic>
      </p:graphicFrame>
      <p:sp>
        <p:nvSpPr>
          <p:cNvPr id="14" name="TextBox 13"/>
          <p:cNvSpPr txBox="1"/>
          <p:nvPr/>
        </p:nvSpPr>
        <p:spPr>
          <a:xfrm>
            <a:off x="6498794" y="4830933"/>
            <a:ext cx="1258678" cy="646331"/>
          </a:xfrm>
          <a:prstGeom prst="rect">
            <a:avLst/>
          </a:prstGeom>
          <a:noFill/>
        </p:spPr>
        <p:txBody>
          <a:bodyPr wrap="none" rtlCol="0">
            <a:spAutoFit/>
          </a:bodyPr>
          <a:lstStyle/>
          <a:p>
            <a:pPr algn="ctr"/>
            <a:r>
              <a:rPr lang="en-US" b="1" dirty="0"/>
              <a:t>Embedding</a:t>
            </a:r>
          </a:p>
          <a:p>
            <a:pPr algn="ctr"/>
            <a:r>
              <a:rPr lang="en-US" b="1" dirty="0"/>
              <a:t>Layer</a:t>
            </a:r>
          </a:p>
        </p:txBody>
      </p:sp>
      <p:sp>
        <p:nvSpPr>
          <p:cNvPr id="15" name="Right Brace 14"/>
          <p:cNvSpPr/>
          <p:nvPr/>
        </p:nvSpPr>
        <p:spPr>
          <a:xfrm>
            <a:off x="4432901" y="1947951"/>
            <a:ext cx="164656" cy="845928"/>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TextBox 15"/>
          <p:cNvSpPr txBox="1"/>
          <p:nvPr/>
        </p:nvSpPr>
        <p:spPr>
          <a:xfrm>
            <a:off x="4658757" y="1947951"/>
            <a:ext cx="1018330" cy="830997"/>
          </a:xfrm>
          <a:prstGeom prst="rect">
            <a:avLst/>
          </a:prstGeom>
          <a:noFill/>
        </p:spPr>
        <p:txBody>
          <a:bodyPr wrap="square" rtlCol="0">
            <a:spAutoFit/>
          </a:bodyPr>
          <a:lstStyle/>
          <a:p>
            <a:pPr algn="ctr"/>
            <a:r>
              <a:rPr lang="en-US" sz="1600" i="1" dirty="0"/>
              <a:t>Local Tangent Model</a:t>
            </a:r>
          </a:p>
        </p:txBody>
      </p:sp>
      <p:sp>
        <p:nvSpPr>
          <p:cNvPr id="18" name="Freeform 17"/>
          <p:cNvSpPr/>
          <p:nvPr/>
        </p:nvSpPr>
        <p:spPr>
          <a:xfrm>
            <a:off x="5591630" y="2435305"/>
            <a:ext cx="907164" cy="1559797"/>
          </a:xfrm>
          <a:custGeom>
            <a:avLst/>
            <a:gdLst>
              <a:gd name="connsiteX0" fmla="*/ 0 w 603250"/>
              <a:gd name="connsiteY0" fmla="*/ 0 h 2736850"/>
              <a:gd name="connsiteX1" fmla="*/ 501650 w 603250"/>
              <a:gd name="connsiteY1" fmla="*/ 825500 h 2736850"/>
              <a:gd name="connsiteX2" fmla="*/ 152400 w 603250"/>
              <a:gd name="connsiteY2" fmla="*/ 1860550 h 2736850"/>
              <a:gd name="connsiteX3" fmla="*/ 603250 w 603250"/>
              <a:gd name="connsiteY3" fmla="*/ 2736850 h 2736850"/>
            </a:gdLst>
            <a:ahLst/>
            <a:cxnLst>
              <a:cxn ang="0">
                <a:pos x="connsiteX0" y="connsiteY0"/>
              </a:cxn>
              <a:cxn ang="0">
                <a:pos x="connsiteX1" y="connsiteY1"/>
              </a:cxn>
              <a:cxn ang="0">
                <a:pos x="connsiteX2" y="connsiteY2"/>
              </a:cxn>
              <a:cxn ang="0">
                <a:pos x="connsiteX3" y="connsiteY3"/>
              </a:cxn>
            </a:cxnLst>
            <a:rect l="l" t="t" r="r" b="b"/>
            <a:pathLst>
              <a:path w="603250" h="2736850">
                <a:moveTo>
                  <a:pt x="0" y="0"/>
                </a:moveTo>
                <a:cubicBezTo>
                  <a:pt x="238125" y="257704"/>
                  <a:pt x="476250" y="515408"/>
                  <a:pt x="501650" y="825500"/>
                </a:cubicBezTo>
                <a:cubicBezTo>
                  <a:pt x="527050" y="1135592"/>
                  <a:pt x="135467" y="1541992"/>
                  <a:pt x="152400" y="1860550"/>
                </a:cubicBezTo>
                <a:cubicBezTo>
                  <a:pt x="169333" y="2179108"/>
                  <a:pt x="386291" y="2457979"/>
                  <a:pt x="603250" y="2736850"/>
                </a:cubicBezTo>
              </a:path>
            </a:pathLst>
          </a:custGeom>
          <a:ln w="38100">
            <a:headEnd type="arrow" w="med" len="med"/>
            <a:tailEnd type="arrow" w="med" len="med"/>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cxnSp>
        <p:nvCxnSpPr>
          <p:cNvPr id="11" name="Straight Connector 10"/>
          <p:cNvCxnSpPr/>
          <p:nvPr/>
        </p:nvCxnSpPr>
        <p:spPr>
          <a:xfrm flipH="1" flipV="1">
            <a:off x="7700662" y="4557111"/>
            <a:ext cx="3369935" cy="7457"/>
          </a:xfrm>
          <a:prstGeom prst="line">
            <a:avLst/>
          </a:prstGeom>
          <a:ln w="38100">
            <a:solidFill>
              <a:schemeClr val="accent6"/>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96896" y="3097802"/>
            <a:ext cx="4437008" cy="3416320"/>
          </a:xfrm>
          <a:prstGeom prst="rect">
            <a:avLst/>
          </a:prstGeom>
          <a:noFill/>
        </p:spPr>
        <p:txBody>
          <a:bodyPr wrap="square" rtlCol="0">
            <a:spAutoFit/>
          </a:bodyPr>
          <a:lstStyle/>
          <a:p>
            <a:r>
              <a:rPr lang="en-US" b="1" dirty="0"/>
              <a:t>Technical Approach #1:  </a:t>
            </a:r>
            <a:r>
              <a:rPr lang="en-US" dirty="0"/>
              <a:t>Formulate a basic Transformer from scratch and train/predict on dynamical systems.</a:t>
            </a:r>
          </a:p>
          <a:p>
            <a:endParaRPr lang="en-US" dirty="0"/>
          </a:p>
          <a:p>
            <a:r>
              <a:rPr lang="en-US" b="1" dirty="0"/>
              <a:t>Technical Approach #2:   </a:t>
            </a:r>
            <a:r>
              <a:rPr lang="en-US" dirty="0"/>
              <a:t>Train a basic Transformer on a small text database and study the geometry of the embedding space.</a:t>
            </a:r>
            <a:endParaRPr lang="en-US" b="1" dirty="0"/>
          </a:p>
          <a:p>
            <a:endParaRPr lang="en-US" b="1" dirty="0"/>
          </a:p>
          <a:p>
            <a:r>
              <a:rPr lang="en-US" b="1" dirty="0"/>
              <a:t>Technical Approach #3:  </a:t>
            </a:r>
            <a:r>
              <a:rPr lang="en-US" dirty="0"/>
              <a:t>Use a pre-trained Transformer (Meta’s </a:t>
            </a:r>
            <a:r>
              <a:rPr lang="en-US" i="1" dirty="0"/>
              <a:t>Llama</a:t>
            </a:r>
            <a:r>
              <a:rPr lang="en-US" dirty="0"/>
              <a:t>, Google’s </a:t>
            </a:r>
            <a:r>
              <a:rPr lang="en-US" i="1" dirty="0"/>
              <a:t>Gemma</a:t>
            </a:r>
            <a:r>
              <a:rPr lang="en-US" dirty="0"/>
              <a:t>) that functions as a </a:t>
            </a:r>
            <a:r>
              <a:rPr lang="en-US" dirty="0" err="1"/>
              <a:t>ChatBot</a:t>
            </a:r>
            <a:r>
              <a:rPr lang="en-US" dirty="0"/>
              <a:t> and study it as a high-dimensional dynamical system.</a:t>
            </a:r>
          </a:p>
        </p:txBody>
      </p:sp>
    </p:spTree>
    <p:extLst>
      <p:ext uri="{BB962C8B-B14F-4D97-AF65-F5344CB8AC3E}">
        <p14:creationId xmlns:p14="http://schemas.microsoft.com/office/powerpoint/2010/main" xmlns="" val="3448905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43674" cy="1325563"/>
          </a:xfrm>
        </p:spPr>
        <p:txBody>
          <a:bodyPr>
            <a:normAutofit/>
          </a:bodyPr>
          <a:lstStyle/>
          <a:p>
            <a:pPr algn="ctr"/>
            <a:r>
              <a:rPr lang="en-US" sz="4000" dirty="0"/>
              <a:t>Attention:  Query, Keys, Values … and Causality?</a:t>
            </a:r>
          </a:p>
        </p:txBody>
      </p:sp>
      <p:sp>
        <p:nvSpPr>
          <p:cNvPr id="5" name="TextBox 4"/>
          <p:cNvSpPr txBox="1"/>
          <p:nvPr/>
        </p:nvSpPr>
        <p:spPr>
          <a:xfrm>
            <a:off x="1084410" y="1279483"/>
            <a:ext cx="10051253" cy="954107"/>
          </a:xfrm>
          <a:prstGeom prst="rect">
            <a:avLst/>
          </a:prstGeom>
          <a:noFill/>
        </p:spPr>
        <p:txBody>
          <a:bodyPr wrap="square" rtlCol="0">
            <a:spAutoFit/>
          </a:bodyPr>
          <a:lstStyle/>
          <a:p>
            <a:pPr algn="ctr"/>
            <a:r>
              <a:rPr lang="en-US" sz="2800" dirty="0"/>
              <a:t>The </a:t>
            </a:r>
            <a:r>
              <a:rPr lang="en-US" sz="2800" i="1" dirty="0"/>
              <a:t>Masked Self-Attention </a:t>
            </a:r>
            <a:r>
              <a:rPr lang="en-US" sz="2800" dirty="0"/>
              <a:t>mechanism is how a database engineer would build an </a:t>
            </a:r>
            <a:r>
              <a:rPr lang="en-US" sz="2800" i="1" dirty="0"/>
              <a:t>Auto-Regressive</a:t>
            </a:r>
            <a:r>
              <a:rPr lang="en-US" sz="2800" dirty="0"/>
              <a:t> signal processing algorithm!</a:t>
            </a:r>
          </a:p>
        </p:txBody>
      </p:sp>
      <p:sp>
        <p:nvSpPr>
          <p:cNvPr id="9" name="Rectangle 8"/>
          <p:cNvSpPr/>
          <p:nvPr/>
        </p:nvSpPr>
        <p:spPr>
          <a:xfrm>
            <a:off x="883654" y="2267281"/>
            <a:ext cx="4872260" cy="1815882"/>
          </a:xfrm>
          <a:prstGeom prst="rect">
            <a:avLst/>
          </a:prstGeom>
        </p:spPr>
        <p:txBody>
          <a:bodyPr wrap="square">
            <a:spAutoFit/>
          </a:bodyPr>
          <a:lstStyle/>
          <a:p>
            <a:r>
              <a:rPr lang="en-US" sz="1600" b="1" dirty="0"/>
              <a:t>Database Engineering Perspective: </a:t>
            </a:r>
          </a:p>
          <a:p>
            <a:r>
              <a:rPr lang="en-US" sz="1600" dirty="0"/>
              <a:t>In database systems, the interaction between </a:t>
            </a:r>
            <a:r>
              <a:rPr lang="en-US" sz="1600" i="1" dirty="0"/>
              <a:t>queries</a:t>
            </a:r>
            <a:r>
              <a:rPr lang="en-US" sz="1600" dirty="0"/>
              <a:t>, </a:t>
            </a:r>
            <a:r>
              <a:rPr lang="en-US" sz="1600" i="1" dirty="0"/>
              <a:t>keys</a:t>
            </a:r>
            <a:r>
              <a:rPr lang="en-US" sz="1600" dirty="0"/>
              <a:t>, and </a:t>
            </a:r>
            <a:r>
              <a:rPr lang="en-US" sz="1600" i="1" dirty="0"/>
              <a:t>values</a:t>
            </a:r>
            <a:r>
              <a:rPr lang="en-US" sz="1600" dirty="0"/>
              <a:t> is fundamental. A </a:t>
            </a:r>
            <a:r>
              <a:rPr lang="en-US" sz="1600" i="1" dirty="0"/>
              <a:t>query</a:t>
            </a:r>
            <a:r>
              <a:rPr lang="en-US" sz="1600" dirty="0"/>
              <a:t> is used to retrieve information (</a:t>
            </a:r>
            <a:r>
              <a:rPr lang="en-US" sz="1600" i="1" dirty="0"/>
              <a:t>values</a:t>
            </a:r>
            <a:r>
              <a:rPr lang="en-US" sz="1600" dirty="0"/>
              <a:t>) based on certain criteria (</a:t>
            </a:r>
            <a:r>
              <a:rPr lang="en-US" sz="1600" i="1" dirty="0"/>
              <a:t>keys</a:t>
            </a:r>
            <a:r>
              <a:rPr lang="en-US" sz="1600" dirty="0"/>
              <a:t>). This process is highly structured and relies on efficient indexing and retrieval mechanisms to access relevant information quickly and accurately.</a:t>
            </a:r>
          </a:p>
        </p:txBody>
      </p:sp>
      <p:sp>
        <p:nvSpPr>
          <p:cNvPr id="10" name="Rectangle 9"/>
          <p:cNvSpPr/>
          <p:nvPr/>
        </p:nvSpPr>
        <p:spPr>
          <a:xfrm>
            <a:off x="861998" y="4715634"/>
            <a:ext cx="4600340" cy="1815882"/>
          </a:xfrm>
          <a:prstGeom prst="rect">
            <a:avLst/>
          </a:prstGeom>
        </p:spPr>
        <p:txBody>
          <a:bodyPr wrap="square">
            <a:spAutoFit/>
          </a:bodyPr>
          <a:lstStyle/>
          <a:p>
            <a:r>
              <a:rPr lang="en-US" sz="1600" b="1" dirty="0"/>
              <a:t>Signal Processing Perspective: </a:t>
            </a:r>
          </a:p>
          <a:p>
            <a:r>
              <a:rPr lang="en-US" sz="1600" dirty="0"/>
              <a:t>Traditional </a:t>
            </a:r>
            <a:r>
              <a:rPr lang="en-US" sz="1600" i="1" dirty="0"/>
              <a:t>autoregressive</a:t>
            </a:r>
            <a:r>
              <a:rPr lang="en-US" sz="1600" dirty="0"/>
              <a:t> (AR) models in signal processing predict future signals based on past observations. These models are inherently sequential and rely on the mathematical properties of the signals (e.g., time series data) to model and forecast future values.</a:t>
            </a:r>
          </a:p>
        </p:txBody>
      </p:sp>
      <p:sp>
        <p:nvSpPr>
          <p:cNvPr id="11" name="Rectangle 10"/>
          <p:cNvSpPr/>
          <p:nvPr/>
        </p:nvSpPr>
        <p:spPr>
          <a:xfrm>
            <a:off x="7127507" y="2706355"/>
            <a:ext cx="4321744" cy="3139321"/>
          </a:xfrm>
          <a:prstGeom prst="rect">
            <a:avLst/>
          </a:prstGeom>
        </p:spPr>
        <p:txBody>
          <a:bodyPr wrap="square">
            <a:spAutoFit/>
          </a:bodyPr>
          <a:lstStyle/>
          <a:p>
            <a:r>
              <a:rPr lang="en-US" b="1" dirty="0"/>
              <a:t>Machine Learning/Attention Mechanism: </a:t>
            </a:r>
            <a:r>
              <a:rPr lang="en-US" dirty="0"/>
              <a:t>The attention mechanism, particularly in the context of </a:t>
            </a:r>
            <a:r>
              <a:rPr lang="en-US" i="1" dirty="0"/>
              <a:t>autoregressive</a:t>
            </a:r>
            <a:r>
              <a:rPr lang="en-US" dirty="0"/>
              <a:t> models (AR) like GPT, uses </a:t>
            </a:r>
            <a:r>
              <a:rPr lang="en-US" i="1" dirty="0"/>
              <a:t>queries</a:t>
            </a:r>
            <a:r>
              <a:rPr lang="en-US" dirty="0"/>
              <a:t>, </a:t>
            </a:r>
            <a:r>
              <a:rPr lang="en-US" i="1" dirty="0"/>
              <a:t>keys</a:t>
            </a:r>
            <a:r>
              <a:rPr lang="en-US" dirty="0"/>
              <a:t>, and </a:t>
            </a:r>
            <a:r>
              <a:rPr lang="en-US" i="1" dirty="0"/>
              <a:t>values</a:t>
            </a:r>
            <a:r>
              <a:rPr lang="en-US" dirty="0"/>
              <a:t> to dynamically weigh and retrieve information from different parts of the input sequence to generate each part of the output sequence. This process bears a resemblance to database retrieval (</a:t>
            </a:r>
            <a:r>
              <a:rPr lang="en-US" i="1" dirty="0"/>
              <a:t>queries</a:t>
            </a:r>
            <a:r>
              <a:rPr lang="en-US" dirty="0"/>
              <a:t> and </a:t>
            </a:r>
            <a:r>
              <a:rPr lang="en-US" i="1" dirty="0"/>
              <a:t>keys</a:t>
            </a:r>
            <a:r>
              <a:rPr lang="en-US" dirty="0"/>
              <a:t>) but is applied to the sequential prediction task typical of signal processing.</a:t>
            </a:r>
          </a:p>
        </p:txBody>
      </p:sp>
      <p:sp>
        <p:nvSpPr>
          <p:cNvPr id="12" name="Right Brace 11"/>
          <p:cNvSpPr/>
          <p:nvPr/>
        </p:nvSpPr>
        <p:spPr>
          <a:xfrm>
            <a:off x="5614059" y="2300436"/>
            <a:ext cx="454795" cy="3951167"/>
          </a:xfrm>
          <a:prstGeom prst="righ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sp>
        <p:nvSpPr>
          <p:cNvPr id="13" name="Plus 12"/>
          <p:cNvSpPr/>
          <p:nvPr/>
        </p:nvSpPr>
        <p:spPr>
          <a:xfrm>
            <a:off x="2911973" y="4041866"/>
            <a:ext cx="673768" cy="67376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Equal 13"/>
          <p:cNvSpPr/>
          <p:nvPr/>
        </p:nvSpPr>
        <p:spPr>
          <a:xfrm>
            <a:off x="6162637" y="3958385"/>
            <a:ext cx="871087" cy="635267"/>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128058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8922906" y="1720061"/>
            <a:ext cx="2686762" cy="170178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3" name="Picture 5" descr="Switch button GUI - Scripting Support - Developer Forum | Roblox"/>
          <p:cNvPicPr>
            <a:picLocks noChangeAspect="1" noChangeArrowheads="1"/>
          </p:cNvPicPr>
          <p:nvPr/>
        </p:nvPicPr>
        <p:blipFill rotWithShape="1">
          <a:blip r:embed="rId4" cstate="print">
            <a:extLst>
              <a:ext uri="{28A0092B-C50C-407E-A947-70E740481C1C}">
                <a14:useLocalDpi xmlns:a14="http://schemas.microsoft.com/office/drawing/2010/main" xmlns="" val="0"/>
              </a:ext>
            </a:extLst>
          </a:blip>
          <a:srcRect b="50519"/>
          <a:stretch/>
        </p:blipFill>
        <p:spPr bwMode="auto">
          <a:xfrm>
            <a:off x="9922206" y="1927213"/>
            <a:ext cx="701110" cy="346916"/>
          </a:xfrm>
          <a:prstGeom prst="rect">
            <a:avLst/>
          </a:prstGeom>
          <a:noFill/>
          <a:extLst>
            <a:ext uri="{909E8E84-426E-40DD-AFC4-6F175D3DCCD1}">
              <a14:hiddenFill xmlns:a14="http://schemas.microsoft.com/office/drawing/2010/main" xmlns="">
                <a:solidFill>
                  <a:srgbClr val="FFFFFF"/>
                </a:solidFill>
              </a14:hiddenFill>
            </a:ext>
          </a:extLst>
        </p:spPr>
      </p:pic>
      <p:pic>
        <p:nvPicPr>
          <p:cNvPr id="30" name="Picture 5" descr="Switch button GUI - Scripting Support - Developer Forum | Roblox"/>
          <p:cNvPicPr>
            <a:picLocks noChangeAspect="1" noChangeArrowheads="1"/>
          </p:cNvPicPr>
          <p:nvPr/>
        </p:nvPicPr>
        <p:blipFill rotWithShape="1">
          <a:blip r:embed="rId4" cstate="print">
            <a:extLst>
              <a:ext uri="{28A0092B-C50C-407E-A947-70E740481C1C}">
                <a14:useLocalDpi xmlns:a14="http://schemas.microsoft.com/office/drawing/2010/main" xmlns="" val="0"/>
              </a:ext>
            </a:extLst>
          </a:blip>
          <a:srcRect b="50519"/>
          <a:stretch/>
        </p:blipFill>
        <p:spPr bwMode="auto">
          <a:xfrm rot="10800000">
            <a:off x="9932576" y="2356401"/>
            <a:ext cx="701110" cy="346916"/>
          </a:xfrm>
          <a:prstGeom prst="rect">
            <a:avLst/>
          </a:prstGeom>
          <a:noFill/>
          <a:extLst>
            <a:ext uri="{909E8E84-426E-40DD-AFC4-6F175D3DCCD1}">
              <a14:hiddenFill xmlns:a14="http://schemas.microsoft.com/office/drawing/2010/main" xmlns="">
                <a:solidFill>
                  <a:srgbClr val="FFFFFF"/>
                </a:solidFill>
              </a14:hiddenFill>
            </a:ext>
          </a:extLst>
        </p:spPr>
      </p:pic>
      <p:pic>
        <p:nvPicPr>
          <p:cNvPr id="32" name="Picture 5" descr="Switch button GUI - Scripting Support - Developer Forum | Roblox"/>
          <p:cNvPicPr>
            <a:picLocks noChangeAspect="1" noChangeArrowheads="1"/>
          </p:cNvPicPr>
          <p:nvPr/>
        </p:nvPicPr>
        <p:blipFill rotWithShape="1">
          <a:blip r:embed="rId4" cstate="print">
            <a:extLst>
              <a:ext uri="{28A0092B-C50C-407E-A947-70E740481C1C}">
                <a14:useLocalDpi xmlns:a14="http://schemas.microsoft.com/office/drawing/2010/main" xmlns="" val="0"/>
              </a:ext>
            </a:extLst>
          </a:blip>
          <a:srcRect b="50519"/>
          <a:stretch/>
        </p:blipFill>
        <p:spPr bwMode="auto">
          <a:xfrm rot="10800000">
            <a:off x="9925747" y="2858768"/>
            <a:ext cx="707940" cy="35029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normAutofit/>
          </a:bodyPr>
          <a:lstStyle/>
          <a:p>
            <a:pPr algn="ctr"/>
            <a:r>
              <a:rPr lang="en-US" sz="4000" dirty="0"/>
              <a:t>Transformers and the Attention Mechanism</a:t>
            </a:r>
          </a:p>
        </p:txBody>
      </p:sp>
      <p:pic>
        <p:nvPicPr>
          <p:cNvPr id="2050" name="Picture 2" descr="Applied Sciences | Free Full-Text | From Word Embeddings to Pre-Trained  Language Models: A State-of-the-Art Walkthrough"/>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217476" y="1420850"/>
            <a:ext cx="3381442" cy="4436323"/>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p:cNvSpPr txBox="1"/>
          <p:nvPr/>
        </p:nvSpPr>
        <p:spPr>
          <a:xfrm>
            <a:off x="5682204" y="2490630"/>
            <a:ext cx="1112741" cy="369332"/>
          </a:xfrm>
          <a:prstGeom prst="rect">
            <a:avLst/>
          </a:prstGeom>
          <a:noFill/>
        </p:spPr>
        <p:txBody>
          <a:bodyPr wrap="none" rtlCol="0">
            <a:spAutoFit/>
          </a:bodyPr>
          <a:lstStyle/>
          <a:p>
            <a:r>
              <a:rPr lang="en-US" b="1" dirty="0"/>
              <a:t>ENCODER</a:t>
            </a:r>
          </a:p>
        </p:txBody>
      </p:sp>
      <p:sp>
        <p:nvSpPr>
          <p:cNvPr id="21" name="TextBox 20"/>
          <p:cNvSpPr txBox="1"/>
          <p:nvPr/>
        </p:nvSpPr>
        <p:spPr>
          <a:xfrm rot="16200000">
            <a:off x="7780291" y="2708621"/>
            <a:ext cx="1102931" cy="369332"/>
          </a:xfrm>
          <a:prstGeom prst="rect">
            <a:avLst/>
          </a:prstGeom>
          <a:noFill/>
        </p:spPr>
        <p:txBody>
          <a:bodyPr wrap="none" rtlCol="0">
            <a:spAutoFit/>
          </a:bodyPr>
          <a:lstStyle/>
          <a:p>
            <a:r>
              <a:rPr lang="en-US" b="1" dirty="0"/>
              <a:t>DECODER</a:t>
            </a:r>
          </a:p>
        </p:txBody>
      </p:sp>
      <p:graphicFrame>
        <p:nvGraphicFramePr>
          <p:cNvPr id="22" name="Object 21"/>
          <p:cNvGraphicFramePr>
            <a:graphicFrameLocks noChangeAspect="1"/>
          </p:cNvGraphicFramePr>
          <p:nvPr>
            <p:extLst>
              <p:ext uri="{D42A27DB-BD31-4B8C-83A1-F6EECF244321}">
                <p14:modId xmlns:p14="http://schemas.microsoft.com/office/powerpoint/2010/main" xmlns="" val="792058889"/>
              </p:ext>
            </p:extLst>
          </p:nvPr>
        </p:nvGraphicFramePr>
        <p:xfrm>
          <a:off x="3744379" y="5316328"/>
          <a:ext cx="985838" cy="927100"/>
        </p:xfrm>
        <a:graphic>
          <a:graphicData uri="http://schemas.openxmlformats.org/presentationml/2006/ole">
            <p:oleObj spid="_x0000_s12419" name="Equation" r:id="rId6" imgW="838080" imgH="787320" progId="">
              <p:embed/>
            </p:oleObj>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xmlns="" val="2836658520"/>
              </p:ext>
            </p:extLst>
          </p:nvPr>
        </p:nvGraphicFramePr>
        <p:xfrm>
          <a:off x="594588" y="4748085"/>
          <a:ext cx="3024188" cy="1435100"/>
        </p:xfrm>
        <a:graphic>
          <a:graphicData uri="http://schemas.openxmlformats.org/presentationml/2006/ole">
            <p:oleObj spid="_x0000_s12420" name="Equation" r:id="rId7" imgW="2705040" imgH="1282680" progId="">
              <p:embed/>
            </p:oleObj>
          </a:graphicData>
        </a:graphic>
      </p:graphicFrame>
      <p:sp>
        <p:nvSpPr>
          <p:cNvPr id="19" name="TextBox 18"/>
          <p:cNvSpPr txBox="1"/>
          <p:nvPr/>
        </p:nvSpPr>
        <p:spPr>
          <a:xfrm>
            <a:off x="8977390" y="2389854"/>
            <a:ext cx="1058303" cy="307777"/>
          </a:xfrm>
          <a:prstGeom prst="rect">
            <a:avLst/>
          </a:prstGeom>
          <a:noFill/>
        </p:spPr>
        <p:txBody>
          <a:bodyPr wrap="none" rtlCol="0">
            <a:spAutoFit/>
          </a:bodyPr>
          <a:lstStyle/>
          <a:p>
            <a:pPr algn="ctr"/>
            <a:r>
              <a:rPr lang="en-US" sz="1400" b="1" i="1" dirty="0"/>
              <a:t>Single Head</a:t>
            </a:r>
          </a:p>
        </p:txBody>
      </p:sp>
      <p:sp>
        <p:nvSpPr>
          <p:cNvPr id="25" name="TextBox 24"/>
          <p:cNvSpPr txBox="1"/>
          <p:nvPr/>
        </p:nvSpPr>
        <p:spPr>
          <a:xfrm>
            <a:off x="9533568" y="1921527"/>
            <a:ext cx="460383" cy="307777"/>
          </a:xfrm>
          <a:prstGeom prst="rect">
            <a:avLst/>
          </a:prstGeom>
          <a:noFill/>
        </p:spPr>
        <p:txBody>
          <a:bodyPr wrap="none" rtlCol="0">
            <a:spAutoFit/>
          </a:bodyPr>
          <a:lstStyle/>
          <a:p>
            <a:pPr algn="ctr"/>
            <a:r>
              <a:rPr lang="en-US" sz="1400" b="1" i="1" dirty="0"/>
              <a:t>Self</a:t>
            </a:r>
          </a:p>
        </p:txBody>
      </p:sp>
      <p:sp>
        <p:nvSpPr>
          <p:cNvPr id="26" name="TextBox 25"/>
          <p:cNvSpPr txBox="1"/>
          <p:nvPr/>
        </p:nvSpPr>
        <p:spPr>
          <a:xfrm>
            <a:off x="10516489" y="2870472"/>
            <a:ext cx="769634" cy="307777"/>
          </a:xfrm>
          <a:prstGeom prst="rect">
            <a:avLst/>
          </a:prstGeom>
          <a:noFill/>
        </p:spPr>
        <p:txBody>
          <a:bodyPr wrap="none" rtlCol="0">
            <a:spAutoFit/>
          </a:bodyPr>
          <a:lstStyle/>
          <a:p>
            <a:pPr algn="ctr"/>
            <a:r>
              <a:rPr lang="en-US" sz="1400" b="1" i="1" dirty="0"/>
              <a:t>Masked</a:t>
            </a:r>
          </a:p>
        </p:txBody>
      </p:sp>
      <p:sp>
        <p:nvSpPr>
          <p:cNvPr id="27" name="Rectangle 26"/>
          <p:cNvSpPr/>
          <p:nvPr/>
        </p:nvSpPr>
        <p:spPr>
          <a:xfrm>
            <a:off x="10500102" y="2389854"/>
            <a:ext cx="1032655" cy="307777"/>
          </a:xfrm>
          <a:prstGeom prst="rect">
            <a:avLst/>
          </a:prstGeom>
        </p:spPr>
        <p:txBody>
          <a:bodyPr wrap="none">
            <a:spAutoFit/>
          </a:bodyPr>
          <a:lstStyle/>
          <a:p>
            <a:pPr algn="ctr"/>
            <a:r>
              <a:rPr lang="en-US" sz="1400" b="1" i="1" dirty="0"/>
              <a:t>Multi-Head</a:t>
            </a:r>
          </a:p>
        </p:txBody>
      </p:sp>
      <p:sp>
        <p:nvSpPr>
          <p:cNvPr id="28" name="Rectangle 27"/>
          <p:cNvSpPr/>
          <p:nvPr/>
        </p:nvSpPr>
        <p:spPr>
          <a:xfrm>
            <a:off x="8987873" y="2876131"/>
            <a:ext cx="1037336" cy="307777"/>
          </a:xfrm>
          <a:prstGeom prst="rect">
            <a:avLst/>
          </a:prstGeom>
        </p:spPr>
        <p:txBody>
          <a:bodyPr wrap="none">
            <a:spAutoFit/>
          </a:bodyPr>
          <a:lstStyle/>
          <a:p>
            <a:pPr algn="ctr"/>
            <a:r>
              <a:rPr lang="en-US" sz="1400" b="1" i="1" dirty="0"/>
              <a:t>Un-Masked</a:t>
            </a:r>
          </a:p>
        </p:txBody>
      </p:sp>
      <p:sp>
        <p:nvSpPr>
          <p:cNvPr id="31" name="Rectangle 30"/>
          <p:cNvSpPr/>
          <p:nvPr/>
        </p:nvSpPr>
        <p:spPr>
          <a:xfrm>
            <a:off x="10507516" y="1934249"/>
            <a:ext cx="576119" cy="307777"/>
          </a:xfrm>
          <a:prstGeom prst="rect">
            <a:avLst/>
          </a:prstGeom>
        </p:spPr>
        <p:txBody>
          <a:bodyPr wrap="none">
            <a:spAutoFit/>
          </a:bodyPr>
          <a:lstStyle/>
          <a:p>
            <a:pPr algn="ctr"/>
            <a:r>
              <a:rPr lang="en-US" sz="1400" b="1" i="1" dirty="0"/>
              <a:t>Cross</a:t>
            </a:r>
          </a:p>
        </p:txBody>
      </p:sp>
      <p:sp>
        <p:nvSpPr>
          <p:cNvPr id="33" name="TextBox 32"/>
          <p:cNvSpPr txBox="1"/>
          <p:nvPr/>
        </p:nvSpPr>
        <p:spPr>
          <a:xfrm>
            <a:off x="9031878" y="1353468"/>
            <a:ext cx="2468817" cy="369332"/>
          </a:xfrm>
          <a:prstGeom prst="rect">
            <a:avLst/>
          </a:prstGeom>
          <a:noFill/>
        </p:spPr>
        <p:txBody>
          <a:bodyPr wrap="none" rtlCol="0">
            <a:spAutoFit/>
          </a:bodyPr>
          <a:lstStyle/>
          <a:p>
            <a:r>
              <a:rPr lang="en-US" b="1" dirty="0"/>
              <a:t>Attention Layer Settings</a:t>
            </a:r>
          </a:p>
        </p:txBody>
      </p:sp>
      <p:sp>
        <p:nvSpPr>
          <p:cNvPr id="35" name="TextBox 34"/>
          <p:cNvSpPr txBox="1"/>
          <p:nvPr/>
        </p:nvSpPr>
        <p:spPr>
          <a:xfrm>
            <a:off x="8910786" y="3569675"/>
            <a:ext cx="2723949" cy="3046988"/>
          </a:xfrm>
          <a:prstGeom prst="rect">
            <a:avLst/>
          </a:prstGeom>
          <a:noFill/>
        </p:spPr>
        <p:txBody>
          <a:bodyPr wrap="square" rtlCol="0">
            <a:spAutoFit/>
          </a:bodyPr>
          <a:lstStyle/>
          <a:p>
            <a:r>
              <a:rPr lang="en-US" sz="1200" b="1" dirty="0"/>
              <a:t>NOTES:</a:t>
            </a:r>
            <a:r>
              <a:rPr lang="en-US" sz="1200" dirty="0"/>
              <a:t>  </a:t>
            </a:r>
          </a:p>
          <a:p>
            <a:pPr marL="171450" indent="-171450">
              <a:buFont typeface="Arial" panose="020B0604020202020204" pitchFamily="34" charset="0"/>
              <a:buChar char="•"/>
            </a:pPr>
            <a:r>
              <a:rPr lang="en-US" sz="1200" i="1" dirty="0"/>
              <a:t>Cross-Attention</a:t>
            </a:r>
            <a:r>
              <a:rPr lang="en-US" sz="1200" dirty="0"/>
              <a:t> only happens when DECODER’s sequence is assigned its attention using the shares the Keys and Values acquired from a second sequence by the ENCODER and its linear projection matrices, </a:t>
            </a:r>
            <a:r>
              <a:rPr lang="en-US" sz="1200" b="1" dirty="0">
                <a:latin typeface="Times New Roman" panose="02020603050405020304" pitchFamily="18" charset="0"/>
                <a:cs typeface="Times New Roman" panose="02020603050405020304" pitchFamily="18" charset="0"/>
              </a:rPr>
              <a:t>W</a:t>
            </a:r>
            <a:r>
              <a:rPr lang="en-US" sz="1200" dirty="0"/>
              <a:t>.</a:t>
            </a:r>
          </a:p>
          <a:p>
            <a:pPr marL="171450" indent="-171450">
              <a:buFont typeface="Arial" panose="020B0604020202020204" pitchFamily="34" charset="0"/>
              <a:buChar char="•"/>
            </a:pPr>
            <a:r>
              <a:rPr lang="en-US" sz="1200" i="1" dirty="0"/>
              <a:t>Masked Attention </a:t>
            </a:r>
            <a:r>
              <a:rPr lang="en-US" sz="1200" dirty="0"/>
              <a:t>only happens in the DECODER so that relationships within the sequence are causal during self-attention and is not possible for cross-attention. The masking assigns negative infinity to the upper triangular portion of the </a:t>
            </a:r>
            <a:r>
              <a:rPr lang="en-US" sz="1200" b="1" dirty="0">
                <a:latin typeface="Times New Roman" panose="02020603050405020304" pitchFamily="18" charset="0"/>
                <a:cs typeface="Times New Roman" panose="02020603050405020304" pitchFamily="18" charset="0"/>
              </a:rPr>
              <a:t>QK</a:t>
            </a:r>
            <a:r>
              <a:rPr lang="en-US" sz="1200" b="1" i="1" baseline="30000" dirty="0">
                <a:latin typeface="Times New Roman" panose="02020603050405020304" pitchFamily="18" charset="0"/>
                <a:cs typeface="Times New Roman" panose="02020603050405020304" pitchFamily="18" charset="0"/>
              </a:rPr>
              <a:t>T</a:t>
            </a:r>
            <a:r>
              <a:rPr lang="en-US" sz="1200" dirty="0"/>
              <a:t> matrix prior to </a:t>
            </a:r>
            <a:r>
              <a:rPr lang="en-US" sz="1200" i="1" dirty="0" err="1"/>
              <a:t>softmax</a:t>
            </a:r>
            <a:r>
              <a:rPr lang="en-US" sz="1200" dirty="0"/>
              <a:t> normalization so as to zero out those entries in </a:t>
            </a:r>
            <a:r>
              <a:rPr lang="en-US" sz="1200" b="1" dirty="0">
                <a:latin typeface="Times New Roman" panose="02020603050405020304" pitchFamily="18" charset="0"/>
                <a:cs typeface="Times New Roman" panose="02020603050405020304" pitchFamily="18" charset="0"/>
              </a:rPr>
              <a:t>A</a:t>
            </a:r>
            <a:r>
              <a:rPr lang="en-US" sz="1200" dirty="0"/>
              <a:t>.  </a:t>
            </a:r>
          </a:p>
        </p:txBody>
      </p:sp>
      <p:sp>
        <p:nvSpPr>
          <p:cNvPr id="37" name="TextBox 36"/>
          <p:cNvSpPr txBox="1"/>
          <p:nvPr/>
        </p:nvSpPr>
        <p:spPr>
          <a:xfrm>
            <a:off x="3301014" y="4477411"/>
            <a:ext cx="1637631" cy="400110"/>
          </a:xfrm>
          <a:prstGeom prst="rect">
            <a:avLst/>
          </a:prstGeom>
          <a:noFill/>
        </p:spPr>
        <p:txBody>
          <a:bodyPr wrap="square" rtlCol="0">
            <a:spAutoFit/>
          </a:bodyPr>
          <a:lstStyle/>
          <a:p>
            <a:pPr algn="r"/>
            <a:r>
              <a:rPr lang="en-US" sz="1000" i="1" dirty="0" err="1"/>
              <a:t>Softmax</a:t>
            </a:r>
            <a:r>
              <a:rPr lang="en-US" sz="1000" dirty="0"/>
              <a:t> normalization along the rows of </a:t>
            </a:r>
            <a:r>
              <a:rPr lang="en-US" sz="1000" b="1" dirty="0">
                <a:latin typeface="Times New Roman" panose="02020603050405020304" pitchFamily="18" charset="0"/>
                <a:cs typeface="Times New Roman" panose="02020603050405020304" pitchFamily="18" charset="0"/>
              </a:rPr>
              <a:t>A</a:t>
            </a:r>
            <a:r>
              <a:rPr lang="en-US" sz="1000" dirty="0"/>
              <a:t> matrix</a:t>
            </a:r>
          </a:p>
        </p:txBody>
      </p:sp>
      <p:sp>
        <p:nvSpPr>
          <p:cNvPr id="38" name="Right Brace 37"/>
          <p:cNvSpPr/>
          <p:nvPr/>
        </p:nvSpPr>
        <p:spPr>
          <a:xfrm rot="16200000">
            <a:off x="2561376" y="4141901"/>
            <a:ext cx="213707" cy="1158185"/>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39" name="TextBox 38"/>
          <p:cNvSpPr txBox="1"/>
          <p:nvPr/>
        </p:nvSpPr>
        <p:spPr>
          <a:xfrm>
            <a:off x="2527224" y="4269771"/>
            <a:ext cx="2420406"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A</a:t>
            </a:r>
            <a:r>
              <a:rPr lang="en-US" sz="1400" b="1" i="1" dirty="0"/>
              <a:t>, Attention Score </a:t>
            </a:r>
            <a:r>
              <a:rPr lang="en-US" sz="1400" b="1" dirty="0"/>
              <a:t>(</a:t>
            </a:r>
            <a:r>
              <a:rPr lang="en-US" sz="1400" b="1" i="1" dirty="0"/>
              <a:t>AS</a:t>
            </a:r>
            <a:r>
              <a:rPr lang="en-US" sz="1400" b="1" dirty="0"/>
              <a:t>)</a:t>
            </a:r>
            <a:r>
              <a:rPr lang="en-US" sz="1400" b="1" i="1" dirty="0"/>
              <a:t> matrix</a:t>
            </a:r>
            <a:endParaRPr lang="en-US" sz="1400" b="1" dirty="0">
              <a:latin typeface="Times New Roman" panose="02020603050405020304" pitchFamily="18" charset="0"/>
              <a:cs typeface="Times New Roman" panose="02020603050405020304" pitchFamily="18" charset="0"/>
            </a:endParaRPr>
          </a:p>
        </p:txBody>
      </p:sp>
      <p:sp>
        <p:nvSpPr>
          <p:cNvPr id="40" name="TextBox 39"/>
          <p:cNvSpPr txBox="1"/>
          <p:nvPr/>
        </p:nvSpPr>
        <p:spPr>
          <a:xfrm>
            <a:off x="7728148" y="3459565"/>
            <a:ext cx="295274" cy="276999"/>
          </a:xfrm>
          <a:prstGeom prst="rect">
            <a:avLst/>
          </a:prstGeom>
          <a:noFill/>
        </p:spPr>
        <p:txBody>
          <a:bodyPr wrap="none" rtlCol="0">
            <a:spAutoFit/>
          </a:bodyPr>
          <a:lstStyle/>
          <a:p>
            <a:r>
              <a:rPr lang="en-US" sz="1200" b="1" i="1" dirty="0">
                <a:latin typeface="Times New Roman" panose="02020603050405020304" pitchFamily="18" charset="0"/>
                <a:cs typeface="Times New Roman" panose="02020603050405020304" pitchFamily="18" charset="0"/>
              </a:rPr>
              <a:t>Q</a:t>
            </a:r>
          </a:p>
        </p:txBody>
      </p:sp>
      <p:sp>
        <p:nvSpPr>
          <p:cNvPr id="43" name="TextBox 42"/>
          <p:cNvSpPr txBox="1"/>
          <p:nvPr/>
        </p:nvSpPr>
        <p:spPr>
          <a:xfrm>
            <a:off x="6396195" y="2782775"/>
            <a:ext cx="295274" cy="276999"/>
          </a:xfrm>
          <a:prstGeom prst="rect">
            <a:avLst/>
          </a:prstGeom>
          <a:noFill/>
        </p:spPr>
        <p:txBody>
          <a:bodyPr wrap="none" rtlCol="0">
            <a:spAutoFit/>
          </a:bodyPr>
          <a:lstStyle/>
          <a:p>
            <a:r>
              <a:rPr lang="en-US" sz="1200" b="1" i="1" dirty="0">
                <a:latin typeface="Times New Roman" panose="02020603050405020304" pitchFamily="18" charset="0"/>
                <a:cs typeface="Times New Roman" panose="02020603050405020304" pitchFamily="18" charset="0"/>
              </a:rPr>
              <a:t>K</a:t>
            </a:r>
          </a:p>
        </p:txBody>
      </p:sp>
      <p:sp>
        <p:nvSpPr>
          <p:cNvPr id="44" name="TextBox 43"/>
          <p:cNvSpPr txBox="1"/>
          <p:nvPr/>
        </p:nvSpPr>
        <p:spPr>
          <a:xfrm>
            <a:off x="6620408" y="2782775"/>
            <a:ext cx="295274" cy="276999"/>
          </a:xfrm>
          <a:prstGeom prst="rect">
            <a:avLst/>
          </a:prstGeom>
          <a:noFill/>
        </p:spPr>
        <p:txBody>
          <a:bodyPr wrap="none" rtlCol="0">
            <a:spAutoFit/>
          </a:bodyPr>
          <a:lstStyle/>
          <a:p>
            <a:r>
              <a:rPr lang="en-US" sz="1200" b="1" i="1" dirty="0">
                <a:latin typeface="Times New Roman" panose="02020603050405020304" pitchFamily="18" charset="0"/>
                <a:cs typeface="Times New Roman" panose="02020603050405020304" pitchFamily="18" charset="0"/>
              </a:rPr>
              <a:t>V</a:t>
            </a:r>
          </a:p>
        </p:txBody>
      </p:sp>
      <p:sp>
        <p:nvSpPr>
          <p:cNvPr id="41" name="TextBox 40"/>
          <p:cNvSpPr txBox="1"/>
          <p:nvPr/>
        </p:nvSpPr>
        <p:spPr>
          <a:xfrm>
            <a:off x="335009" y="3325529"/>
            <a:ext cx="4897366" cy="954107"/>
          </a:xfrm>
          <a:prstGeom prst="rect">
            <a:avLst/>
          </a:prstGeom>
          <a:noFill/>
        </p:spPr>
        <p:txBody>
          <a:bodyPr wrap="square" rtlCol="0">
            <a:spAutoFit/>
          </a:bodyPr>
          <a:lstStyle/>
          <a:p>
            <a:r>
              <a:rPr lang="en-US" sz="1400" dirty="0"/>
              <a:t>The purpose of the Attention mechanism is to connect a </a:t>
            </a:r>
            <a:r>
              <a:rPr lang="en-US" sz="1400" b="1" dirty="0"/>
              <a:t>Query</a:t>
            </a:r>
            <a:r>
              <a:rPr lang="en-US" sz="1400" dirty="0"/>
              <a:t> to relevant </a:t>
            </a:r>
            <a:r>
              <a:rPr lang="en-US" sz="1400" b="1" dirty="0"/>
              <a:t>Values</a:t>
            </a:r>
            <a:r>
              <a:rPr lang="en-US" sz="1400" dirty="0"/>
              <a:t> by using the structural organization imposed by the </a:t>
            </a:r>
            <a:r>
              <a:rPr lang="en-US" sz="1400" b="1" dirty="0"/>
              <a:t>Keys</a:t>
            </a:r>
            <a:r>
              <a:rPr lang="en-US" sz="1400" dirty="0"/>
              <a:t>.</a:t>
            </a:r>
            <a:r>
              <a:rPr lang="en-US" sz="1400" b="1" dirty="0"/>
              <a:t>  </a:t>
            </a:r>
            <a:r>
              <a:rPr lang="en-US" sz="1400" dirty="0"/>
              <a:t>The </a:t>
            </a:r>
            <a:r>
              <a:rPr lang="en-US" sz="1400" b="1" dirty="0"/>
              <a:t>Keys</a:t>
            </a:r>
            <a:r>
              <a:rPr lang="en-US" sz="1400" dirty="0"/>
              <a:t> are a basis onto which a </a:t>
            </a:r>
            <a:r>
              <a:rPr lang="en-US" sz="1400" b="1" dirty="0"/>
              <a:t>Query</a:t>
            </a:r>
            <a:r>
              <a:rPr lang="en-US" sz="1400" dirty="0"/>
              <a:t> is linearly projected. </a:t>
            </a:r>
            <a:r>
              <a:rPr lang="en-US" sz="1400" b="1" dirty="0"/>
              <a:t>Values</a:t>
            </a:r>
            <a:r>
              <a:rPr lang="en-US" sz="1400" dirty="0"/>
              <a:t> are the data instances organized by the </a:t>
            </a:r>
            <a:r>
              <a:rPr lang="en-US" sz="1400" b="1" dirty="0"/>
              <a:t>Keys</a:t>
            </a:r>
            <a:r>
              <a:rPr lang="en-US" sz="1400" dirty="0"/>
              <a:t>. </a:t>
            </a:r>
          </a:p>
        </p:txBody>
      </p:sp>
      <p:sp>
        <p:nvSpPr>
          <p:cNvPr id="42" name="TextBox 41"/>
          <p:cNvSpPr txBox="1"/>
          <p:nvPr/>
        </p:nvSpPr>
        <p:spPr>
          <a:xfrm>
            <a:off x="10423189" y="3106632"/>
            <a:ext cx="1186479" cy="276999"/>
          </a:xfrm>
          <a:prstGeom prst="rect">
            <a:avLst/>
          </a:prstGeom>
          <a:noFill/>
        </p:spPr>
        <p:txBody>
          <a:bodyPr wrap="none" rtlCol="0">
            <a:spAutoFit/>
          </a:bodyPr>
          <a:lstStyle/>
          <a:p>
            <a:r>
              <a:rPr lang="en-US" sz="1200" dirty="0"/>
              <a:t>(if </a:t>
            </a:r>
            <a:r>
              <a:rPr lang="en-US" sz="1200" b="1" i="1" dirty="0"/>
              <a:t>Self</a:t>
            </a:r>
            <a:r>
              <a:rPr lang="en-US" sz="1200" dirty="0"/>
              <a:t> selected)</a:t>
            </a:r>
          </a:p>
        </p:txBody>
      </p:sp>
      <p:sp>
        <p:nvSpPr>
          <p:cNvPr id="45" name="TextBox 44"/>
          <p:cNvSpPr txBox="1"/>
          <p:nvPr/>
        </p:nvSpPr>
        <p:spPr>
          <a:xfrm>
            <a:off x="5805375" y="5385759"/>
            <a:ext cx="312906"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u</a:t>
            </a:r>
          </a:p>
        </p:txBody>
      </p:sp>
      <p:sp>
        <p:nvSpPr>
          <p:cNvPr id="48" name="TextBox 47"/>
          <p:cNvSpPr txBox="1"/>
          <p:nvPr/>
        </p:nvSpPr>
        <p:spPr>
          <a:xfrm>
            <a:off x="7891086" y="1363795"/>
            <a:ext cx="506870"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y</a:t>
            </a:r>
            <a:r>
              <a:rPr lang="en-US" i="1" baseline="-25000" dirty="0">
                <a:latin typeface="Times New Roman" panose="02020603050405020304" pitchFamily="18" charset="0"/>
                <a:cs typeface="Times New Roman" panose="02020603050405020304" pitchFamily="18" charset="0"/>
              </a:rPr>
              <a:t>t</a:t>
            </a:r>
            <a:r>
              <a:rPr lang="en-US" baseline="-25000" dirty="0">
                <a:latin typeface="Times New Roman" panose="02020603050405020304" pitchFamily="18" charset="0"/>
                <a:cs typeface="Times New Roman" panose="02020603050405020304" pitchFamily="18" charset="0"/>
              </a:rPr>
              <a:t>+1</a:t>
            </a:r>
          </a:p>
        </p:txBody>
      </p:sp>
      <p:sp>
        <p:nvSpPr>
          <p:cNvPr id="46" name="TextBox 45"/>
          <p:cNvSpPr txBox="1"/>
          <p:nvPr/>
        </p:nvSpPr>
        <p:spPr>
          <a:xfrm>
            <a:off x="5605425" y="5865111"/>
            <a:ext cx="2732852" cy="830997"/>
          </a:xfrm>
          <a:prstGeom prst="rect">
            <a:avLst/>
          </a:prstGeom>
          <a:noFill/>
        </p:spPr>
        <p:txBody>
          <a:bodyPr wrap="square" rtlCol="0">
            <a:spAutoFit/>
          </a:bodyPr>
          <a:lstStyle/>
          <a:p>
            <a:r>
              <a:rPr lang="en-US" sz="1200" i="1" dirty="0"/>
              <a:t>GPT</a:t>
            </a:r>
            <a:r>
              <a:rPr lang="en-US" sz="1200" dirty="0"/>
              <a:t> is a DECODER </a:t>
            </a:r>
            <a:r>
              <a:rPr lang="en-US" sz="1200" b="1" dirty="0"/>
              <a:t>ONLY</a:t>
            </a:r>
            <a:r>
              <a:rPr lang="en-US" sz="1200" dirty="0"/>
              <a:t> architecture and does </a:t>
            </a:r>
            <a:r>
              <a:rPr lang="en-US" sz="1200" b="1" dirty="0"/>
              <a:t>NOT</a:t>
            </a:r>
            <a:r>
              <a:rPr lang="en-US" sz="1200" dirty="0"/>
              <a:t> use </a:t>
            </a:r>
            <a:r>
              <a:rPr lang="en-US" sz="1200" i="1" dirty="0"/>
              <a:t>Cross-Attention</a:t>
            </a:r>
            <a:r>
              <a:rPr lang="en-US" sz="1200" dirty="0"/>
              <a:t>. Instead, </a:t>
            </a:r>
            <a:r>
              <a:rPr lang="en-US" sz="1200" i="1" dirty="0"/>
              <a:t>Masked Self-Attention </a:t>
            </a:r>
            <a:r>
              <a:rPr lang="en-US" sz="1200" dirty="0"/>
              <a:t>is used at every layer to enforce causal structure.</a:t>
            </a:r>
          </a:p>
        </p:txBody>
      </p:sp>
      <p:sp>
        <p:nvSpPr>
          <p:cNvPr id="50" name="TextBox 49"/>
          <p:cNvSpPr txBox="1"/>
          <p:nvPr/>
        </p:nvSpPr>
        <p:spPr>
          <a:xfrm>
            <a:off x="8175303" y="5402963"/>
            <a:ext cx="312906"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u</a:t>
            </a:r>
          </a:p>
        </p:txBody>
      </p:sp>
      <p:sp>
        <p:nvSpPr>
          <p:cNvPr id="51" name="TextBox 50"/>
          <p:cNvSpPr txBox="1"/>
          <p:nvPr/>
        </p:nvSpPr>
        <p:spPr>
          <a:xfrm>
            <a:off x="7879290" y="5395025"/>
            <a:ext cx="343364" cy="369332"/>
          </a:xfrm>
          <a:prstGeom prst="rect">
            <a:avLst/>
          </a:prstGeom>
          <a:noFill/>
        </p:spPr>
        <p:txBody>
          <a:bodyPr wrap="none" rtlCol="0">
            <a:spAutoFit/>
          </a:bodyPr>
          <a:lstStyle/>
          <a:p>
            <a:r>
              <a:rPr lang="en-US" b="1" dirty="0" err="1">
                <a:latin typeface="Times New Roman" panose="02020603050405020304" pitchFamily="18" charset="0"/>
                <a:cs typeface="Times New Roman" panose="02020603050405020304" pitchFamily="18" charset="0"/>
              </a:rPr>
              <a:t>y</a:t>
            </a:r>
            <a:r>
              <a:rPr lang="en-US" i="1" baseline="-25000" dirty="0" err="1">
                <a:latin typeface="Times New Roman" panose="02020603050405020304" pitchFamily="18" charset="0"/>
                <a:cs typeface="Times New Roman" panose="02020603050405020304" pitchFamily="18" charset="0"/>
              </a:rPr>
              <a:t>t</a:t>
            </a:r>
            <a:endParaRPr lang="en-US" baseline="-25000" dirty="0">
              <a:latin typeface="Times New Roman" panose="02020603050405020304" pitchFamily="18" charset="0"/>
              <a:cs typeface="Times New Roman" panose="02020603050405020304" pitchFamily="18" charset="0"/>
            </a:endParaRPr>
          </a:p>
        </p:txBody>
      </p:sp>
      <p:graphicFrame>
        <p:nvGraphicFramePr>
          <p:cNvPr id="49" name="Object 48"/>
          <p:cNvGraphicFramePr>
            <a:graphicFrameLocks noChangeAspect="1"/>
          </p:cNvGraphicFramePr>
          <p:nvPr>
            <p:extLst>
              <p:ext uri="{D42A27DB-BD31-4B8C-83A1-F6EECF244321}">
                <p14:modId xmlns:p14="http://schemas.microsoft.com/office/powerpoint/2010/main" xmlns="" val="1587518555"/>
              </p:ext>
            </p:extLst>
          </p:nvPr>
        </p:nvGraphicFramePr>
        <p:xfrm>
          <a:off x="2096915" y="1826479"/>
          <a:ext cx="2601912" cy="1524000"/>
        </p:xfrm>
        <a:graphic>
          <a:graphicData uri="http://schemas.openxmlformats.org/presentationml/2006/ole">
            <p:oleObj spid="_x0000_s12421" name="Equation" r:id="rId8" imgW="2145960" imgH="1257120" progId="">
              <p:embed/>
            </p:oleObj>
          </a:graphicData>
        </a:graphic>
      </p:graphicFrame>
      <p:sp>
        <p:nvSpPr>
          <p:cNvPr id="52" name="TextBox 51"/>
          <p:cNvSpPr txBox="1"/>
          <p:nvPr/>
        </p:nvSpPr>
        <p:spPr>
          <a:xfrm>
            <a:off x="389997" y="1829751"/>
            <a:ext cx="1691360" cy="307777"/>
          </a:xfrm>
          <a:prstGeom prst="rect">
            <a:avLst/>
          </a:prstGeom>
          <a:noFill/>
        </p:spPr>
        <p:txBody>
          <a:bodyPr wrap="none" rtlCol="0">
            <a:spAutoFit/>
          </a:bodyPr>
          <a:lstStyle/>
          <a:p>
            <a:r>
              <a:rPr lang="en-US" sz="1400" dirty="0"/>
              <a:t>Tokenized sequence:</a:t>
            </a:r>
          </a:p>
        </p:txBody>
      </p:sp>
      <p:graphicFrame>
        <p:nvGraphicFramePr>
          <p:cNvPr id="53" name="Object 52"/>
          <p:cNvGraphicFramePr>
            <a:graphicFrameLocks noChangeAspect="1"/>
          </p:cNvGraphicFramePr>
          <p:nvPr>
            <p:extLst>
              <p:ext uri="{D42A27DB-BD31-4B8C-83A1-F6EECF244321}">
                <p14:modId xmlns:p14="http://schemas.microsoft.com/office/powerpoint/2010/main" xmlns="" val="4077791663"/>
              </p:ext>
            </p:extLst>
          </p:nvPr>
        </p:nvGraphicFramePr>
        <p:xfrm>
          <a:off x="1636517" y="6151072"/>
          <a:ext cx="1781413" cy="500562"/>
        </p:xfrm>
        <a:graphic>
          <a:graphicData uri="http://schemas.openxmlformats.org/presentationml/2006/ole">
            <p:oleObj spid="_x0000_s12422" name="Equation" r:id="rId9" imgW="1536480" imgH="431640" progId="">
              <p:embed/>
            </p:oleObj>
          </a:graphicData>
        </a:graphic>
      </p:graphicFrame>
      <p:sp>
        <p:nvSpPr>
          <p:cNvPr id="56" name="TextBox 55"/>
          <p:cNvSpPr txBox="1"/>
          <p:nvPr/>
        </p:nvSpPr>
        <p:spPr>
          <a:xfrm>
            <a:off x="393371" y="2742666"/>
            <a:ext cx="1760418" cy="307777"/>
          </a:xfrm>
          <a:prstGeom prst="rect">
            <a:avLst/>
          </a:prstGeom>
          <a:noFill/>
        </p:spPr>
        <p:txBody>
          <a:bodyPr wrap="none" rtlCol="0">
            <a:spAutoFit/>
          </a:bodyPr>
          <a:lstStyle/>
          <a:p>
            <a:r>
              <a:rPr lang="en-US" sz="1400" dirty="0"/>
              <a:t>Embedded sequence:</a:t>
            </a:r>
          </a:p>
        </p:txBody>
      </p:sp>
      <p:sp>
        <p:nvSpPr>
          <p:cNvPr id="57" name="TextBox 56"/>
          <p:cNvSpPr txBox="1"/>
          <p:nvPr/>
        </p:nvSpPr>
        <p:spPr>
          <a:xfrm>
            <a:off x="389997" y="1367657"/>
            <a:ext cx="1401346" cy="307777"/>
          </a:xfrm>
          <a:prstGeom prst="rect">
            <a:avLst/>
          </a:prstGeom>
          <a:noFill/>
        </p:spPr>
        <p:txBody>
          <a:bodyPr wrap="none" rtlCol="0">
            <a:spAutoFit/>
          </a:bodyPr>
          <a:lstStyle/>
          <a:p>
            <a:r>
              <a:rPr lang="en-US" sz="1400" dirty="0"/>
              <a:t>Input sequence: </a:t>
            </a:r>
          </a:p>
        </p:txBody>
      </p:sp>
      <p:graphicFrame>
        <p:nvGraphicFramePr>
          <p:cNvPr id="55" name="Object 54"/>
          <p:cNvGraphicFramePr>
            <a:graphicFrameLocks noChangeAspect="1"/>
          </p:cNvGraphicFramePr>
          <p:nvPr>
            <p:extLst>
              <p:ext uri="{D42A27DB-BD31-4B8C-83A1-F6EECF244321}">
                <p14:modId xmlns:p14="http://schemas.microsoft.com/office/powerpoint/2010/main" xmlns="" val="2255802693"/>
              </p:ext>
            </p:extLst>
          </p:nvPr>
        </p:nvGraphicFramePr>
        <p:xfrm>
          <a:off x="948235" y="4411646"/>
          <a:ext cx="673100" cy="273050"/>
        </p:xfrm>
        <a:graphic>
          <a:graphicData uri="http://schemas.openxmlformats.org/presentationml/2006/ole">
            <p:oleObj spid="_x0000_s12423" name="Equation" r:id="rId10" imgW="596880" imgH="241200" progId="">
              <p:embed/>
            </p:oleObj>
          </a:graphicData>
        </a:graphic>
      </p:graphicFrame>
      <p:sp>
        <p:nvSpPr>
          <p:cNvPr id="58" name="Right Brace 57"/>
          <p:cNvSpPr/>
          <p:nvPr/>
        </p:nvSpPr>
        <p:spPr>
          <a:xfrm rot="16200000">
            <a:off x="1198594" y="4155527"/>
            <a:ext cx="172383" cy="1357497"/>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59" name="TextBox 58"/>
          <p:cNvSpPr txBox="1"/>
          <p:nvPr/>
        </p:nvSpPr>
        <p:spPr>
          <a:xfrm>
            <a:off x="1636517" y="1362134"/>
            <a:ext cx="3100913" cy="307777"/>
          </a:xfrm>
          <a:prstGeom prst="rect">
            <a:avLst/>
          </a:prstGeom>
          <a:noFill/>
        </p:spPr>
        <p:txBody>
          <a:bodyPr wrap="none" rtlCol="0">
            <a:spAutoFit/>
          </a:bodyPr>
          <a:lstStyle/>
          <a:p>
            <a:r>
              <a:rPr lang="en-US" sz="1400" u="sng" dirty="0"/>
              <a:t>It</a:t>
            </a:r>
            <a:r>
              <a:rPr lang="en-US" sz="1400" dirty="0"/>
              <a:t> </a:t>
            </a:r>
            <a:r>
              <a:rPr lang="en-US" sz="1400" u="sng" dirty="0"/>
              <a:t>is</a:t>
            </a:r>
            <a:r>
              <a:rPr lang="en-US" sz="1400" dirty="0"/>
              <a:t> </a:t>
            </a:r>
            <a:r>
              <a:rPr lang="en-US" sz="1400" u="sng" dirty="0"/>
              <a:t>hard</a:t>
            </a:r>
            <a:r>
              <a:rPr lang="en-US" sz="1400" dirty="0"/>
              <a:t> </a:t>
            </a:r>
            <a:r>
              <a:rPr lang="en-US" sz="1400" u="sng" dirty="0"/>
              <a:t>to understand</a:t>
            </a:r>
            <a:r>
              <a:rPr lang="en-US" sz="1400" dirty="0"/>
              <a:t>  …   </a:t>
            </a:r>
            <a:r>
              <a:rPr lang="en-US" sz="1400" u="sng" dirty="0"/>
              <a:t>Transformer.</a:t>
            </a:r>
            <a:endParaRPr lang="en-US" sz="1400" dirty="0"/>
          </a:p>
        </p:txBody>
      </p:sp>
      <p:cxnSp>
        <p:nvCxnSpPr>
          <p:cNvPr id="61" name="Straight Arrow Connector 60"/>
          <p:cNvCxnSpPr/>
          <p:nvPr/>
        </p:nvCxnSpPr>
        <p:spPr>
          <a:xfrm>
            <a:off x="1813522" y="1618675"/>
            <a:ext cx="818987" cy="302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1963534" y="1633699"/>
            <a:ext cx="1039548" cy="218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89" name="Straight Arrow Connector 12288"/>
          <p:cNvCxnSpPr/>
          <p:nvPr/>
        </p:nvCxnSpPr>
        <p:spPr>
          <a:xfrm flipH="1">
            <a:off x="3888606" y="1633699"/>
            <a:ext cx="269508" cy="218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7C6CE312-DDE3-4AD6-849F-3D6501CFCB33}"/>
              </a:ext>
            </a:extLst>
          </p:cNvPr>
          <p:cNvGrpSpPr/>
          <p:nvPr/>
        </p:nvGrpSpPr>
        <p:grpSpPr>
          <a:xfrm>
            <a:off x="6989407" y="1365148"/>
            <a:ext cx="1662480" cy="3773880"/>
            <a:chOff x="6989407" y="1365148"/>
            <a:chExt cx="1662480" cy="3773880"/>
          </a:xfrm>
        </p:grpSpPr>
        <mc:AlternateContent xmlns:mc="http://schemas.openxmlformats.org/markup-compatibility/2006">
          <mc:Choice xmlns:p14="http://schemas.microsoft.com/office/powerpoint/2010/main" xmlns="" Requires="p14">
            <p:contentPart p14:bwMode="auto" r:id="rId16">
              <p14:nvContentPartPr>
                <p14:cNvPr id="3" name="Ink 2">
                  <a:extLst>
                    <a:ext uri="{FF2B5EF4-FFF2-40B4-BE49-F238E27FC236}">
                      <a16:creationId xmlns:a16="http://schemas.microsoft.com/office/drawing/2014/main" id="{0149672D-5D5F-40B1-9886-AF123FCB1DBF}"/>
                    </a:ext>
                  </a:extLst>
                </p14:cNvPr>
                <p14:cNvContentPartPr/>
                <p14:nvPr/>
              </p14:nvContentPartPr>
              <p14:xfrm>
                <a:off x="6989407" y="1365148"/>
                <a:ext cx="889200" cy="452160"/>
              </p14:xfrm>
            </p:contentPart>
          </mc:Choice>
          <mc:Fallback>
            <p:pic>
              <p:nvPicPr>
                <p:cNvPr id="3" name="Ink 2">
                  <a:extLst>
                    <a:ext uri="{FF2B5EF4-FFF2-40B4-BE49-F238E27FC236}">
                      <a16:creationId xmlns:a16="http://schemas.microsoft.com/office/drawing/2014/main" xmlns="" id="{0149672D-5D5F-40B1-9886-AF123FCB1DBF}"/>
                    </a:ext>
                  </a:extLst>
                </p:cNvPr>
                <p:cNvPicPr/>
                <p:nvPr/>
              </p:nvPicPr>
              <p:blipFill>
                <a:blip r:embed="rId17"/>
                <a:stretch>
                  <a:fillRect/>
                </a:stretch>
              </p:blipFill>
              <p:spPr>
                <a:xfrm>
                  <a:off x="6980767" y="1356148"/>
                  <a:ext cx="906840" cy="4698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8">
              <p14:nvContentPartPr>
                <p14:cNvPr id="4" name="Ink 3">
                  <a:extLst>
                    <a:ext uri="{FF2B5EF4-FFF2-40B4-BE49-F238E27FC236}">
                      <a16:creationId xmlns:a16="http://schemas.microsoft.com/office/drawing/2014/main" id="{9685BA2D-652E-4D26-BEF1-C7D00F070FB6}"/>
                    </a:ext>
                  </a:extLst>
                </p14:cNvPr>
                <p14:cNvContentPartPr/>
                <p14:nvPr/>
              </p14:nvContentPartPr>
              <p14:xfrm>
                <a:off x="7909207" y="1687708"/>
                <a:ext cx="603720" cy="65520"/>
              </p14:xfrm>
            </p:contentPart>
          </mc:Choice>
          <mc:Fallback>
            <p:pic>
              <p:nvPicPr>
                <p:cNvPr id="4" name="Ink 3">
                  <a:extLst>
                    <a:ext uri="{FF2B5EF4-FFF2-40B4-BE49-F238E27FC236}">
                      <a16:creationId xmlns:a16="http://schemas.microsoft.com/office/drawing/2014/main" xmlns="" id="{9685BA2D-652E-4D26-BEF1-C7D00F070FB6}"/>
                    </a:ext>
                  </a:extLst>
                </p:cNvPr>
                <p:cNvPicPr/>
                <p:nvPr/>
              </p:nvPicPr>
              <p:blipFill>
                <a:blip r:embed="rId19"/>
                <a:stretch>
                  <a:fillRect/>
                </a:stretch>
              </p:blipFill>
              <p:spPr>
                <a:xfrm>
                  <a:off x="7900207" y="1679068"/>
                  <a:ext cx="621360" cy="831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0">
              <p14:nvContentPartPr>
                <p14:cNvPr id="7" name="Ink 6">
                  <a:extLst>
                    <a:ext uri="{FF2B5EF4-FFF2-40B4-BE49-F238E27FC236}">
                      <a16:creationId xmlns:a16="http://schemas.microsoft.com/office/drawing/2014/main" id="{2122BDB1-B49E-43A9-9736-62F3858696F7}"/>
                    </a:ext>
                  </a:extLst>
                </p14:cNvPr>
                <p14:cNvContentPartPr/>
                <p14:nvPr/>
              </p14:nvContentPartPr>
              <p14:xfrm>
                <a:off x="8038087" y="1882108"/>
                <a:ext cx="613080" cy="3183840"/>
              </p14:xfrm>
            </p:contentPart>
          </mc:Choice>
          <mc:Fallback>
            <p:pic>
              <p:nvPicPr>
                <p:cNvPr id="7" name="Ink 6">
                  <a:extLst>
                    <a:ext uri="{FF2B5EF4-FFF2-40B4-BE49-F238E27FC236}">
                      <a16:creationId xmlns:a16="http://schemas.microsoft.com/office/drawing/2014/main" xmlns="" id="{2122BDB1-B49E-43A9-9736-62F3858696F7}"/>
                    </a:ext>
                  </a:extLst>
                </p:cNvPr>
                <p:cNvPicPr/>
                <p:nvPr/>
              </p:nvPicPr>
              <p:blipFill>
                <a:blip r:embed="rId21"/>
                <a:stretch>
                  <a:fillRect/>
                </a:stretch>
              </p:blipFill>
              <p:spPr>
                <a:xfrm>
                  <a:off x="8029087" y="1873108"/>
                  <a:ext cx="630720" cy="32014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2">
              <p14:nvContentPartPr>
                <p14:cNvPr id="9" name="Ink 8">
                  <a:extLst>
                    <a:ext uri="{FF2B5EF4-FFF2-40B4-BE49-F238E27FC236}">
                      <a16:creationId xmlns:a16="http://schemas.microsoft.com/office/drawing/2014/main" id="{5987FBB3-4DF4-4A5A-8BCD-BC1D7701B84B}"/>
                    </a:ext>
                  </a:extLst>
                </p14:cNvPr>
                <p14:cNvContentPartPr/>
                <p14:nvPr/>
              </p14:nvContentPartPr>
              <p14:xfrm>
                <a:off x="7982287" y="4674268"/>
                <a:ext cx="669600" cy="464760"/>
              </p14:xfrm>
            </p:contentPart>
          </mc:Choice>
          <mc:Fallback>
            <p:pic>
              <p:nvPicPr>
                <p:cNvPr id="9" name="Ink 8">
                  <a:extLst>
                    <a:ext uri="{FF2B5EF4-FFF2-40B4-BE49-F238E27FC236}">
                      <a16:creationId xmlns:a16="http://schemas.microsoft.com/office/drawing/2014/main" xmlns="" id="{5987FBB3-4DF4-4A5A-8BCD-BC1D7701B84B}"/>
                    </a:ext>
                  </a:extLst>
                </p:cNvPr>
                <p:cNvPicPr/>
                <p:nvPr/>
              </p:nvPicPr>
              <p:blipFill>
                <a:blip r:embed="rId23"/>
                <a:stretch>
                  <a:fillRect/>
                </a:stretch>
              </p:blipFill>
              <p:spPr>
                <a:xfrm>
                  <a:off x="7973287" y="4665628"/>
                  <a:ext cx="687240" cy="4824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24">
            <p14:nvContentPartPr>
              <p14:cNvPr id="11" name="Ink 10">
                <a:extLst>
                  <a:ext uri="{FF2B5EF4-FFF2-40B4-BE49-F238E27FC236}">
                    <a16:creationId xmlns:a16="http://schemas.microsoft.com/office/drawing/2014/main" id="{C7AEE7D3-A7F5-46A0-9DA6-FC3EC59AA05F}"/>
                  </a:ext>
                </a:extLst>
              </p14:cNvPr>
              <p14:cNvContentPartPr/>
              <p14:nvPr/>
            </p14:nvContentPartPr>
            <p14:xfrm>
              <a:off x="5585407" y="2432188"/>
              <a:ext cx="1216080" cy="2907720"/>
            </p14:xfrm>
          </p:contentPart>
        </mc:Choice>
        <mc:Fallback>
          <p:pic>
            <p:nvPicPr>
              <p:cNvPr id="11" name="Ink 10">
                <a:extLst>
                  <a:ext uri="{FF2B5EF4-FFF2-40B4-BE49-F238E27FC236}">
                    <a16:creationId xmlns:a16="http://schemas.microsoft.com/office/drawing/2014/main" xmlns="" id="{C7AEE7D3-A7F5-46A0-9DA6-FC3EC59AA05F}"/>
                  </a:ext>
                </a:extLst>
              </p:cNvPr>
              <p:cNvPicPr/>
              <p:nvPr/>
            </p:nvPicPr>
            <p:blipFill>
              <a:blip r:embed="rId25"/>
              <a:stretch>
                <a:fillRect/>
              </a:stretch>
            </p:blipFill>
            <p:spPr>
              <a:xfrm>
                <a:off x="5576767" y="2423548"/>
                <a:ext cx="1233720" cy="2925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6">
            <p14:nvContentPartPr>
              <p14:cNvPr id="12" name="Ink 11">
                <a:extLst>
                  <a:ext uri="{FF2B5EF4-FFF2-40B4-BE49-F238E27FC236}">
                    <a16:creationId xmlns:a16="http://schemas.microsoft.com/office/drawing/2014/main" id="{B5BC9C7F-DFEB-4490-A463-5F8E7755ACDB}"/>
                  </a:ext>
                </a:extLst>
              </p14:cNvPr>
              <p14:cNvContentPartPr/>
              <p14:nvPr/>
            </p14:nvContentPartPr>
            <p14:xfrm>
              <a:off x="6813727" y="2871748"/>
              <a:ext cx="123840" cy="1107360"/>
            </p14:xfrm>
          </p:contentPart>
        </mc:Choice>
        <mc:Fallback>
          <p:pic>
            <p:nvPicPr>
              <p:cNvPr id="12" name="Ink 11">
                <a:extLst>
                  <a:ext uri="{FF2B5EF4-FFF2-40B4-BE49-F238E27FC236}">
                    <a16:creationId xmlns:a16="http://schemas.microsoft.com/office/drawing/2014/main" xmlns="" id="{B5BC9C7F-DFEB-4490-A463-5F8E7755ACDB}"/>
                  </a:ext>
                </a:extLst>
              </p:cNvPr>
              <p:cNvPicPr/>
              <p:nvPr/>
            </p:nvPicPr>
            <p:blipFill>
              <a:blip r:embed="rId27"/>
              <a:stretch>
                <a:fillRect/>
              </a:stretch>
            </p:blipFill>
            <p:spPr>
              <a:xfrm>
                <a:off x="6804727" y="2863108"/>
                <a:ext cx="141480" cy="1125000"/>
              </a:xfrm>
              <a:prstGeom prst="rect">
                <a:avLst/>
              </a:prstGeom>
            </p:spPr>
          </p:pic>
        </mc:Fallback>
      </mc:AlternateContent>
    </p:spTree>
    <p:extLst>
      <p:ext uri="{BB962C8B-B14F-4D97-AF65-F5344CB8AC3E}">
        <p14:creationId xmlns:p14="http://schemas.microsoft.com/office/powerpoint/2010/main" xmlns="" val="3550900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13112</TotalTime>
  <Words>1368</Words>
  <Application>Microsoft Office PowerPoint</Application>
  <PresentationFormat>Personalizzato</PresentationFormat>
  <Paragraphs>156</Paragraphs>
  <Slides>19</Slides>
  <Notes>3</Notes>
  <HiddenSlides>0</HiddenSlides>
  <MMClips>0</MMClips>
  <ScaleCrop>false</ScaleCrop>
  <HeadingPairs>
    <vt:vector size="6" baseType="variant">
      <vt:variant>
        <vt:lpstr>Tema</vt:lpstr>
      </vt:variant>
      <vt:variant>
        <vt:i4>1</vt:i4>
      </vt:variant>
      <vt:variant>
        <vt:lpstr>Server OLE incorporati</vt:lpstr>
      </vt:variant>
      <vt:variant>
        <vt:i4>1</vt:i4>
      </vt:variant>
      <vt:variant>
        <vt:lpstr>Titoli diapositive</vt:lpstr>
      </vt:variant>
      <vt:variant>
        <vt:i4>19</vt:i4>
      </vt:variant>
    </vt:vector>
  </HeadingPairs>
  <TitlesOfParts>
    <vt:vector size="21" baseType="lpstr">
      <vt:lpstr>Office Theme</vt:lpstr>
      <vt:lpstr>Equation</vt:lpstr>
      <vt:lpstr>Physics of Data Lab:  Projects</vt:lpstr>
      <vt:lpstr>Physics of Data Lab Group Project</vt:lpstr>
      <vt:lpstr>Transformers for Time-Series Data</vt:lpstr>
      <vt:lpstr>State-Space Models (SSM) for Sequence Analysis</vt:lpstr>
      <vt:lpstr>State-Space Models (SSM) for Sequence Analysis</vt:lpstr>
      <vt:lpstr>Complex Dynamical Systems and Transformers</vt:lpstr>
      <vt:lpstr>Complex Dynamical Systems and Transformers</vt:lpstr>
      <vt:lpstr>Attention:  Query, Keys, Values … and Causality?</vt:lpstr>
      <vt:lpstr>Transformers and the Attention Mechanism</vt:lpstr>
      <vt:lpstr>Transformer:  Attention Mechanism</vt:lpstr>
      <vt:lpstr>Encoding Layer:  Word Encoding</vt:lpstr>
      <vt:lpstr>Encoding Layer:  Positional Encoding</vt:lpstr>
      <vt:lpstr>Encoding Layer:  The Miracula Summa</vt:lpstr>
      <vt:lpstr>Dynamic “Clouds” around semantic anchor points</vt:lpstr>
      <vt:lpstr>Extra slides</vt:lpstr>
      <vt:lpstr>Attention:  Query, Keys, Values … and Causality?</vt:lpstr>
      <vt:lpstr>Different Attention Mechanisms</vt:lpstr>
      <vt:lpstr>Auto-Regressive (AR) Models</vt:lpstr>
      <vt:lpstr>Understanding what to pay attention to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dc:creator>
  <cp:lastModifiedBy>Ginevra Beltrame</cp:lastModifiedBy>
  <cp:revision>126</cp:revision>
  <dcterms:created xsi:type="dcterms:W3CDTF">2024-03-07T15:21:21Z</dcterms:created>
  <dcterms:modified xsi:type="dcterms:W3CDTF">2024-04-30T14:25:53Z</dcterms:modified>
</cp:coreProperties>
</file>