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7" r:id="rId5"/>
    <p:sldId id="269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1" r:id="rId15"/>
    <p:sldId id="277" r:id="rId16"/>
    <p:sldId id="262" r:id="rId17"/>
    <p:sldId id="266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9CA"/>
    <a:srgbClr val="49BEAA"/>
    <a:srgbClr val="59C78A"/>
    <a:srgbClr val="48AAC1"/>
    <a:srgbClr val="F6B353"/>
    <a:srgbClr val="265DA9"/>
    <a:srgbClr val="E93C4F"/>
    <a:srgbClr val="F03E51"/>
    <a:srgbClr val="F13B4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798" y="516"/>
      </p:cViewPr>
      <p:guideLst>
        <p:guide orient="horz" pos="215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3201D-6003-4272-9866-704FDE44E234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2E339-58F7-482F-B985-2FA2F9D792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2023/6/2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3" Type="http://schemas.openxmlformats.org/officeDocument/2006/relationships/tags" Target="../tags/tag90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0" Type="http://schemas.openxmlformats.org/officeDocument/2006/relationships/tags" Target="../tags/tag107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 cstate="hqprint"/>
          <a:srcRect t="9983" r="48828" b="43824"/>
          <a:stretch>
            <a:fillRect/>
          </a:stretch>
        </p:blipFill>
        <p:spPr>
          <a:xfrm>
            <a:off x="5384268" y="1241"/>
            <a:ext cx="6806145" cy="6857107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96875" y="829945"/>
            <a:ext cx="6196965" cy="1564005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49558A"/>
                </a:solidFill>
                <a:latin typeface="汉仪中宋简" panose="02010609000101010101" charset="-122"/>
                <a:ea typeface="汉仪中宋简" panose="02010609000101010101" charset="-122"/>
                <a:cs typeface="汉仪君黑-45简" panose="020B0604020202020204" charset="-122"/>
                <a:sym typeface="汉仪中宋简" panose="02010609000101010101" charset="-122"/>
              </a:rPr>
              <a:t>基于数据库的</a:t>
            </a:r>
            <a:r>
              <a:rPr lang="en-US" altLang="zh-CN" sz="4000" dirty="0">
                <a:solidFill>
                  <a:srgbClr val="49558A"/>
                </a:solidFill>
                <a:latin typeface="汉仪中宋简" panose="02010609000101010101" charset="-122"/>
                <a:ea typeface="汉仪中宋简" panose="02010609000101010101" charset="-122"/>
                <a:cs typeface="汉仪君黑-45简" panose="020B0604020202020204" charset="-122"/>
                <a:sym typeface="汉仪中宋简" panose="02010609000101010101" charset="-122"/>
              </a:rPr>
              <a:t>MIS</a:t>
            </a:r>
            <a:r>
              <a:rPr lang="zh-CN" altLang="en-US" sz="4000" dirty="0">
                <a:solidFill>
                  <a:srgbClr val="49558A"/>
                </a:solidFill>
                <a:latin typeface="汉仪中宋简" panose="02010609000101010101" charset="-122"/>
                <a:ea typeface="汉仪中宋简" panose="02010609000101010101" charset="-122"/>
                <a:cs typeface="汉仪君黑-45简" panose="020B0604020202020204" charset="-122"/>
                <a:sym typeface="汉仪中宋简" panose="02010609000101010101" charset="-122"/>
              </a:rPr>
              <a:t>系统 </a:t>
            </a:r>
            <a:endParaRPr lang="en-US" altLang="zh-CN" sz="4000" dirty="0">
              <a:solidFill>
                <a:srgbClr val="49558A"/>
              </a:solidFill>
              <a:latin typeface="汉仪中宋简" panose="02010609000101010101" charset="-122"/>
              <a:ea typeface="汉仪中宋简" panose="02010609000101010101" charset="-122"/>
              <a:cs typeface="汉仪君黑-45简" panose="020B0604020202020204" charset="-122"/>
              <a:sym typeface="汉仪中宋简" panose="02010609000101010101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49558A"/>
                </a:solidFill>
                <a:latin typeface="汉仪中宋简" panose="02010609000101010101" charset="-122"/>
                <a:ea typeface="汉仪中宋简" panose="02010609000101010101" charset="-122"/>
                <a:cs typeface="汉仪君黑-45简" panose="020B0604020202020204" charset="-122"/>
                <a:sym typeface="汉仪中宋简" panose="02010609000101010101" charset="-122"/>
              </a:rPr>
              <a:t>-</a:t>
            </a:r>
            <a:r>
              <a:rPr lang="zh-CN" altLang="en-US" sz="4000" dirty="0">
                <a:solidFill>
                  <a:srgbClr val="49558A"/>
                </a:solidFill>
                <a:latin typeface="汉仪中宋简" panose="02010609000101010101" charset="-122"/>
                <a:ea typeface="汉仪中宋简" panose="02010609000101010101" charset="-122"/>
                <a:cs typeface="汉仪君黑-45简" panose="020B0604020202020204" charset="-122"/>
                <a:sym typeface="汉仪中宋简" panose="02010609000101010101" charset="-122"/>
              </a:rPr>
              <a:t>网上购物的信息管理系统</a:t>
            </a:r>
            <a:endParaRPr lang="en-US" altLang="zh-CN" sz="4000" dirty="0">
              <a:solidFill>
                <a:srgbClr val="49558A"/>
              </a:solidFill>
              <a:latin typeface="汉仪中宋简" panose="02010609000101010101" charset="-122"/>
              <a:ea typeface="汉仪中宋简" panose="02010609000101010101" charset="-122"/>
              <a:cs typeface="汉仪君黑-45简" panose="020B0604020202020204" charset="-122"/>
              <a:sym typeface="汉仪中宋简" panose="02010609000101010101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rgbClr val="49558A"/>
                </a:solidFill>
                <a:latin typeface="汉仪中宋简" panose="02010609000101010101" charset="-122"/>
                <a:ea typeface="汉仪中宋简" panose="02010609000101010101" charset="-122"/>
                <a:cs typeface="汉仪君黑-45简" panose="020B0604020202020204" charset="-122"/>
                <a:sym typeface="汉仪中宋简" panose="02010609000101010101" charset="-122"/>
              </a:rPr>
              <a:t>开题答辩</a:t>
            </a:r>
          </a:p>
          <a:p>
            <a:pPr algn="l" defTabSz="914400">
              <a:defRPr/>
            </a:pPr>
            <a:endParaRPr lang="en-US" altLang="zh-CN" sz="4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1011807" y="4404327"/>
            <a:ext cx="2302461" cy="376707"/>
            <a:chOff x="8931239" y="4779393"/>
            <a:chExt cx="2302761" cy="376756"/>
          </a:xfrm>
        </p:grpSpPr>
        <p:sp>
          <p:nvSpPr>
            <p:cNvPr id="8" name="文本框 7"/>
            <p:cNvSpPr txBox="1"/>
            <p:nvPr/>
          </p:nvSpPr>
          <p:spPr>
            <a:xfrm>
              <a:off x="9270999" y="4798494"/>
              <a:ext cx="1963001" cy="3372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defTabSz="914400">
                <a:defRPr/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汇报人：张佳讯</a:t>
              </a:r>
              <a:r>
                <a: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 </a:t>
              </a: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931239" y="4779393"/>
              <a:ext cx="376756" cy="3767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椭圆 14"/>
            <p:cNvSpPr/>
            <p:nvPr/>
          </p:nvSpPr>
          <p:spPr>
            <a:xfrm>
              <a:off x="9032842" y="487195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1011807" y="3505799"/>
            <a:ext cx="4999355" cy="376707"/>
            <a:chOff x="8931239" y="4779393"/>
            <a:chExt cx="5000006" cy="376756"/>
          </a:xfrm>
        </p:grpSpPr>
        <p:sp>
          <p:nvSpPr>
            <p:cNvPr id="13" name="文本框 12"/>
            <p:cNvSpPr txBox="1"/>
            <p:nvPr/>
          </p:nvSpPr>
          <p:spPr>
            <a:xfrm>
              <a:off x="9271008" y="4798445"/>
              <a:ext cx="4660237" cy="3372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defTabSz="914400">
                <a:defRPr/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第四组</a:t>
              </a:r>
              <a:r>
                <a: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  </a:t>
              </a: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组长：骆鋆</a:t>
              </a:r>
              <a:r>
                <a: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  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8931239" y="4779393"/>
              <a:ext cx="376756" cy="376756"/>
            </a:xfrm>
            <a:prstGeom prst="ellipse">
              <a:avLst/>
            </a:prstGeom>
            <a:solidFill>
              <a:srgbClr val="E93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032842" y="487195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86925" y="3961549"/>
            <a:ext cx="40327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成员 ：张凯歌，张佳讯，庞丁硕</a:t>
            </a: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4784567" y="312858"/>
            <a:ext cx="1826141" cy="1014453"/>
            <a:chOff x="4785187" y="311658"/>
            <a:chExt cx="1826377" cy="1014585"/>
          </a:xfrm>
        </p:grpSpPr>
        <p:grpSp>
          <p:nvGrpSpPr>
            <p:cNvPr id="89" name="组合 88"/>
            <p:cNvGrpSpPr/>
            <p:nvPr/>
          </p:nvGrpSpPr>
          <p:grpSpPr>
            <a:xfrm>
              <a:off x="5753100" y="1171657"/>
              <a:ext cx="685800" cy="154586"/>
              <a:chOff x="6299200" y="3789363"/>
              <a:chExt cx="4764904" cy="107405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6299200" y="3789363"/>
                <a:ext cx="1074058" cy="1074058"/>
              </a:xfrm>
              <a:prstGeom prst="ellipse">
                <a:avLst/>
              </a:prstGeom>
              <a:solidFill>
                <a:srgbClr val="E93C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8144624" y="3789363"/>
                <a:ext cx="1074056" cy="1074058"/>
              </a:xfrm>
              <a:prstGeom prst="ellipse">
                <a:avLst/>
              </a:prstGeom>
              <a:solidFill>
                <a:srgbClr val="265D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9990048" y="3789363"/>
                <a:ext cx="1074056" cy="1074058"/>
              </a:xfrm>
              <a:prstGeom prst="ellipse">
                <a:avLst/>
              </a:prstGeom>
              <a:solidFill>
                <a:srgbClr val="F3A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785187" y="311658"/>
              <a:ext cx="1826377" cy="58485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defTabSz="914400"/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需求分析</a:t>
              </a:r>
              <a:endParaRPr lang="en-US" altLang="zh-CN" sz="3200" b="1" dirty="0" err="1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5AA72F4-5F3A-BD0C-3EC0-F1528E096C86}"/>
              </a:ext>
            </a:extLst>
          </p:cNvPr>
          <p:cNvSpPr txBox="1"/>
          <p:nvPr/>
        </p:nvSpPr>
        <p:spPr>
          <a:xfrm>
            <a:off x="852535" y="1327311"/>
            <a:ext cx="103307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需求分析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购物功能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支付功能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评价与评论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售后服务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">
            <a:extLst>
              <a:ext uri="{FF2B5EF4-FFF2-40B4-BE49-F238E27FC236}">
                <a16:creationId xmlns:a16="http://schemas.microsoft.com/office/drawing/2014/main" id="{3795D779-01D8-A57B-6E03-35CA7EE328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07" t="18463" r="24979" b="15611"/>
          <a:stretch/>
        </p:blipFill>
        <p:spPr bwMode="auto">
          <a:xfrm>
            <a:off x="3638908" y="1877239"/>
            <a:ext cx="5943600" cy="4552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678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4784564" y="312858"/>
            <a:ext cx="1653498" cy="1014453"/>
            <a:chOff x="4785187" y="311658"/>
            <a:chExt cx="1653713" cy="1014585"/>
          </a:xfrm>
        </p:grpSpPr>
        <p:grpSp>
          <p:nvGrpSpPr>
            <p:cNvPr id="89" name="组合 88"/>
            <p:cNvGrpSpPr/>
            <p:nvPr/>
          </p:nvGrpSpPr>
          <p:grpSpPr>
            <a:xfrm>
              <a:off x="5753100" y="1171657"/>
              <a:ext cx="685800" cy="154586"/>
              <a:chOff x="6299200" y="3789363"/>
              <a:chExt cx="4764904" cy="107405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6299200" y="3789363"/>
                <a:ext cx="1074058" cy="1074058"/>
              </a:xfrm>
              <a:prstGeom prst="ellipse">
                <a:avLst/>
              </a:prstGeom>
              <a:solidFill>
                <a:srgbClr val="E93C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8144624" y="3789363"/>
                <a:ext cx="1074056" cy="1074058"/>
              </a:xfrm>
              <a:prstGeom prst="ellipse">
                <a:avLst/>
              </a:prstGeom>
              <a:solidFill>
                <a:srgbClr val="265D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9990048" y="3789363"/>
                <a:ext cx="1074056" cy="1074058"/>
              </a:xfrm>
              <a:prstGeom prst="ellipse">
                <a:avLst/>
              </a:prstGeom>
              <a:solidFill>
                <a:srgbClr val="F3A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785187" y="311658"/>
              <a:ext cx="1415956" cy="58485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defTabSz="914400"/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功能点</a:t>
              </a:r>
              <a:endParaRPr lang="en-US" altLang="zh-CN" sz="3200" b="1" dirty="0" err="1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5AA72F4-5F3A-BD0C-3EC0-F1528E096C86}"/>
              </a:ext>
            </a:extLst>
          </p:cNvPr>
          <p:cNvSpPr txBox="1"/>
          <p:nvPr/>
        </p:nvSpPr>
        <p:spPr>
          <a:xfrm>
            <a:off x="852535" y="1327311"/>
            <a:ext cx="103307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基础功能：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spc="-55" dirty="0">
                <a:effectLst/>
                <a:ea typeface="黑体" panose="02010609060101010101" pitchFamily="49" charset="-122"/>
                <a:cs typeface="黑体" panose="02010609060101010101" pitchFamily="49" charset="-122"/>
              </a:rPr>
              <a:t>图形界面</a:t>
            </a:r>
            <a:endParaRPr lang="en-US" altLang="zh-CN" sz="1800" kern="100" spc="-55" dirty="0">
              <a:effectLst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spc="-55" dirty="0">
                <a:effectLst/>
                <a:ea typeface="黑体" panose="02010609060101010101" pitchFamily="49" charset="-122"/>
                <a:cs typeface="黑体" panose="02010609060101010101" pitchFamily="49" charset="-122"/>
              </a:rPr>
              <a:t>商品的分类浏览</a:t>
            </a:r>
            <a:endParaRPr lang="en-US" altLang="zh-CN" sz="1800" kern="100" spc="-55" dirty="0">
              <a:effectLst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spc="-55" dirty="0">
                <a:effectLst/>
                <a:ea typeface="黑体" panose="02010609060101010101" pitchFamily="49" charset="-122"/>
                <a:cs typeface="黑体" panose="02010609060101010101" pitchFamily="49" charset="-122"/>
              </a:rPr>
              <a:t>商品信息的管理</a:t>
            </a:r>
            <a:endParaRPr lang="en-US" altLang="zh-CN" sz="1800" kern="100" spc="-55" dirty="0">
              <a:effectLst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spc="-55" dirty="0">
                <a:effectLst/>
                <a:ea typeface="黑体" panose="02010609060101010101" pitchFamily="49" charset="-122"/>
                <a:cs typeface="黑体" panose="02010609060101010101" pitchFamily="49" charset="-122"/>
              </a:rPr>
              <a:t>用户的注册登录</a:t>
            </a:r>
            <a:endParaRPr lang="en-US" altLang="zh-CN" sz="1800" kern="100" spc="-55" dirty="0">
              <a:effectLst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spc="-55" dirty="0">
                <a:effectLst/>
                <a:ea typeface="黑体" panose="02010609060101010101" pitchFamily="49" charset="-122"/>
                <a:cs typeface="黑体" panose="02010609060101010101" pitchFamily="49" charset="-122"/>
              </a:rPr>
              <a:t>订单的创建与删除</a:t>
            </a:r>
            <a:endParaRPr lang="en-US" altLang="zh-CN" kern="100" spc="-55" dirty="0"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spc="-55" dirty="0">
                <a:effectLst/>
                <a:ea typeface="黑体" panose="02010609060101010101" pitchFamily="49" charset="-122"/>
                <a:cs typeface="黑体" panose="02010609060101010101" pitchFamily="49" charset="-122"/>
              </a:rPr>
              <a:t>用户信息管理</a:t>
            </a:r>
            <a:endParaRPr lang="en-US" altLang="zh-CN" sz="1800" kern="100" spc="-55" dirty="0">
              <a:effectLst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kern="100" spc="-55" dirty="0"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kern="100" spc="-55" dirty="0">
              <a:effectLst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拓展功能：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kern="100" spc="-55" dirty="0">
                <a:effectLst/>
                <a:ea typeface="黑体" panose="02010609060101010101" pitchFamily="49" charset="-122"/>
                <a:cs typeface="黑体" panose="02010609060101010101" pitchFamily="49" charset="-122"/>
              </a:rPr>
              <a:t>商品搜索</a:t>
            </a:r>
            <a:endParaRPr lang="en-US" altLang="zh-CN" sz="1800" kern="100" spc="-55" dirty="0">
              <a:effectLst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kern="100" spc="-55" dirty="0">
                <a:ea typeface="黑体" panose="02010609060101010101" pitchFamily="49" charset="-122"/>
                <a:cs typeface="黑体" panose="02010609060101010101" pitchFamily="49" charset="-122"/>
              </a:rPr>
              <a:t>高级搜索</a:t>
            </a:r>
            <a:endParaRPr lang="en-US" altLang="zh-CN" kern="100" spc="-55" dirty="0"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kern="100" spc="-55" dirty="0">
                <a:effectLst/>
                <a:ea typeface="黑体" panose="02010609060101010101" pitchFamily="49" charset="-122"/>
                <a:cs typeface="黑体" panose="02010609060101010101" pitchFamily="49" charset="-122"/>
              </a:rPr>
              <a:t>商品推荐</a:t>
            </a:r>
            <a:endParaRPr lang="en-US" altLang="zh-CN" sz="1800" kern="100" spc="-55" dirty="0">
              <a:effectLst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B2E322-069D-D0E9-211A-372A2BBD3C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79" t="13883"/>
          <a:stretch/>
        </p:blipFill>
        <p:spPr>
          <a:xfrm>
            <a:off x="3670300" y="2201634"/>
            <a:ext cx="7805737" cy="40815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198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4784566" y="312858"/>
            <a:ext cx="1826141" cy="1014453"/>
            <a:chOff x="4785187" y="311658"/>
            <a:chExt cx="1826378" cy="1014585"/>
          </a:xfrm>
        </p:grpSpPr>
        <p:grpSp>
          <p:nvGrpSpPr>
            <p:cNvPr id="89" name="组合 88"/>
            <p:cNvGrpSpPr/>
            <p:nvPr/>
          </p:nvGrpSpPr>
          <p:grpSpPr>
            <a:xfrm>
              <a:off x="5753100" y="1171657"/>
              <a:ext cx="685800" cy="154586"/>
              <a:chOff x="6299200" y="3789363"/>
              <a:chExt cx="4764904" cy="107405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6299200" y="3789363"/>
                <a:ext cx="1074058" cy="1074058"/>
              </a:xfrm>
              <a:prstGeom prst="ellipse">
                <a:avLst/>
              </a:prstGeom>
              <a:solidFill>
                <a:srgbClr val="E93C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8144624" y="3789363"/>
                <a:ext cx="1074056" cy="1074058"/>
              </a:xfrm>
              <a:prstGeom prst="ellipse">
                <a:avLst/>
              </a:prstGeom>
              <a:solidFill>
                <a:srgbClr val="265D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9990048" y="3789363"/>
                <a:ext cx="1074056" cy="1074058"/>
              </a:xfrm>
              <a:prstGeom prst="ellipse">
                <a:avLst/>
              </a:prstGeom>
              <a:solidFill>
                <a:srgbClr val="F3A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785187" y="311658"/>
              <a:ext cx="1826378" cy="58485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defTabSz="914400"/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技术方案</a:t>
              </a:r>
              <a:endParaRPr lang="en-US" altLang="zh-CN" sz="3200" b="1" dirty="0" err="1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5AA72F4-5F3A-BD0C-3EC0-F1528E096C86}"/>
              </a:ext>
            </a:extLst>
          </p:cNvPr>
          <p:cNvSpPr txBox="1"/>
          <p:nvPr/>
        </p:nvSpPr>
        <p:spPr>
          <a:xfrm>
            <a:off x="852533" y="1327311"/>
            <a:ext cx="103307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整体方案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Springboot+Vue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搭建前后端分离项目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B/S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架构，系统通过浏览器访问完成相关功能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使用关系性数据库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594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4784564" y="312858"/>
            <a:ext cx="3057247" cy="1014453"/>
            <a:chOff x="4785187" y="311658"/>
            <a:chExt cx="3057646" cy="1014585"/>
          </a:xfrm>
        </p:grpSpPr>
        <p:grpSp>
          <p:nvGrpSpPr>
            <p:cNvPr id="89" name="组合 88"/>
            <p:cNvGrpSpPr/>
            <p:nvPr/>
          </p:nvGrpSpPr>
          <p:grpSpPr>
            <a:xfrm>
              <a:off x="5753100" y="1171657"/>
              <a:ext cx="685800" cy="154586"/>
              <a:chOff x="6299200" y="3789363"/>
              <a:chExt cx="4764904" cy="107405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6299200" y="3789363"/>
                <a:ext cx="1074058" cy="1074058"/>
              </a:xfrm>
              <a:prstGeom prst="ellipse">
                <a:avLst/>
              </a:prstGeom>
              <a:solidFill>
                <a:srgbClr val="E93C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8144624" y="3789363"/>
                <a:ext cx="1074056" cy="1074058"/>
              </a:xfrm>
              <a:prstGeom prst="ellipse">
                <a:avLst/>
              </a:prstGeom>
              <a:solidFill>
                <a:srgbClr val="265D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9990048" y="3789363"/>
                <a:ext cx="1074056" cy="1074058"/>
              </a:xfrm>
              <a:prstGeom prst="ellipse">
                <a:avLst/>
              </a:prstGeom>
              <a:solidFill>
                <a:srgbClr val="F3A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785187" y="311658"/>
              <a:ext cx="3057646" cy="58485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defTabSz="914400"/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系统技术架构图</a:t>
              </a:r>
              <a:endParaRPr lang="en-US" altLang="zh-CN" sz="3200" b="1" dirty="0" err="1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21C0BDC-BDF9-4C6E-CACA-73999DBD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62" y="1602423"/>
            <a:ext cx="5456455" cy="4845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838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hqprint"/>
          <a:stretch>
            <a:fillRect/>
          </a:stretch>
        </p:blipFill>
        <p:spPr>
          <a:xfrm rot="10800000" flipH="1">
            <a:off x="4876166" y="1068990"/>
            <a:ext cx="2438081" cy="272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44044" y="1427718"/>
            <a:ext cx="1115060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/>
            <a:r>
              <a:rPr lang="en-US" altLang="zh-CN" sz="6600" i="1" dirty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03</a:t>
            </a:r>
            <a:endParaRPr lang="zh-CN" altLang="en-US" sz="6600" i="1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94116" y="389913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914400"/>
            <a:r>
              <a:rPr lang="zh-CN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已完成工作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004066" y="4714504"/>
            <a:ext cx="6182281" cy="33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>
              <a:lnSpc>
                <a:spcPct val="114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Display of Results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4784563" y="312858"/>
            <a:ext cx="2236510" cy="1014453"/>
            <a:chOff x="4785187" y="311658"/>
            <a:chExt cx="2236802" cy="1014585"/>
          </a:xfrm>
        </p:grpSpPr>
        <p:grpSp>
          <p:nvGrpSpPr>
            <p:cNvPr id="89" name="组合 88"/>
            <p:cNvGrpSpPr/>
            <p:nvPr/>
          </p:nvGrpSpPr>
          <p:grpSpPr>
            <a:xfrm>
              <a:off x="5753100" y="1171657"/>
              <a:ext cx="685800" cy="154586"/>
              <a:chOff x="6299200" y="3789363"/>
              <a:chExt cx="4764904" cy="107405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6299200" y="3789363"/>
                <a:ext cx="1074058" cy="1074058"/>
              </a:xfrm>
              <a:prstGeom prst="ellipse">
                <a:avLst/>
              </a:prstGeom>
              <a:solidFill>
                <a:srgbClr val="E93C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8144624" y="3789363"/>
                <a:ext cx="1074056" cy="1074058"/>
              </a:xfrm>
              <a:prstGeom prst="ellipse">
                <a:avLst/>
              </a:prstGeom>
              <a:solidFill>
                <a:srgbClr val="265D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9990048" y="3789363"/>
                <a:ext cx="1074056" cy="1074058"/>
              </a:xfrm>
              <a:prstGeom prst="ellipse">
                <a:avLst/>
              </a:prstGeom>
              <a:solidFill>
                <a:srgbClr val="F3A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785187" y="311658"/>
              <a:ext cx="2236802" cy="58485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defTabSz="914400"/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已完成工作</a:t>
              </a:r>
              <a:endParaRPr lang="en-US" altLang="zh-CN" sz="3200" b="1" dirty="0" err="1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4BAC32B-9251-B64F-7588-C0C77DE2D8A4}"/>
              </a:ext>
            </a:extLst>
          </p:cNvPr>
          <p:cNvSpPr txBox="1"/>
          <p:nvPr/>
        </p:nvSpPr>
        <p:spPr>
          <a:xfrm>
            <a:off x="852533" y="1327311"/>
            <a:ext cx="103307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服务器系统搭建和环境配置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具体技术学习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15923D-44E0-5C3C-AE02-B2E07F194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77" y="2731308"/>
            <a:ext cx="7988300" cy="37226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633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hqprint"/>
          <a:stretch>
            <a:fillRect/>
          </a:stretch>
        </p:blipFill>
        <p:spPr>
          <a:xfrm rot="10800000" flipH="1">
            <a:off x="4876166" y="1068990"/>
            <a:ext cx="2438081" cy="272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44044" y="1427718"/>
            <a:ext cx="1115060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/>
            <a:r>
              <a:rPr lang="en-US" altLang="zh-CN" sz="6600" i="1" dirty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04</a:t>
            </a:r>
            <a:endParaRPr lang="zh-CN" altLang="en-US" sz="6600" i="1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78116" y="3899132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914400"/>
            <a:r>
              <a:rPr lang="zh-CN" altLang="en-US" sz="4000" b="1" dirty="0">
                <a:cs typeface="+mn-ea"/>
                <a:sym typeface="+mn-lt"/>
              </a:rPr>
              <a:t>工作小组成员贡献</a:t>
            </a:r>
            <a:endParaRPr lang="zh-CN" altLang="en-US" sz="4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004066" y="4714504"/>
            <a:ext cx="6182281" cy="33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>
              <a:lnSpc>
                <a:spcPct val="114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Working group members contribute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3945693" y="228403"/>
            <a:ext cx="4324421" cy="1098908"/>
            <a:chOff x="3946207" y="227192"/>
            <a:chExt cx="4324984" cy="1099051"/>
          </a:xfrm>
        </p:grpSpPr>
        <p:grpSp>
          <p:nvGrpSpPr>
            <p:cNvPr id="89" name="组合 88"/>
            <p:cNvGrpSpPr/>
            <p:nvPr/>
          </p:nvGrpSpPr>
          <p:grpSpPr>
            <a:xfrm>
              <a:off x="5753100" y="1171657"/>
              <a:ext cx="685800" cy="154586"/>
              <a:chOff x="6299200" y="3789363"/>
              <a:chExt cx="4764904" cy="107405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6299200" y="3789363"/>
                <a:ext cx="1074058" cy="1074058"/>
              </a:xfrm>
              <a:prstGeom prst="ellipse">
                <a:avLst/>
              </a:prstGeom>
              <a:solidFill>
                <a:srgbClr val="E93C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8144624" y="3789363"/>
                <a:ext cx="1074056" cy="1074058"/>
              </a:xfrm>
              <a:prstGeom prst="ellipse">
                <a:avLst/>
              </a:prstGeom>
              <a:solidFill>
                <a:srgbClr val="265D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9990048" y="3789363"/>
                <a:ext cx="1074056" cy="1074058"/>
              </a:xfrm>
              <a:prstGeom prst="ellipse">
                <a:avLst/>
              </a:prstGeom>
              <a:solidFill>
                <a:srgbClr val="F3A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3946207" y="227192"/>
              <a:ext cx="4324984" cy="894836"/>
              <a:chOff x="3933507" y="227192"/>
              <a:chExt cx="4324984" cy="894836"/>
            </a:xfrm>
          </p:grpSpPr>
          <p:sp>
            <p:nvSpPr>
              <p:cNvPr id="94" name="文本框 93"/>
              <p:cNvSpPr txBox="1"/>
              <p:nvPr/>
            </p:nvSpPr>
            <p:spPr>
              <a:xfrm>
                <a:off x="4353333" y="227192"/>
                <a:ext cx="3434527" cy="583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 defTabSz="914400"/>
                <a:r>
                  <a:rPr lang="zh-CN" altLang="en-US" sz="3200" b="1" dirty="0">
                    <a:cs typeface="+mn-ea"/>
                    <a:sym typeface="+mn-lt"/>
                  </a:rPr>
                  <a:t>工作小组成员贡献</a:t>
                </a:r>
                <a:endPara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3933507" y="811020"/>
                <a:ext cx="4324984" cy="311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914400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/>
                    <a:ea typeface="微软雅黑" panose="020B0503020204020204" charset="-122"/>
                    <a:cs typeface="+mn-ea"/>
                    <a:sym typeface="+mn-lt"/>
                  </a:rPr>
                  <a:t>Working group members contribute</a:t>
                </a:r>
              </a:p>
            </p:txBody>
          </p:sp>
        </p:grpSp>
      </p:grpSp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>
            <a:off x="1660873" y="2043504"/>
            <a:ext cx="1462932" cy="820438"/>
          </a:xfrm>
          <a:prstGeom prst="rect">
            <a:avLst/>
          </a:prstGeom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spc="1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骆鋆</a:t>
            </a:r>
          </a:p>
        </p:txBody>
      </p:sp>
      <p:sp>
        <p:nvSpPr>
          <p:cNvPr id="38" name="任意多边形 37"/>
          <p:cNvSpPr/>
          <p:nvPr>
            <p:custDataLst>
              <p:tags r:id="rId3"/>
            </p:custDataLst>
          </p:nvPr>
        </p:nvSpPr>
        <p:spPr>
          <a:xfrm>
            <a:off x="1476844" y="1886550"/>
            <a:ext cx="1798638" cy="1134345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59C78A">
              <a:alpha val="71000"/>
            </a:srgbClr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4"/>
            </p:custDataLst>
          </p:nvPr>
        </p:nvSpPr>
        <p:spPr>
          <a:xfrm>
            <a:off x="3458029" y="1700104"/>
            <a:ext cx="2997234" cy="489763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2000" b="1" spc="300" dirty="0">
              <a:solidFill>
                <a:srgbClr val="59C78A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5"/>
            </p:custDataLst>
          </p:nvPr>
        </p:nvSpPr>
        <p:spPr>
          <a:xfrm>
            <a:off x="3440828" y="2214056"/>
            <a:ext cx="2997234" cy="1124906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120000"/>
              </a:lnSpc>
            </a:pPr>
            <a:r>
              <a:rPr lang="en-US" altLang="zh-CN" sz="4800" b="1" dirty="0">
                <a:solidFill>
                  <a:srgbClr val="59C78A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30%</a:t>
            </a:r>
            <a:endParaRPr lang="zh-CN" altLang="en-US" sz="4800" b="1" dirty="0">
              <a:solidFill>
                <a:srgbClr val="59C78A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>
            <p:custDataLst>
              <p:tags r:id="rId6"/>
            </p:custDataLst>
          </p:nvPr>
        </p:nvSpPr>
        <p:spPr>
          <a:xfrm>
            <a:off x="6982933" y="2043504"/>
            <a:ext cx="1539459" cy="820438"/>
          </a:xfrm>
          <a:prstGeom prst="rect">
            <a:avLst/>
          </a:prstGeom>
          <a:solidFill>
            <a:srgbClr val="49BEAA"/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spc="1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张凯歌</a:t>
            </a:r>
          </a:p>
        </p:txBody>
      </p:sp>
      <p:sp>
        <p:nvSpPr>
          <p:cNvPr id="44" name="任意多边形 43"/>
          <p:cNvSpPr/>
          <p:nvPr>
            <p:custDataLst>
              <p:tags r:id="rId7"/>
            </p:custDataLst>
          </p:nvPr>
        </p:nvSpPr>
        <p:spPr>
          <a:xfrm>
            <a:off x="6871927" y="1886550"/>
            <a:ext cx="1802142" cy="1134345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49BEAA">
              <a:alpha val="71000"/>
            </a:srgbClr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8"/>
            </p:custDataLst>
          </p:nvPr>
        </p:nvSpPr>
        <p:spPr>
          <a:xfrm>
            <a:off x="8856616" y="1700104"/>
            <a:ext cx="2997234" cy="489763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2000" b="1" spc="300" dirty="0">
              <a:solidFill>
                <a:srgbClr val="49BEAA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9"/>
            </p:custDataLst>
          </p:nvPr>
        </p:nvSpPr>
        <p:spPr>
          <a:xfrm>
            <a:off x="8856616" y="2214056"/>
            <a:ext cx="2997234" cy="1124906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16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8" name="矩形 47"/>
          <p:cNvSpPr/>
          <p:nvPr>
            <p:custDataLst>
              <p:tags r:id="rId10"/>
            </p:custDataLst>
          </p:nvPr>
        </p:nvSpPr>
        <p:spPr>
          <a:xfrm>
            <a:off x="1660873" y="4327416"/>
            <a:ext cx="1462931" cy="745852"/>
          </a:xfrm>
          <a:prstGeom prst="rect">
            <a:avLst/>
          </a:prstGeom>
          <a:solidFill>
            <a:srgbClr val="48AAC1"/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spc="15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张佳讯</a:t>
            </a:r>
          </a:p>
        </p:txBody>
      </p:sp>
      <p:sp>
        <p:nvSpPr>
          <p:cNvPr id="49" name="任意多边形 48"/>
          <p:cNvSpPr/>
          <p:nvPr>
            <p:custDataLst>
              <p:tags r:id="rId11"/>
            </p:custDataLst>
          </p:nvPr>
        </p:nvSpPr>
        <p:spPr>
          <a:xfrm>
            <a:off x="1476844" y="4184731"/>
            <a:ext cx="1798638" cy="1031221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48AAC1"/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2"/>
            </p:custDataLst>
          </p:nvPr>
        </p:nvSpPr>
        <p:spPr>
          <a:xfrm>
            <a:off x="3458028" y="4007135"/>
            <a:ext cx="2997233" cy="445239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2000" b="1" spc="300" dirty="0">
              <a:solidFill>
                <a:srgbClr val="48AAC1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13"/>
            </p:custDataLst>
          </p:nvPr>
        </p:nvSpPr>
        <p:spPr>
          <a:xfrm>
            <a:off x="3458028" y="4474365"/>
            <a:ext cx="2997233" cy="1022641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16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>
            <p:custDataLst>
              <p:tags r:id="rId14"/>
            </p:custDataLst>
          </p:nvPr>
        </p:nvSpPr>
        <p:spPr>
          <a:xfrm>
            <a:off x="6982933" y="4327416"/>
            <a:ext cx="1539457" cy="745852"/>
          </a:xfrm>
          <a:prstGeom prst="rect">
            <a:avLst/>
          </a:prstGeom>
          <a:solidFill>
            <a:srgbClr val="5B99CA"/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spc="1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庞丁硕</a:t>
            </a:r>
          </a:p>
        </p:txBody>
      </p:sp>
      <p:sp>
        <p:nvSpPr>
          <p:cNvPr id="54" name="任意多边形 53"/>
          <p:cNvSpPr/>
          <p:nvPr>
            <p:custDataLst>
              <p:tags r:id="rId15"/>
            </p:custDataLst>
          </p:nvPr>
        </p:nvSpPr>
        <p:spPr>
          <a:xfrm>
            <a:off x="6871927" y="4184731"/>
            <a:ext cx="1802142" cy="1031221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5B99CA"/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>
            <p:custDataLst>
              <p:tags r:id="rId16"/>
            </p:custDataLst>
          </p:nvPr>
        </p:nvSpPr>
        <p:spPr>
          <a:xfrm>
            <a:off x="8856615" y="4007135"/>
            <a:ext cx="2997233" cy="445239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2000" b="1" spc="300" dirty="0">
              <a:solidFill>
                <a:srgbClr val="5B99CA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17"/>
            </p:custDataLst>
          </p:nvPr>
        </p:nvSpPr>
        <p:spPr>
          <a:xfrm>
            <a:off x="8856615" y="4474365"/>
            <a:ext cx="2997233" cy="1022641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16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8"/>
            </p:custDataLst>
          </p:nvPr>
        </p:nvSpPr>
        <p:spPr>
          <a:xfrm>
            <a:off x="8905259" y="2211858"/>
            <a:ext cx="2997234" cy="1124906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120000"/>
              </a:lnSpc>
            </a:pPr>
            <a:r>
              <a:rPr lang="en-US" altLang="zh-CN" sz="4800" b="1" dirty="0">
                <a:solidFill>
                  <a:srgbClr val="49BEAA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30%</a:t>
            </a:r>
            <a:endParaRPr lang="zh-CN" altLang="en-US" sz="4800" b="1" dirty="0">
              <a:solidFill>
                <a:srgbClr val="49BEAA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>
          <a:xfrm>
            <a:off x="3379944" y="4510815"/>
            <a:ext cx="2997234" cy="1124906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120000"/>
              </a:lnSpc>
            </a:pPr>
            <a:r>
              <a:rPr lang="en-US" altLang="zh-CN" sz="4800" b="1" dirty="0">
                <a:solidFill>
                  <a:srgbClr val="48AAC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30%</a:t>
            </a:r>
            <a:endParaRPr lang="zh-CN" altLang="en-US" sz="4800" b="1" dirty="0">
              <a:solidFill>
                <a:srgbClr val="48AAC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0"/>
            </p:custDataLst>
          </p:nvPr>
        </p:nvSpPr>
        <p:spPr>
          <a:xfrm>
            <a:off x="8856615" y="4510815"/>
            <a:ext cx="2997234" cy="1124906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120000"/>
              </a:lnSpc>
            </a:pPr>
            <a:r>
              <a:rPr lang="en-US" altLang="zh-CN" sz="4800" b="1" dirty="0">
                <a:solidFill>
                  <a:srgbClr val="5B99CA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10%</a:t>
            </a:r>
            <a:endParaRPr lang="zh-CN" altLang="en-US" sz="4800" b="1" dirty="0">
              <a:solidFill>
                <a:srgbClr val="5B99CA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645322" y="6250681"/>
            <a:ext cx="899769" cy="233024"/>
            <a:chOff x="6299200" y="3789363"/>
            <a:chExt cx="4147231" cy="1074058"/>
          </a:xfrm>
        </p:grpSpPr>
        <p:sp>
          <p:nvSpPr>
            <p:cNvPr id="5" name="椭圆 4"/>
            <p:cNvSpPr/>
            <p:nvPr/>
          </p:nvSpPr>
          <p:spPr>
            <a:xfrm>
              <a:off x="6299200" y="3789363"/>
              <a:ext cx="1074058" cy="1074058"/>
            </a:xfrm>
            <a:prstGeom prst="ellipse">
              <a:avLst/>
            </a:prstGeom>
            <a:solidFill>
              <a:srgbClr val="E93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835787" y="3789363"/>
              <a:ext cx="1074058" cy="1074058"/>
            </a:xfrm>
            <a:prstGeom prst="ellipse">
              <a:avLst/>
            </a:prstGeom>
            <a:solidFill>
              <a:srgbClr val="265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372373" y="3789363"/>
              <a:ext cx="1074058" cy="1074058"/>
            </a:xfrm>
            <a:prstGeom prst="ellipse">
              <a:avLst/>
            </a:prstGeom>
            <a:solidFill>
              <a:srgbClr val="F3AF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11719" y="1616127"/>
            <a:ext cx="2036431" cy="673990"/>
            <a:chOff x="3799246" y="1097423"/>
            <a:chExt cx="2036696" cy="674078"/>
          </a:xfrm>
        </p:grpSpPr>
        <p:sp>
          <p:nvSpPr>
            <p:cNvPr id="10" name="椭圆 9"/>
            <p:cNvSpPr/>
            <p:nvPr/>
          </p:nvSpPr>
          <p:spPr>
            <a:xfrm>
              <a:off x="3799246" y="1097423"/>
              <a:ext cx="674078" cy="67407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en-US" altLang="zh-CN" sz="4000" i="1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1.</a:t>
              </a:r>
              <a:endParaRPr lang="zh-CN" altLang="en-US" sz="4000" i="1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19986" y="1123015"/>
              <a:ext cx="1415956" cy="4617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defTabSz="914400"/>
              <a:r>
                <a:rPr lang="zh-CN" altLang="en-US" sz="2400" b="1" dirty="0"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项目管理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11719" y="2569424"/>
            <a:ext cx="2036431" cy="673990"/>
            <a:chOff x="3799246" y="1097423"/>
            <a:chExt cx="2036696" cy="674078"/>
          </a:xfrm>
        </p:grpSpPr>
        <p:sp>
          <p:nvSpPr>
            <p:cNvPr id="15" name="椭圆 14"/>
            <p:cNvSpPr/>
            <p:nvPr/>
          </p:nvSpPr>
          <p:spPr>
            <a:xfrm>
              <a:off x="3799246" y="1097423"/>
              <a:ext cx="674078" cy="67407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en-US" altLang="zh-CN" sz="4000" i="1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2.</a:t>
              </a:r>
              <a:endParaRPr lang="zh-CN" altLang="en-US" sz="4000" i="1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19986" y="1123015"/>
              <a:ext cx="1415956" cy="4617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defTabSz="914400"/>
              <a:r>
                <a:rPr lang="zh-CN" altLang="en-US" sz="2400" b="1" dirty="0"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软件定义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11718" y="3522721"/>
            <a:ext cx="4428053" cy="673990"/>
            <a:chOff x="3799246" y="1097423"/>
            <a:chExt cx="4428630" cy="674078"/>
          </a:xfrm>
        </p:grpSpPr>
        <p:sp>
          <p:nvSpPr>
            <p:cNvPr id="20" name="椭圆 19"/>
            <p:cNvSpPr/>
            <p:nvPr/>
          </p:nvSpPr>
          <p:spPr>
            <a:xfrm>
              <a:off x="3799246" y="1097423"/>
              <a:ext cx="674078" cy="67407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en-US" altLang="zh-CN" sz="4000" i="1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3.</a:t>
              </a:r>
              <a:endParaRPr lang="zh-CN" altLang="en-US" sz="4000" i="1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419985" y="1123015"/>
              <a:ext cx="3807891" cy="627563"/>
              <a:chOff x="3797607" y="432096"/>
              <a:chExt cx="3807891" cy="627563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797608" y="432096"/>
                <a:ext cx="1402263" cy="460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 defTabSz="914400"/>
                <a:r>
                  <a:rPr lang="zh-CN" altLang="en-US" sz="2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成果展示</a:t>
                </a:r>
                <a:endParaRPr lang="zh-CN" altLang="en-US" sz="2400" b="1" dirty="0"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797607" y="779422"/>
                <a:ext cx="3807891" cy="280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400">
                  <a:lnSpc>
                    <a:spcPct val="114000"/>
                  </a:lnSpc>
                </a:pPr>
                <a:r>
                  <a:rPr lang="en-US" altLang="zh-CN" sz="105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/>
                    <a:ea typeface="微软雅黑" panose="020B0503020204020204" charset="-122"/>
                    <a:cs typeface="+mn-ea"/>
                    <a:sym typeface="+mn-lt"/>
                  </a:rPr>
                  <a:t>Display of Results</a:t>
                </a: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6211718" y="4476018"/>
            <a:ext cx="4428053" cy="673990"/>
            <a:chOff x="3799246" y="1097423"/>
            <a:chExt cx="4428630" cy="674078"/>
          </a:xfrm>
        </p:grpSpPr>
        <p:sp>
          <p:nvSpPr>
            <p:cNvPr id="25" name="椭圆 24"/>
            <p:cNvSpPr/>
            <p:nvPr/>
          </p:nvSpPr>
          <p:spPr>
            <a:xfrm>
              <a:off x="3799246" y="1097423"/>
              <a:ext cx="674078" cy="67407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en-US" altLang="zh-CN" sz="4000" i="1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4.</a:t>
              </a:r>
              <a:endParaRPr lang="zh-CN" altLang="en-US" sz="4000" i="1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419985" y="1123015"/>
              <a:ext cx="3807891" cy="627563"/>
              <a:chOff x="3797607" y="432096"/>
              <a:chExt cx="3807891" cy="627563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797608" y="432096"/>
                <a:ext cx="2621622" cy="460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 defTabSz="914400"/>
                <a:r>
                  <a:rPr lang="zh-CN" altLang="en-US" sz="2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工作小组成员贡献</a:t>
                </a:r>
                <a:endParaRPr lang="zh-CN" altLang="en-US" sz="2400" b="1" dirty="0">
                  <a:solidFill>
                    <a:schemeClr val="tx1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3797607" y="779422"/>
                <a:ext cx="3807891" cy="280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914400">
                  <a:lnSpc>
                    <a:spcPct val="114000"/>
                  </a:lnSpc>
                </a:pPr>
                <a:r>
                  <a:rPr lang="en-US" altLang="zh-CN" sz="105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/>
                    <a:ea typeface="微软雅黑" panose="020B0503020204020204" charset="-122"/>
                    <a:cs typeface="+mn-ea"/>
                    <a:sym typeface="+mn-lt"/>
                  </a:rPr>
                  <a:t>Working group members contribute</a:t>
                </a: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1" y="1241"/>
            <a:ext cx="5413123" cy="4267779"/>
            <a:chOff x="1" y="0"/>
            <a:chExt cx="5413828" cy="42683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hqprint"/>
            <a:srcRect r="17960" b="42046"/>
            <a:stretch>
              <a:fillRect/>
            </a:stretch>
          </p:blipFill>
          <p:spPr>
            <a:xfrm rot="10800000">
              <a:off x="1" y="0"/>
              <a:ext cx="5413828" cy="4268335"/>
            </a:xfrm>
            <a:prstGeom prst="rect">
              <a:avLst/>
            </a:prstGeom>
          </p:spPr>
        </p:pic>
        <p:sp>
          <p:nvSpPr>
            <p:cNvPr id="29" name="椭圆 28"/>
            <p:cNvSpPr/>
            <p:nvPr/>
          </p:nvSpPr>
          <p:spPr>
            <a:xfrm>
              <a:off x="3095625" y="2466975"/>
              <a:ext cx="876300" cy="876300"/>
            </a:xfrm>
            <a:prstGeom prst="ellipse">
              <a:avLst/>
            </a:prstGeom>
            <a:solidFill>
              <a:srgbClr val="E93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028995" y="2630815"/>
              <a:ext cx="995810" cy="5836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400"/>
              <a:r>
                <a:rPr lang="zh-CN" altLang="en-US" sz="3200" i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目录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hqprint"/>
          <a:stretch>
            <a:fillRect/>
          </a:stretch>
        </p:blipFill>
        <p:spPr>
          <a:xfrm rot="10800000" flipH="1">
            <a:off x="4876166" y="1068990"/>
            <a:ext cx="2438081" cy="272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38032" y="1427718"/>
            <a:ext cx="1127085" cy="110785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/>
            <a:r>
              <a:rPr lang="en-US" altLang="zh-CN" sz="6600" i="1" dirty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01</a:t>
            </a:r>
            <a:endParaRPr lang="zh-CN" altLang="en-US" sz="6600" i="1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93481" y="389913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914400"/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项目管理</a:t>
            </a:r>
            <a:endParaRPr lang="zh-CN" altLang="en-US" sz="4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4784563" y="312858"/>
            <a:ext cx="2646878" cy="1014453"/>
            <a:chOff x="4785187" y="311658"/>
            <a:chExt cx="2647223" cy="1014585"/>
          </a:xfrm>
        </p:grpSpPr>
        <p:grpSp>
          <p:nvGrpSpPr>
            <p:cNvPr id="89" name="组合 88"/>
            <p:cNvGrpSpPr/>
            <p:nvPr/>
          </p:nvGrpSpPr>
          <p:grpSpPr>
            <a:xfrm>
              <a:off x="5753100" y="1171657"/>
              <a:ext cx="685800" cy="154586"/>
              <a:chOff x="6299200" y="3789363"/>
              <a:chExt cx="4764904" cy="107405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6299200" y="3789363"/>
                <a:ext cx="1074058" cy="1074058"/>
              </a:xfrm>
              <a:prstGeom prst="ellipse">
                <a:avLst/>
              </a:prstGeom>
              <a:solidFill>
                <a:srgbClr val="E93C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8144624" y="3789363"/>
                <a:ext cx="1074056" cy="1074058"/>
              </a:xfrm>
              <a:prstGeom prst="ellipse">
                <a:avLst/>
              </a:prstGeom>
              <a:solidFill>
                <a:srgbClr val="265D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9990048" y="3789363"/>
                <a:ext cx="1074056" cy="1074058"/>
              </a:xfrm>
              <a:prstGeom prst="ellipse">
                <a:avLst/>
              </a:prstGeom>
              <a:solidFill>
                <a:srgbClr val="F3A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785187" y="311658"/>
              <a:ext cx="2647223" cy="58485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defTabSz="914400"/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项目管理平台</a:t>
              </a:r>
              <a:endParaRPr lang="en-US" altLang="zh-CN" sz="3200" b="1" dirty="0" err="1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5AA72F4-5F3A-BD0C-3EC0-F1528E096C86}"/>
              </a:ext>
            </a:extLst>
          </p:cNvPr>
          <p:cNvSpPr txBox="1"/>
          <p:nvPr/>
        </p:nvSpPr>
        <p:spPr>
          <a:xfrm>
            <a:off x="601504" y="1602423"/>
            <a:ext cx="6095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worktile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完成对项目的进度安排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">
            <a:extLst>
              <a:ext uri="{FF2B5EF4-FFF2-40B4-BE49-F238E27FC236}">
                <a16:creationId xmlns:a16="http://schemas.microsoft.com/office/drawing/2014/main" id="{CDF44FC1-0EC9-8D97-8912-FE1B0E654D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3" t="7252" r="3143" b="3681"/>
          <a:stretch/>
        </p:blipFill>
        <p:spPr bwMode="auto">
          <a:xfrm>
            <a:off x="261990" y="2246867"/>
            <a:ext cx="4919980" cy="26435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90066F-CB26-0EBF-7B4C-ABD0BB3B8836}"/>
              </a:ext>
            </a:extLst>
          </p:cNvPr>
          <p:cNvSpPr txBox="1"/>
          <p:nvPr/>
        </p:nvSpPr>
        <p:spPr>
          <a:xfrm>
            <a:off x="5495450" y="1602423"/>
            <a:ext cx="6095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Github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完成对项目的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代码管理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8A2953-1208-6E11-4322-2FC5C8549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604" y="2246867"/>
            <a:ext cx="5853346" cy="29103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4784565" y="312858"/>
            <a:ext cx="1826141" cy="1014453"/>
            <a:chOff x="4785187" y="311658"/>
            <a:chExt cx="1826378" cy="1014585"/>
          </a:xfrm>
        </p:grpSpPr>
        <p:grpSp>
          <p:nvGrpSpPr>
            <p:cNvPr id="89" name="组合 88"/>
            <p:cNvGrpSpPr/>
            <p:nvPr/>
          </p:nvGrpSpPr>
          <p:grpSpPr>
            <a:xfrm>
              <a:off x="5753100" y="1171657"/>
              <a:ext cx="685800" cy="154586"/>
              <a:chOff x="6299200" y="3789363"/>
              <a:chExt cx="4764904" cy="107405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6299200" y="3789363"/>
                <a:ext cx="1074058" cy="1074058"/>
              </a:xfrm>
              <a:prstGeom prst="ellipse">
                <a:avLst/>
              </a:prstGeom>
              <a:solidFill>
                <a:srgbClr val="E93C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8144624" y="3789363"/>
                <a:ext cx="1074056" cy="1074058"/>
              </a:xfrm>
              <a:prstGeom prst="ellipse">
                <a:avLst/>
              </a:prstGeom>
              <a:solidFill>
                <a:srgbClr val="265D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9990048" y="3789363"/>
                <a:ext cx="1074056" cy="1074058"/>
              </a:xfrm>
              <a:prstGeom prst="ellipse">
                <a:avLst/>
              </a:prstGeom>
              <a:solidFill>
                <a:srgbClr val="F3A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785187" y="311658"/>
              <a:ext cx="1826378" cy="58485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defTabSz="914400"/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开发模型</a:t>
              </a:r>
              <a:endParaRPr lang="en-US" altLang="zh-CN" sz="3200" b="1" dirty="0" err="1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5AA72F4-5F3A-BD0C-3EC0-F1528E096C86}"/>
              </a:ext>
            </a:extLst>
          </p:cNvPr>
          <p:cNvSpPr txBox="1"/>
          <p:nvPr/>
        </p:nvSpPr>
        <p:spPr>
          <a:xfrm>
            <a:off x="601504" y="1602423"/>
            <a:ext cx="6095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瀑布模型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">
            <a:extLst>
              <a:ext uri="{FF2B5EF4-FFF2-40B4-BE49-F238E27FC236}">
                <a16:creationId xmlns:a16="http://schemas.microsoft.com/office/drawing/2014/main" id="{9BF35C37-77E1-6610-4340-8367FB8971EE}"/>
              </a:ext>
            </a:extLst>
          </p:cNvPr>
          <p:cNvPicPr>
            <a:picLocks/>
          </p:cNvPicPr>
          <p:nvPr/>
        </p:nvPicPr>
        <p:blipFill>
          <a:blip r:embed="rId3"/>
          <a:srcRect l="4302" t="3611" r="3311" b="4995"/>
          <a:stretch>
            <a:fillRect/>
          </a:stretch>
        </p:blipFill>
        <p:spPr>
          <a:xfrm>
            <a:off x="3332367" y="2155825"/>
            <a:ext cx="4839970" cy="47021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582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hqprint"/>
          <a:stretch>
            <a:fillRect/>
          </a:stretch>
        </p:blipFill>
        <p:spPr>
          <a:xfrm rot="10800000" flipH="1">
            <a:off x="4876166" y="1068990"/>
            <a:ext cx="2438081" cy="272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44044" y="1427718"/>
            <a:ext cx="1115060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/>
            <a:r>
              <a:rPr lang="en-US" altLang="zh-CN" sz="6600" i="1" dirty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02</a:t>
            </a:r>
            <a:endParaRPr lang="zh-CN" altLang="en-US" sz="6600" i="1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77737" y="392199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914400"/>
            <a:r>
              <a:rPr lang="zh-CN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软件定义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4784568" y="312858"/>
            <a:ext cx="1826141" cy="1014453"/>
            <a:chOff x="4785187" y="311658"/>
            <a:chExt cx="1826377" cy="1014585"/>
          </a:xfrm>
        </p:grpSpPr>
        <p:grpSp>
          <p:nvGrpSpPr>
            <p:cNvPr id="89" name="组合 88"/>
            <p:cNvGrpSpPr/>
            <p:nvPr/>
          </p:nvGrpSpPr>
          <p:grpSpPr>
            <a:xfrm>
              <a:off x="5753100" y="1171657"/>
              <a:ext cx="685800" cy="154586"/>
              <a:chOff x="6299200" y="3789363"/>
              <a:chExt cx="4764904" cy="107405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6299200" y="3789363"/>
                <a:ext cx="1074058" cy="1074058"/>
              </a:xfrm>
              <a:prstGeom prst="ellipse">
                <a:avLst/>
              </a:prstGeom>
              <a:solidFill>
                <a:srgbClr val="E93C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8144624" y="3789363"/>
                <a:ext cx="1074056" cy="1074058"/>
              </a:xfrm>
              <a:prstGeom prst="ellipse">
                <a:avLst/>
              </a:prstGeom>
              <a:solidFill>
                <a:srgbClr val="265D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9990048" y="3789363"/>
                <a:ext cx="1074056" cy="1074058"/>
              </a:xfrm>
              <a:prstGeom prst="ellipse">
                <a:avLst/>
              </a:prstGeom>
              <a:solidFill>
                <a:srgbClr val="F3A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785187" y="311658"/>
              <a:ext cx="1826377" cy="58485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defTabSz="914400"/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软件名称</a:t>
              </a:r>
              <a:endParaRPr lang="en-US" altLang="zh-CN" sz="3200" b="1" dirty="0" err="1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5AA72F4-5F3A-BD0C-3EC0-F1528E096C86}"/>
              </a:ext>
            </a:extLst>
          </p:cNvPr>
          <p:cNvSpPr txBox="1"/>
          <p:nvPr/>
        </p:nvSpPr>
        <p:spPr>
          <a:xfrm>
            <a:off x="601503" y="1602423"/>
            <a:ext cx="103307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名称：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网上购物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平台</a:t>
            </a:r>
            <a:endParaRPr lang="en-US" altLang="zh-CN" sz="1800" kern="1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业务流程：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用户需要在系统中注册基本信息，系统将把用户的信息记录到对应的数据库表结构中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用户可以向平台对物品申请“加入购物车”动作，直到最后用户清空购物车，并选择结账方式，管理系统将把用户的购物信息存入新的表结构中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09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4784566" y="312858"/>
            <a:ext cx="1836144" cy="1014453"/>
            <a:chOff x="4785187" y="311658"/>
            <a:chExt cx="1836382" cy="1014585"/>
          </a:xfrm>
        </p:grpSpPr>
        <p:grpSp>
          <p:nvGrpSpPr>
            <p:cNvPr id="89" name="组合 88"/>
            <p:cNvGrpSpPr/>
            <p:nvPr/>
          </p:nvGrpSpPr>
          <p:grpSpPr>
            <a:xfrm>
              <a:off x="5753100" y="1171657"/>
              <a:ext cx="685800" cy="154586"/>
              <a:chOff x="6299200" y="3789363"/>
              <a:chExt cx="4764904" cy="107405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6299200" y="3789363"/>
                <a:ext cx="1074058" cy="1074058"/>
              </a:xfrm>
              <a:prstGeom prst="ellipse">
                <a:avLst/>
              </a:prstGeom>
              <a:solidFill>
                <a:srgbClr val="E93C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8144624" y="3789363"/>
                <a:ext cx="1074056" cy="1074058"/>
              </a:xfrm>
              <a:prstGeom prst="ellipse">
                <a:avLst/>
              </a:prstGeom>
              <a:solidFill>
                <a:srgbClr val="265D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9990048" y="3789363"/>
                <a:ext cx="1074056" cy="1074058"/>
              </a:xfrm>
              <a:prstGeom prst="ellipse">
                <a:avLst/>
              </a:prstGeom>
              <a:solidFill>
                <a:srgbClr val="F3A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785187" y="311658"/>
              <a:ext cx="1836382" cy="58485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defTabSz="914400"/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业务流程</a:t>
              </a:r>
              <a:endParaRPr lang="en-US" altLang="zh-CN" sz="3200" b="1" dirty="0" err="1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pic>
        <p:nvPicPr>
          <p:cNvPr id="2" name="图片">
            <a:extLst>
              <a:ext uri="{FF2B5EF4-FFF2-40B4-BE49-F238E27FC236}">
                <a16:creationId xmlns:a16="http://schemas.microsoft.com/office/drawing/2014/main" id="{1DE6F90E-E6F8-48B1-366E-4E15EDBD4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37" t="15563" r="31071" b="8585"/>
          <a:stretch/>
        </p:blipFill>
        <p:spPr bwMode="auto">
          <a:xfrm>
            <a:off x="356630" y="1708150"/>
            <a:ext cx="4427936" cy="45751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图片">
            <a:extLst>
              <a:ext uri="{FF2B5EF4-FFF2-40B4-BE49-F238E27FC236}">
                <a16:creationId xmlns:a16="http://schemas.microsoft.com/office/drawing/2014/main" id="{93B52614-60D1-007E-F855-724AA5E130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07" t="11291" r="29013" b="11489"/>
          <a:stretch/>
        </p:blipFill>
        <p:spPr bwMode="auto">
          <a:xfrm>
            <a:off x="4784566" y="1602423"/>
            <a:ext cx="4717253" cy="46809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422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4784567" y="312858"/>
            <a:ext cx="1826141" cy="1014453"/>
            <a:chOff x="4785187" y="311658"/>
            <a:chExt cx="1826377" cy="1014585"/>
          </a:xfrm>
        </p:grpSpPr>
        <p:grpSp>
          <p:nvGrpSpPr>
            <p:cNvPr id="89" name="组合 88"/>
            <p:cNvGrpSpPr/>
            <p:nvPr/>
          </p:nvGrpSpPr>
          <p:grpSpPr>
            <a:xfrm>
              <a:off x="5753100" y="1171657"/>
              <a:ext cx="685800" cy="154586"/>
              <a:chOff x="6299200" y="3789363"/>
              <a:chExt cx="4764904" cy="107405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6299200" y="3789363"/>
                <a:ext cx="1074058" cy="1074058"/>
              </a:xfrm>
              <a:prstGeom prst="ellipse">
                <a:avLst/>
              </a:prstGeom>
              <a:solidFill>
                <a:srgbClr val="E93C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8144624" y="3789363"/>
                <a:ext cx="1074056" cy="1074058"/>
              </a:xfrm>
              <a:prstGeom prst="ellipse">
                <a:avLst/>
              </a:prstGeom>
              <a:solidFill>
                <a:srgbClr val="265D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9990048" y="3789363"/>
                <a:ext cx="1074056" cy="1074058"/>
              </a:xfrm>
              <a:prstGeom prst="ellipse">
                <a:avLst/>
              </a:prstGeom>
              <a:solidFill>
                <a:srgbClr val="F3A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785187" y="311658"/>
              <a:ext cx="1826377" cy="58485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defTabSz="914400"/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需求分析</a:t>
              </a:r>
              <a:endParaRPr lang="en-US" altLang="zh-CN" sz="3200" b="1" dirty="0" err="1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5AA72F4-5F3A-BD0C-3EC0-F1528E096C86}"/>
              </a:ext>
            </a:extLst>
          </p:cNvPr>
          <p:cNvSpPr txBox="1"/>
          <p:nvPr/>
        </p:nvSpPr>
        <p:spPr>
          <a:xfrm>
            <a:off x="852535" y="1327311"/>
            <a:ext cx="103307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需求分析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购物功能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支付功能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评价与评论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售后服务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">
            <a:extLst>
              <a:ext uri="{FF2B5EF4-FFF2-40B4-BE49-F238E27FC236}">
                <a16:creationId xmlns:a16="http://schemas.microsoft.com/office/drawing/2014/main" id="{A6B0A8EC-6DD1-BAFA-F5ED-3156E5E81E2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22220" y="1527492"/>
            <a:ext cx="6761679" cy="439705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600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c4510a3-a1ec-40f6-8271-3567cab285f9"/>
  <p:tag name="COMMONDATA" val="eyJoZGlkIjoiNGQyZGQzNDAyMmQ1N2UzYzliZTEwYTliNmY2YzM2N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160390_4*l_h_f*1_3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160390_4*l_h_i*1_4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160390_4*l_h_i*1_4_2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160390_4*l_h_a*1_4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TEXT_FILL_FORE_SCHEMECOLOR_INDEX" val="8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160390_4*l_h_f*1_4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390_4*l_h_f*1_1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390_4*l_h_f*1_1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390_4*l_h_f*1_1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798.593700787402,&quot;width&quot;:10718.338582677165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08.4866141732284,&quot;width&quot;:8044.765354330709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93.2393700787402,&quot;width&quot;:3625.9228346456694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93.2393700787402,&quot;width&quot;:3625.9228346456694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285.228346456693,&quot;width&quot;:3839.4976377952758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285.228346456693,&quot;width&quot;:3839.4976377952758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285.228346456693,&quot;width&quot;:3839.4976377952758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285.228346456693,&quot;width&quot;:3839.4976377952758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160390_4*l_h_i*1_1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160390_4*l_h_i*1_1_2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160390_4*l_h_a*1_1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390_4*l_h_f*1_1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160390_4*l_h_i*1_2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160390_4*l_h_i*1_2_2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160390_4*l_h_a*1_2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160390_4*l_h_f*1_2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160390_4*l_h_i*1_3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160390_4*l_h_i*1_3_2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160390_4*l_h_a*1_3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版空白演示配色">
    <a:dk1>
      <a:srgbClr val="000000"/>
    </a:dk1>
    <a:lt1>
      <a:srgbClr val="FFFFFF"/>
    </a:lt1>
    <a:dk2>
      <a:srgbClr val="0F1423"/>
    </a:dk2>
    <a:lt2>
      <a:srgbClr val="FFFFFF"/>
    </a:lt2>
    <a:accent1>
      <a:srgbClr val="6096E6"/>
    </a:accent1>
    <a:accent2>
      <a:srgbClr val="58B6E5"/>
    </a:accent2>
    <a:accent3>
      <a:srgbClr val="56CA95"/>
    </a:accent3>
    <a:accent4>
      <a:srgbClr val="FFBA55"/>
    </a:accent4>
    <a:accent5>
      <a:srgbClr val="F18870"/>
    </a:accent5>
    <a:accent6>
      <a:srgbClr val="EC5F74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297</Words>
  <Application>Microsoft Office PowerPoint</Application>
  <PresentationFormat>宽屏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汉仪中宋简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攻城狮的怒吼</dc:creator>
  <cp:lastModifiedBy>zjxSpaceEX00@163.com</cp:lastModifiedBy>
  <cp:revision>199</cp:revision>
  <dcterms:created xsi:type="dcterms:W3CDTF">2019-06-19T02:08:00Z</dcterms:created>
  <dcterms:modified xsi:type="dcterms:W3CDTF">2023-06-02T02:19:19Z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4C93E07C9A5E492F9E6B87B458E1819C_13</vt:lpwstr>
  </property>
</Properties>
</file>