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7"/>
  </p:notesMasterIdLst>
  <p:handoutMasterIdLst>
    <p:handoutMasterId r:id="rId8"/>
  </p:handoutMasterIdLst>
  <p:sldIdLst>
    <p:sldId id="285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CAB"/>
    <a:srgbClr val="F2F2F2"/>
    <a:srgbClr val="FFFF66"/>
    <a:srgbClr val="FFC000"/>
    <a:srgbClr val="CCECFF"/>
    <a:srgbClr val="99CCFF"/>
    <a:srgbClr val="CCFF99"/>
    <a:srgbClr val="95B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2" autoAdjust="0"/>
    <p:restoredTop sz="97140" autoAdjust="0"/>
  </p:normalViewPr>
  <p:slideViewPr>
    <p:cSldViewPr snapToGrid="0">
      <p:cViewPr>
        <p:scale>
          <a:sx n="100" d="100"/>
          <a:sy n="100" d="100"/>
        </p:scale>
        <p:origin x="-270" y="-768"/>
      </p:cViewPr>
      <p:guideLst>
        <p:guide orient="horz"/>
        <p:guide orient="horz" pos="865"/>
        <p:guide orient="horz" pos="2107"/>
        <p:guide orient="horz" pos="2485"/>
        <p:guide orient="horz" pos="3266"/>
        <p:guide pos="1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6/24/2015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54784" y="5205050"/>
            <a:ext cx="2492188" cy="936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CMSIS-Driver</a:t>
            </a:r>
          </a:p>
          <a:p>
            <a:pPr algn="ctr"/>
            <a:r>
              <a:rPr lang="en-US" sz="2000" b="1" dirty="0" smtClean="0"/>
              <a:t>USB</a:t>
            </a:r>
            <a:endParaRPr lang="en-US" sz="20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954784" y="3993363"/>
            <a:ext cx="2492188" cy="936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USB Device Middleware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848318" y="3993363"/>
            <a:ext cx="5337187" cy="936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CMSIS-DAP</a:t>
            </a:r>
            <a:endParaRPr lang="en-US" sz="2000" b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693317" y="5189207"/>
            <a:ext cx="2492188" cy="936000"/>
          </a:xfrm>
          <a:prstGeom prst="rect">
            <a:avLst/>
          </a:prstGeom>
          <a:solidFill>
            <a:srgbClr val="AE12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CMSIS-Driver USART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48318" y="1313291"/>
            <a:ext cx="2492188" cy="2290220"/>
            <a:chOff x="4848318" y="1313291"/>
            <a:chExt cx="2492188" cy="2290220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 cstate="email"/>
            <a:srcRect l="8100" t="3036" r="8100" b="3036"/>
            <a:stretch>
              <a:fillRect/>
            </a:stretch>
          </p:blipFill>
          <p:spPr bwMode="gray">
            <a:xfrm>
              <a:off x="4848318" y="1313291"/>
              <a:ext cx="2492188" cy="2290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9"/>
            <p:cNvSpPr txBox="1">
              <a:spLocks noChangeArrowheads="1"/>
            </p:cNvSpPr>
            <p:nvPr/>
          </p:nvSpPr>
          <p:spPr bwMode="gray">
            <a:xfrm>
              <a:off x="5106740" y="2264037"/>
              <a:ext cx="1975345" cy="51183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80167" tIns="40084" rIns="80167" bIns="40084">
              <a:spAutoFit/>
            </a:bodyPr>
            <a:lstStyle/>
            <a:p>
              <a:pPr algn="ctr" defTabSz="801688"/>
              <a:r>
                <a:rPr lang="en-GB" sz="2800" b="1" dirty="0" smtClean="0">
                  <a:solidFill>
                    <a:schemeClr val="bg1"/>
                  </a:solidFill>
                </a:rPr>
                <a:t>Cortex</a:t>
              </a:r>
              <a:r>
                <a:rPr lang="en-GB" sz="2800" b="1" baseline="30000" dirty="0" smtClean="0">
                  <a:solidFill>
                    <a:schemeClr val="bg1"/>
                  </a:solidFill>
                </a:rPr>
                <a:t>®</a:t>
              </a:r>
              <a:r>
                <a:rPr lang="en-GB" sz="2800" b="1" dirty="0" smtClean="0">
                  <a:solidFill>
                    <a:schemeClr val="bg1"/>
                  </a:solidFill>
                </a:rPr>
                <a:t>-</a:t>
              </a:r>
              <a:r>
                <a:rPr lang="en-GB" sz="2800" b="1" dirty="0" smtClean="0">
                  <a:solidFill>
                    <a:schemeClr val="bg1"/>
                  </a:solidFill>
                </a:rPr>
                <a:t>M</a:t>
              </a:r>
              <a:endParaRPr lang="en-GB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48319" y="5189207"/>
            <a:ext cx="2492188" cy="936000"/>
          </a:xfrm>
          <a:prstGeom prst="rect">
            <a:avLst/>
          </a:prstGeom>
          <a:solidFill>
            <a:srgbClr val="7D96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CMSIS-RTOS</a:t>
            </a:r>
          </a:p>
          <a:p>
            <a:pPr algn="ctr"/>
            <a:r>
              <a:rPr lang="en-US" sz="2000" dirty="0" smtClean="0"/>
              <a:t>Keil</a:t>
            </a:r>
            <a:r>
              <a:rPr lang="en-US" sz="2000" baseline="30000" dirty="0" smtClean="0"/>
              <a:t>®</a:t>
            </a:r>
            <a:r>
              <a:rPr lang="en-US" sz="3200" dirty="0" smtClean="0"/>
              <a:t> </a:t>
            </a:r>
            <a:r>
              <a:rPr lang="en-US" sz="2000" dirty="0" smtClean="0"/>
              <a:t>RTX</a:t>
            </a:r>
            <a:endParaRPr lang="en-US" sz="2000" dirty="0"/>
          </a:p>
        </p:txBody>
      </p:sp>
      <p:pic>
        <p:nvPicPr>
          <p:cNvPr id="25" name="Picture 3" descr="C:\Users\chrsei01\AppData\Local\Microsoft\Windows\Temporary Internet Files\Content.IE5\5XKQW3JP\img_3160_usb-logo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99" y="1796286"/>
            <a:ext cx="1846358" cy="138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196385" y="1386961"/>
            <a:ext cx="3450213" cy="1999769"/>
            <a:chOff x="8209438" y="1325404"/>
            <a:chExt cx="3450213" cy="1999769"/>
          </a:xfrm>
        </p:grpSpPr>
        <p:sp>
          <p:nvSpPr>
            <p:cNvPr id="4" name="Rectangle 3"/>
            <p:cNvSpPr/>
            <p:nvPr/>
          </p:nvSpPr>
          <p:spPr>
            <a:xfrm>
              <a:off x="9452517" y="2088994"/>
              <a:ext cx="672790" cy="12361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75181" y="3122341"/>
              <a:ext cx="130098" cy="1300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887415" y="3122341"/>
              <a:ext cx="130098" cy="1300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87415" y="2882300"/>
              <a:ext cx="130098" cy="1300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887415" y="2649494"/>
              <a:ext cx="130098" cy="1300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87415" y="2423532"/>
              <a:ext cx="130098" cy="1300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887415" y="2170771"/>
              <a:ext cx="130098" cy="1300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575181" y="2170771"/>
              <a:ext cx="130098" cy="1300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575181" y="2423532"/>
              <a:ext cx="130098" cy="1300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575181" y="2649494"/>
              <a:ext cx="130098" cy="1300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164334" y="2170771"/>
              <a:ext cx="1495317" cy="132247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rmAutofit/>
            </a:bodyPr>
            <a:lstStyle/>
            <a:p>
              <a:r>
                <a:rPr lang="en-US" sz="800" b="1" dirty="0" smtClean="0"/>
                <a:t>2  </a:t>
              </a:r>
              <a:r>
                <a:rPr lang="en-US" sz="800" b="1" dirty="0" smtClean="0">
                  <a:solidFill>
                    <a:schemeClr val="bg2"/>
                  </a:solidFill>
                </a:rPr>
                <a:t>SWDIO</a:t>
              </a:r>
              <a:r>
                <a:rPr lang="en-US" sz="800" b="1" dirty="0" smtClean="0"/>
                <a:t> / TMS</a:t>
              </a:r>
              <a:endParaRPr lang="en-US" sz="800" b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164334" y="2423532"/>
              <a:ext cx="1495317" cy="13224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/>
            </a:bodyPr>
            <a:lstStyle/>
            <a:p>
              <a:r>
                <a:rPr lang="en-US" sz="800" b="1" dirty="0"/>
                <a:t>4</a:t>
              </a:r>
              <a:r>
                <a:rPr lang="en-US" sz="800" b="1" dirty="0" smtClean="0"/>
                <a:t>  </a:t>
              </a:r>
              <a:r>
                <a:rPr lang="en-US" sz="800" b="1" dirty="0" smtClean="0">
                  <a:solidFill>
                    <a:schemeClr val="bg2"/>
                  </a:solidFill>
                </a:rPr>
                <a:t>SWCLK</a:t>
              </a:r>
              <a:r>
                <a:rPr lang="en-US" sz="800" b="1" dirty="0" smtClean="0"/>
                <a:t> / TCK</a:t>
              </a:r>
              <a:endParaRPr lang="en-US" sz="800" b="1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64334" y="2649494"/>
              <a:ext cx="1495317" cy="13224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/>
            </a:bodyPr>
            <a:lstStyle/>
            <a:p>
              <a:r>
                <a:rPr lang="en-US" sz="800" b="1" dirty="0"/>
                <a:t>6</a:t>
              </a:r>
              <a:r>
                <a:rPr lang="en-US" sz="800" b="1" dirty="0" smtClean="0"/>
                <a:t>  </a:t>
              </a:r>
              <a:r>
                <a:rPr lang="en-US" sz="800" b="1" dirty="0" smtClean="0">
                  <a:solidFill>
                    <a:schemeClr val="bg2"/>
                  </a:solidFill>
                </a:rPr>
                <a:t>SWO </a:t>
              </a:r>
              <a:r>
                <a:rPr lang="en-US" sz="800" b="1" dirty="0" smtClean="0"/>
                <a:t>/ TDO</a:t>
              </a:r>
              <a:endParaRPr lang="en-US" sz="800" b="1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64334" y="2882300"/>
              <a:ext cx="1495317" cy="13224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/>
            </a:bodyPr>
            <a:lstStyle/>
            <a:p>
              <a:r>
                <a:rPr lang="en-US" sz="800" b="1" dirty="0"/>
                <a:t>8</a:t>
              </a:r>
              <a:r>
                <a:rPr lang="en-US" sz="800" b="1" dirty="0" smtClean="0"/>
                <a:t>  </a:t>
              </a:r>
              <a:r>
                <a:rPr lang="en-US" sz="800" b="1" dirty="0" smtClean="0">
                  <a:solidFill>
                    <a:schemeClr val="bg2"/>
                  </a:solidFill>
                </a:rPr>
                <a:t>NC</a:t>
              </a:r>
              <a:r>
                <a:rPr lang="en-US" sz="800" b="1" dirty="0" smtClean="0"/>
                <a:t> / TDI</a:t>
              </a:r>
              <a:endParaRPr lang="en-US" sz="800" b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164334" y="3122341"/>
              <a:ext cx="1495317" cy="13224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/>
            </a:bodyPr>
            <a:lstStyle/>
            <a:p>
              <a:r>
                <a:rPr lang="en-US" sz="800" b="1" dirty="0" smtClean="0"/>
                <a:t>10 </a:t>
              </a:r>
              <a:r>
                <a:rPr lang="en-US" sz="800" b="1" dirty="0" smtClean="0"/>
                <a:t> nRESET</a:t>
              </a:r>
              <a:endParaRPr lang="en-US" sz="800" b="1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09438" y="2170771"/>
              <a:ext cx="1197180" cy="132247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rmAutofit/>
            </a:bodyPr>
            <a:lstStyle/>
            <a:p>
              <a:pPr algn="r"/>
              <a:r>
                <a:rPr lang="en-US" sz="800" b="1" dirty="0" smtClean="0"/>
                <a:t>VTref  1</a:t>
              </a:r>
              <a:endParaRPr lang="en-US" sz="800" b="1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09438" y="2423532"/>
              <a:ext cx="1197180" cy="13224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/>
            </a:bodyPr>
            <a:lstStyle/>
            <a:p>
              <a:pPr algn="r"/>
              <a:r>
                <a:rPr lang="en-US" sz="800" b="1" dirty="0" smtClean="0"/>
                <a:t>GND  </a:t>
              </a:r>
              <a:r>
                <a:rPr lang="en-US" sz="800" b="1" dirty="0"/>
                <a:t>3</a:t>
              </a:r>
              <a:endParaRPr lang="en-US" sz="800" b="1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09438" y="2649494"/>
              <a:ext cx="1197180" cy="13224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/>
            </a:bodyPr>
            <a:lstStyle/>
            <a:p>
              <a:pPr algn="r"/>
              <a:r>
                <a:rPr lang="en-US" sz="800" b="1" dirty="0" smtClean="0"/>
                <a:t>GND  </a:t>
              </a:r>
              <a:r>
                <a:rPr lang="en-US" sz="800" b="1" dirty="0"/>
                <a:t>5</a:t>
              </a:r>
              <a:endParaRPr lang="en-US" sz="8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09438" y="2882300"/>
              <a:ext cx="1197180" cy="13224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/>
            </a:bodyPr>
            <a:lstStyle/>
            <a:p>
              <a:pPr algn="r"/>
              <a:r>
                <a:rPr lang="en-US" sz="800" b="1" dirty="0" smtClean="0"/>
                <a:t>KEY  </a:t>
              </a:r>
              <a:r>
                <a:rPr lang="en-US" sz="800" b="1" dirty="0"/>
                <a:t>7</a:t>
              </a:r>
              <a:endParaRPr lang="en-US" sz="800" b="1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09438" y="3122341"/>
              <a:ext cx="1197180" cy="13224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rmAutofit/>
            </a:bodyPr>
            <a:lstStyle/>
            <a:p>
              <a:pPr algn="r"/>
              <a:r>
                <a:rPr lang="en-US" sz="800" b="1" dirty="0" smtClean="0"/>
                <a:t>GNDDetect  </a:t>
              </a:r>
              <a:r>
                <a:rPr lang="en-US" sz="800" b="1" dirty="0"/>
                <a:t>9</a:t>
              </a:r>
              <a:endParaRPr lang="en-US" sz="800" b="1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90322" y="1325404"/>
              <a:ext cx="1197180" cy="40932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Cortex Debug</a:t>
              </a:r>
            </a:p>
            <a:p>
              <a:pPr algn="ctr"/>
              <a:r>
                <a:rPr lang="en-US" sz="1200" b="1" dirty="0" smtClean="0"/>
                <a:t>JTAG / SWD</a:t>
              </a:r>
              <a:endParaRPr lang="en-US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78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E6E82D6-7FB8-4D99-A7B6-3C5BB1D894B9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f2ad5090-61a8-4b8c-ab70-68f4ff4d1933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1128</TotalTime>
  <Words>48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ARM PPT Template 2014 Public</vt:lpstr>
      <vt:lpstr>PowerPoint Presentation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bruneu01</cp:lastModifiedBy>
  <cp:revision>88</cp:revision>
  <dcterms:created xsi:type="dcterms:W3CDTF">2014-11-24T12:29:25Z</dcterms:created>
  <dcterms:modified xsi:type="dcterms:W3CDTF">2015-06-24T13:20:25Z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