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431" r:id="rId5"/>
  </p:sldMasterIdLst>
  <p:notesMasterIdLst>
    <p:notesMasterId r:id="rId29"/>
  </p:notesMasterIdLst>
  <p:handoutMasterIdLst>
    <p:handoutMasterId r:id="rId30"/>
  </p:handoutMasterIdLst>
  <p:sldIdLst>
    <p:sldId id="423" r:id="rId6"/>
    <p:sldId id="435" r:id="rId7"/>
    <p:sldId id="439" r:id="rId8"/>
    <p:sldId id="440" r:id="rId9"/>
    <p:sldId id="437" r:id="rId10"/>
    <p:sldId id="429" r:id="rId11"/>
    <p:sldId id="441" r:id="rId12"/>
    <p:sldId id="436" r:id="rId13"/>
    <p:sldId id="430" r:id="rId14"/>
    <p:sldId id="438" r:id="rId15"/>
    <p:sldId id="428" r:id="rId16"/>
    <p:sldId id="427" r:id="rId17"/>
    <p:sldId id="424" r:id="rId18"/>
    <p:sldId id="425" r:id="rId19"/>
    <p:sldId id="426" r:id="rId20"/>
    <p:sldId id="422" r:id="rId21"/>
    <p:sldId id="401" r:id="rId22"/>
    <p:sldId id="347" r:id="rId23"/>
    <p:sldId id="413" r:id="rId24"/>
    <p:sldId id="375" r:id="rId25"/>
    <p:sldId id="376" r:id="rId26"/>
    <p:sldId id="377" r:id="rId27"/>
    <p:sldId id="378" r:id="rId2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70EE9C-957B-4F17-B808-B4359BA2331E}">
          <p14:sldIdLst/>
        </p14:section>
        <p14:section name="Introduction" id="{E2B55423-E4C0-485A-84D8-46BF88F3757E}">
          <p14:sldIdLst/>
        </p14:section>
        <p14:section name="CMSIS-CORE" id="{176F6E97-F289-43C1-B9FA-163E571EEFF0}">
          <p14:sldIdLst/>
        </p14:section>
        <p14:section name="CMSIS-Pack" id="{688ECB3A-E824-46F3-943C-1C6126413418}">
          <p14:sldIdLst>
            <p14:sldId id="423"/>
            <p14:sldId id="435"/>
            <p14:sldId id="439"/>
            <p14:sldId id="440"/>
            <p14:sldId id="437"/>
            <p14:sldId id="429"/>
            <p14:sldId id="441"/>
            <p14:sldId id="436"/>
            <p14:sldId id="430"/>
            <p14:sldId id="438"/>
            <p14:sldId id="428"/>
            <p14:sldId id="427"/>
            <p14:sldId id="424"/>
            <p14:sldId id="425"/>
            <p14:sldId id="426"/>
            <p14:sldId id="422"/>
          </p14:sldIdLst>
        </p14:section>
        <p14:section name="CMSIS-SVD" id="{6BD7779D-535D-4108-BF65-0DA484749F12}">
          <p14:sldIdLst>
            <p14:sldId id="401"/>
          </p14:sldIdLst>
        </p14:section>
        <p14:section name="CMSIS-DSP" id="{41635744-9062-4308-97AA-3689CC550197}">
          <p14:sldIdLst/>
        </p14:section>
        <p14:section name="CMSIS-RTOS" id="{57A5BE6E-4110-48F7-B0CE-ED3BF68083DF}">
          <p14:sldIdLst/>
        </p14:section>
        <p14:section name="CMSIS-DAP" id="{5C4A75C0-029B-4EBB-BD67-DB6025B3E4A0}">
          <p14:sldIdLst/>
        </p14:section>
        <p14:section name="CMSIS-NN" id="{4C0D84DD-FA5F-4E0D-A1E1-9CBB10BF7303}">
          <p14:sldIdLst/>
        </p14:section>
        <p14:section name="CMSIS-Driver" id="{D04792E9-B53A-498F-813A-EEA4DC3797A0}">
          <p14:sldIdLst>
            <p14:sldId id="347"/>
          </p14:sldIdLst>
        </p14:section>
        <p14:section name="CMSIS-Zone" id="{E56905CA-EBB0-422E-A24A-C8E3C393F060}">
          <p14:sldIdLst>
            <p14:sldId id="413"/>
            <p14:sldId id="375"/>
            <p14:sldId id="376"/>
            <p14:sldId id="377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868C"/>
    <a:srgbClr val="FFC600"/>
    <a:srgbClr val="FF6B00"/>
    <a:srgbClr val="E5ECEB"/>
    <a:srgbClr val="0091BD"/>
    <a:srgbClr val="333E48"/>
    <a:srgbClr val="00C1DC"/>
    <a:srgbClr val="95D600"/>
    <a:srgbClr val="7B7F9C"/>
    <a:srgbClr val="00C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2234" autoAdjust="0"/>
  </p:normalViewPr>
  <p:slideViewPr>
    <p:cSldViewPr snapToGrid="0">
      <p:cViewPr varScale="1">
        <p:scale>
          <a:sx n="131" d="100"/>
          <a:sy n="131" d="100"/>
        </p:scale>
        <p:origin x="115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7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2019-06-25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2019-06-25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mver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CMSIS-Packs can contain: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Source code, header files, and software libraries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Documentation, license grants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Source code templates and pre-built examples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Device parameters along with </a:t>
            </a:r>
            <a:r>
              <a:rPr lang="en-GB" dirty="0" err="1"/>
              <a:t>startup</a:t>
            </a:r>
            <a:r>
              <a:rPr lang="en-GB" dirty="0"/>
              <a:t> code and programming algorithms</a:t>
            </a:r>
          </a:p>
          <a:p>
            <a:endParaRPr lang="en-GB" dirty="0"/>
          </a:p>
          <a:p>
            <a:r>
              <a:rPr lang="en-GB" dirty="0"/>
              <a:t>CMSIS-Pack version specification is inspired by the </a:t>
            </a:r>
            <a:r>
              <a:rPr lang="en-GB" dirty="0">
                <a:hlinkClick r:id="rId3"/>
              </a:rPr>
              <a:t>Semantic Versioning 2.0.0</a:t>
            </a:r>
            <a:r>
              <a:rPr lang="en-GB" dirty="0"/>
              <a:t>. Under this scheme, version numbers and the way they are incremented convey a meaning about the underlying content quality and the significance of changes from one version to the next. A version consists of 3 mandatory and 2 optional sections:</a:t>
            </a:r>
          </a:p>
          <a:p>
            <a:r>
              <a:rPr lang="en-GB" dirty="0"/>
              <a:t>MAJOR.MINOR.PATCH[-Pre Release][+Build Metadata]</a:t>
            </a:r>
          </a:p>
          <a:p>
            <a:endParaRPr lang="en-GB" dirty="0"/>
          </a:p>
          <a:p>
            <a:r>
              <a:rPr lang="en-US" dirty="0"/>
              <a:t>Software components always have some dependency on the underlying hardware and the toolchain they are built with</a:t>
            </a:r>
          </a:p>
          <a:p>
            <a:r>
              <a:rPr lang="en-US" dirty="0"/>
              <a:t>The pack mechanisms help to retarget components</a:t>
            </a:r>
          </a:p>
          <a:p>
            <a:r>
              <a:rPr lang="en-US" dirty="0"/>
              <a:t>Conditions allow to check the environment (device, toolchain, board) in which the components are used</a:t>
            </a:r>
          </a:p>
          <a:p>
            <a:endParaRPr lang="en-GB" dirty="0"/>
          </a:p>
          <a:p>
            <a:pPr marL="0" lvl="0" indent="0">
              <a:buFont typeface="Arial" panose="020B0604020202020204" pitchFamily="34" charset="0"/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93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C028DD-4C71-4581-B7DE-643AB730A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D8C626-C8A0-4BE9-B6C6-9AFB55F9B4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524B8-EBD2-4A2F-B099-BE8C86DB359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5893901-9382-41B0-8D96-B7D28CAFB3A1}" type="slidenum">
              <a:t>21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55860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39B18D-1A2F-4683-961E-6AC6453A13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52AEA7-763B-4E84-B998-25D50E2486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A4C86-3C7F-46D0-AF70-C160275B9F8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AFAAA8F-F9C9-43E2-9B70-C6CBC22F8698}" type="slidenum">
              <a:t>22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12192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08DDF9-E5B1-4239-837B-BD1A9A4ABF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6BB3AF-BEE5-4CA3-B47D-215D25F277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144EB-32CB-453A-A17D-3070A05816A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C347A1D-A739-4FCE-878E-B8A916344297}" type="slidenum">
              <a:t>23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8611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you to think about the API of the software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18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you to think about the API of the software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09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you to think about the API of the software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66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1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you to think about the API of the software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63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189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607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7BE834-EF8F-498C-94CC-CE6B43AEC6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82C47-C21F-42CC-9DB7-81D38D1D25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73FB0-0B6F-46C9-914B-7EB3BDF5F31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0446069-A785-4036-9025-BE98535FDEDC}" type="slidenum">
              <a:t>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4200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7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206183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00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7187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8422188" y="1631313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8744533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496968" y="1857143"/>
            <a:ext cx="7602876" cy="3639531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99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49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4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216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512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88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86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5593C93C-1E5D-4C19-8510-510953C83CCF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244E6AC5-1B49-46DE-9EB5-8B52195255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2768600"/>
            <a:ext cx="191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705691CA-1385-4202-BB32-7980FD0D4BC4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dirty="0">
                <a:solidFill>
                  <a:schemeClr val="bg1"/>
                </a:solidFill>
              </a:rPr>
              <a:t>Thank You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dirty="0" err="1">
                <a:solidFill>
                  <a:schemeClr val="bg1"/>
                </a:solidFill>
              </a:rPr>
              <a:t>Danke</a:t>
            </a:r>
            <a:endParaRPr lang="en-US" altLang="en-US" sz="3600" dirty="0">
              <a:solidFill>
                <a:schemeClr val="bg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dirty="0">
                <a:solidFill>
                  <a:schemeClr val="bg1"/>
                </a:solidFill>
              </a:rPr>
              <a:t>Merci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dirty="0">
                <a:solidFill>
                  <a:schemeClr val="bg1"/>
                </a:solidFill>
              </a:rPr>
              <a:t>谢谢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dirty="0">
                <a:solidFill>
                  <a:schemeClr val="bg1"/>
                </a:solidFill>
              </a:rPr>
              <a:t>ありがとう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dirty="0">
                <a:solidFill>
                  <a:schemeClr val="bg1"/>
                </a:solidFill>
              </a:rPr>
              <a:t>Gracias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dirty="0" err="1">
                <a:solidFill>
                  <a:schemeClr val="bg1"/>
                </a:solidFill>
              </a:rPr>
              <a:t>Kiitos</a:t>
            </a:r>
            <a:endParaRPr lang="en-US" altLang="en-US" sz="3600" dirty="0">
              <a:solidFill>
                <a:schemeClr val="bg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endParaRPr lang="ko-KR" altLang="en-US" sz="3600" dirty="0">
              <a:solidFill>
                <a:schemeClr val="bg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i-in" sz="3600" dirty="0">
                <a:solidFill>
                  <a:schemeClr val="bg1"/>
                </a:solidFill>
              </a:rPr>
              <a:t>धन्यवाद</a:t>
            </a:r>
            <a:endParaRPr lang="en-US" sz="3600" dirty="0">
              <a:solidFill>
                <a:schemeClr val="bg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3600" b="0" i="0" kern="1200" dirty="0">
                <a:solidFill>
                  <a:schemeClr val="bg1"/>
                </a:solidFill>
                <a:effectLst/>
                <a:latin typeface="Calibri" charset="0"/>
                <a:ea typeface="ＭＳ Ｐゴシック" charset="-128"/>
                <a:cs typeface="+mn-cs"/>
              </a:rPr>
              <a:t>תודה</a:t>
            </a:r>
            <a:endParaRPr lang="hi-in" sz="3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31162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tx2"/>
              </a:solidFill>
              <a:cs typeface="ＭＳ Ｐゴシック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0084E1B-A673-430B-B22C-EFE56A919A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1313727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EF865F52-F038-9143-B10F-EC315F327B49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23CA994-01FB-B24C-A927-7E3417958BAD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 err="1">
                <a:solidFill>
                  <a:schemeClr val="bg1"/>
                </a:solidFill>
              </a:rPr>
              <a:t>www.arm.com</a:t>
            </a:r>
            <a:r>
              <a:rPr lang="en-US" altLang="x-none" sz="1200" dirty="0">
                <a:solidFill>
                  <a:schemeClr val="bg1"/>
                </a:solidFill>
              </a:rPr>
              <a:t>/company/policies/trademarks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2768600"/>
            <a:ext cx="191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680716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3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672" y="1440000"/>
            <a:ext cx="11158659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739" y="920443"/>
            <a:ext cx="1116290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457" y="1197429"/>
            <a:ext cx="914639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0724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1" y="1440000"/>
            <a:ext cx="527571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7782" y="1440000"/>
            <a:ext cx="55625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007045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FC2DEB54-37C2-4EE2-A3D7-ED93C555E3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 header if needed</a:t>
            </a:r>
          </a:p>
        </p:txBody>
      </p:sp>
      <p:sp>
        <p:nvSpPr>
          <p:cNvPr id="11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122879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221725D5-243B-424F-9172-EAB87ADDF7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Subheader</a:t>
            </a:r>
            <a:r>
              <a:rPr lang="en-US" dirty="0"/>
              <a:t> if needed</a:t>
            </a:r>
          </a:p>
        </p:txBody>
      </p:sp>
      <p:sp>
        <p:nvSpPr>
          <p:cNvPr id="12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106225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7C7C9DB-CD32-4B09-96ED-0677231CF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Subheader</a:t>
            </a:r>
            <a:r>
              <a:rPr lang="en-US" dirty="0"/>
              <a:t> if needed</a:t>
            </a:r>
          </a:p>
        </p:txBody>
      </p:sp>
      <p:sp>
        <p:nvSpPr>
          <p:cNvPr id="12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72604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1CA2E17A-A13C-4DEA-B75B-BFCFAE0914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Subheader</a:t>
            </a:r>
            <a:r>
              <a:rPr lang="en-US" dirty="0"/>
              <a:t> if needed</a:t>
            </a:r>
          </a:p>
        </p:txBody>
      </p:sp>
      <p:sp>
        <p:nvSpPr>
          <p:cNvPr id="12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156401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92125" y="1479468"/>
            <a:ext cx="11180762" cy="408622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25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745884"/>
            <a:ext cx="11180867" cy="408710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5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2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1077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10" r:id="rId2"/>
    <p:sldLayoutId id="2147485436" r:id="rId3"/>
    <p:sldLayoutId id="2147485437" r:id="rId4"/>
    <p:sldLayoutId id="2147485438" r:id="rId5"/>
    <p:sldLayoutId id="2147485439" r:id="rId6"/>
    <p:sldLayoutId id="2147485440" r:id="rId7"/>
    <p:sldLayoutId id="2147485441" r:id="rId8"/>
    <p:sldLayoutId id="2147485442" r:id="rId9"/>
    <p:sldLayoutId id="2147485443" r:id="rId10"/>
    <p:sldLayoutId id="2147485444" r:id="rId11"/>
    <p:sldLayoutId id="2147485445" r:id="rId12"/>
    <p:sldLayoutId id="2147485446" r:id="rId13"/>
    <p:sldLayoutId id="2147485447" r:id="rId14"/>
    <p:sldLayoutId id="2147485448" r:id="rId15"/>
    <p:sldLayoutId id="2147485449" r:id="rId16"/>
    <p:sldLayoutId id="2147485450" r:id="rId17"/>
    <p:sldLayoutId id="2147485451" r:id="rId18"/>
    <p:sldLayoutId id="2147485452" r:id="rId19"/>
    <p:sldLayoutId id="2147485453" r:id="rId20"/>
    <p:sldLayoutId id="2147485454" r:id="rId21"/>
    <p:sldLayoutId id="2147485513" r:id="rId22"/>
    <p:sldLayoutId id="214748551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rm-software.github.io/CMSIS_5/Pack/html/pdsc_apis_pg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ARM-software/CMSIS-Driver" TargetMode="External"/><Relationship Id="rId4" Type="http://schemas.openxmlformats.org/officeDocument/2006/relationships/hyperlink" Target="http://arm-software.github.io/CMSIS_5/Pack/html/cp_SWComponents.html#cp_AP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5F3ACF-5EE1-4689-9F61-641A86F3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CMSIS-Pack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2983F-0AC7-498F-A8BB-B128D3829B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Benefits of software packs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BC69E6-A278-43AF-B1E1-746370AE3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869" y="1745884"/>
            <a:ext cx="7303123" cy="4087104"/>
          </a:xfrm>
        </p:spPr>
        <p:txBody>
          <a:bodyPr/>
          <a:lstStyle/>
          <a:p>
            <a:pPr lvl="0"/>
            <a:r>
              <a:rPr lang="en-US" dirty="0"/>
              <a:t>Software components, examples, code templates, documentation, device and board support files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Semantic versioning for lifecycle management using an embedded industry standard for reliable production</a:t>
            </a:r>
          </a:p>
          <a:p>
            <a:endParaRPr lang="en-US" dirty="0"/>
          </a:p>
          <a:p>
            <a:r>
              <a:rPr lang="en-US" dirty="0"/>
              <a:t>Specify dependencies upon other packs, software components, toolchains, and APIs</a:t>
            </a:r>
          </a:p>
          <a:p>
            <a:endParaRPr lang="en-US" dirty="0"/>
          </a:p>
          <a:p>
            <a:r>
              <a:rPr lang="en-US" dirty="0"/>
              <a:t>Automatically replace files based on hardware selection or toolchain requirements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1FB717-5B92-4E74-AA22-E1DFD0C01064}"/>
              </a:ext>
            </a:extLst>
          </p:cNvPr>
          <p:cNvSpPr/>
          <p:nvPr/>
        </p:nvSpPr>
        <p:spPr bwMode="auto">
          <a:xfrm>
            <a:off x="492125" y="1745884"/>
            <a:ext cx="3600000" cy="576000"/>
          </a:xfrm>
          <a:prstGeom prst="rect">
            <a:avLst/>
          </a:prstGeom>
          <a:solidFill>
            <a:srgbClr val="128CAB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Delivery</a:t>
            </a:r>
            <a:endParaRPr 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98A81-9B14-4999-8B68-B6872CDFB1A4}"/>
              </a:ext>
            </a:extLst>
          </p:cNvPr>
          <p:cNvSpPr/>
          <p:nvPr/>
        </p:nvSpPr>
        <p:spPr bwMode="auto">
          <a:xfrm>
            <a:off x="492125" y="3068222"/>
            <a:ext cx="3600000" cy="576000"/>
          </a:xfrm>
          <a:prstGeom prst="rect">
            <a:avLst/>
          </a:prstGeom>
          <a:solidFill>
            <a:srgbClr val="00C1D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Versioning</a:t>
            </a:r>
            <a:endParaRPr 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97166-8643-4BF0-8282-AD270E89CCD7}"/>
              </a:ext>
            </a:extLst>
          </p:cNvPr>
          <p:cNvSpPr/>
          <p:nvPr/>
        </p:nvSpPr>
        <p:spPr bwMode="auto">
          <a:xfrm>
            <a:off x="492125" y="4319507"/>
            <a:ext cx="3600000" cy="576000"/>
          </a:xfrm>
          <a:prstGeom prst="rect">
            <a:avLst/>
          </a:prstGeom>
          <a:solidFill>
            <a:srgbClr val="95D6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Dependency</a:t>
            </a:r>
            <a:endParaRPr 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772DFB-9774-4840-B0C3-5BEF59A02708}"/>
              </a:ext>
            </a:extLst>
          </p:cNvPr>
          <p:cNvSpPr/>
          <p:nvPr/>
        </p:nvSpPr>
        <p:spPr bwMode="auto">
          <a:xfrm>
            <a:off x="492125" y="5529174"/>
            <a:ext cx="3600000" cy="576000"/>
          </a:xfrm>
          <a:prstGeom prst="rect">
            <a:avLst/>
          </a:prstGeom>
          <a:solidFill>
            <a:srgbClr val="FF6B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Retargeting</a:t>
            </a:r>
            <a:endParaRPr 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74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5226-6D85-4BEB-B5EB-0781627E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example: TCP/IP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50976-2E32-400A-8737-9B498A3C07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/>
          <a:p>
            <a:r>
              <a:rPr lang="en-US" dirty="0"/>
              <a:t>Using network stack on an NXP LPC54108 without MAC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A7B0B0-3AE9-45DB-A4D8-D92136B99785}"/>
              </a:ext>
            </a:extLst>
          </p:cNvPr>
          <p:cNvSpPr/>
          <p:nvPr/>
        </p:nvSpPr>
        <p:spPr>
          <a:xfrm>
            <a:off x="6081032" y="1546326"/>
            <a:ext cx="2340000" cy="576000"/>
          </a:xfrm>
          <a:prstGeom prst="rect">
            <a:avLst/>
          </a:prstGeom>
          <a:solidFill>
            <a:srgbClr val="0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Network:Socket:TCP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62597-993E-4F7F-98C7-AD870E6F9CC5}"/>
              </a:ext>
            </a:extLst>
          </p:cNvPr>
          <p:cNvSpPr/>
          <p:nvPr/>
        </p:nvSpPr>
        <p:spPr>
          <a:xfrm>
            <a:off x="6081034" y="3909456"/>
            <a:ext cx="2340000" cy="576000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 MAC and PHY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5EBF3-1BAD-4301-8965-FB78A5B4C097}"/>
              </a:ext>
            </a:extLst>
          </p:cNvPr>
          <p:cNvSpPr/>
          <p:nvPr/>
        </p:nvSpPr>
        <p:spPr>
          <a:xfrm>
            <a:off x="6081032" y="5091021"/>
            <a:ext cx="2340000" cy="576000"/>
          </a:xfrm>
          <a:prstGeom prst="rect">
            <a:avLst/>
          </a:prstGeom>
          <a:solidFill>
            <a:srgbClr val="FF6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CMSIS-Driver SPI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559EC6-3CEC-4D25-B715-B8E89680E8C5}"/>
              </a:ext>
            </a:extLst>
          </p:cNvPr>
          <p:cNvSpPr/>
          <p:nvPr/>
        </p:nvSpPr>
        <p:spPr>
          <a:xfrm>
            <a:off x="6081032" y="2727891"/>
            <a:ext cx="2340000" cy="576000"/>
          </a:xfrm>
          <a:prstGeom prst="rect">
            <a:avLst/>
          </a:prstGeom>
          <a:solidFill>
            <a:srgbClr val="0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Network:Interface:ETH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7CCC3-4ED3-4808-AC5F-679961343F18}"/>
              </a:ext>
            </a:extLst>
          </p:cNvPr>
          <p:cNvSpPr/>
          <p:nvPr/>
        </p:nvSpPr>
        <p:spPr>
          <a:xfrm>
            <a:off x="8826510" y="2727891"/>
            <a:ext cx="2340000" cy="576000"/>
          </a:xfrm>
          <a:prstGeom prst="rect">
            <a:avLst/>
          </a:prstGeom>
          <a:solidFill>
            <a:srgbClr val="0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Network:CORE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DE035B-84AF-42A2-B82A-010BB662026D}"/>
              </a:ext>
            </a:extLst>
          </p:cNvPr>
          <p:cNvSpPr/>
          <p:nvPr/>
        </p:nvSpPr>
        <p:spPr>
          <a:xfrm>
            <a:off x="3335554" y="2727891"/>
            <a:ext cx="234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CMSIS:CMSIS-RTOS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483133-57B3-4A5B-8C13-C8965A2AE528}"/>
              </a:ext>
            </a:extLst>
          </p:cNvPr>
          <p:cNvSpPr/>
          <p:nvPr/>
        </p:nvSpPr>
        <p:spPr>
          <a:xfrm>
            <a:off x="492125" y="5970134"/>
            <a:ext cx="2340000" cy="360000"/>
          </a:xfrm>
          <a:prstGeom prst="rect">
            <a:avLst/>
          </a:prstGeom>
          <a:solidFill>
            <a:srgbClr val="FF6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2 Pack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731BA-FED1-47F7-8C06-A0F55512B766}"/>
              </a:ext>
            </a:extLst>
          </p:cNvPr>
          <p:cNvSpPr/>
          <p:nvPr/>
        </p:nvSpPr>
        <p:spPr>
          <a:xfrm>
            <a:off x="492125" y="4563646"/>
            <a:ext cx="2340000" cy="360000"/>
          </a:xfrm>
          <a:prstGeom prst="rect">
            <a:avLst/>
          </a:prstGeom>
          <a:solidFill>
            <a:srgbClr val="0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 Pack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F119FA-77B9-42E5-9480-DD7AF7C23C56}"/>
              </a:ext>
            </a:extLst>
          </p:cNvPr>
          <p:cNvSpPr/>
          <p:nvPr/>
        </p:nvSpPr>
        <p:spPr>
          <a:xfrm>
            <a:off x="492125" y="5031646"/>
            <a:ext cx="234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CMSIS Pack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00944F-B5ED-4B70-8823-1BBBC5B66604}"/>
              </a:ext>
            </a:extLst>
          </p:cNvPr>
          <p:cNvSpPr/>
          <p:nvPr/>
        </p:nvSpPr>
        <p:spPr>
          <a:xfrm>
            <a:off x="492125" y="5500890"/>
            <a:ext cx="2340000" cy="360000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External Driver Pack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A30E91-7022-4A14-A8FB-EEE8AC983F2A}"/>
              </a:ext>
            </a:extLst>
          </p:cNvPr>
          <p:cNvSpPr/>
          <p:nvPr/>
        </p:nvSpPr>
        <p:spPr>
          <a:xfrm>
            <a:off x="3335554" y="3909456"/>
            <a:ext cx="234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CMSIS:CORE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8A626B-3FEB-446A-8F12-166EAA2B5037}"/>
              </a:ext>
            </a:extLst>
          </p:cNvPr>
          <p:cNvSpPr/>
          <p:nvPr/>
        </p:nvSpPr>
        <p:spPr>
          <a:xfrm>
            <a:off x="3335554" y="5091021"/>
            <a:ext cx="2340000" cy="576000"/>
          </a:xfrm>
          <a:prstGeom prst="rect">
            <a:avLst/>
          </a:prstGeom>
          <a:solidFill>
            <a:srgbClr val="FF6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Device:Startup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9194A58-33A7-4CFA-A274-5B332AFEC377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8320989" y="1052369"/>
            <a:ext cx="605565" cy="274547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C3E8335-0031-485B-919E-7FA742C1129C}"/>
              </a:ext>
            </a:extLst>
          </p:cNvPr>
          <p:cNvCxnSpPr>
            <a:endCxn id="8" idx="0"/>
          </p:cNvCxnSpPr>
          <p:nvPr/>
        </p:nvCxnSpPr>
        <p:spPr>
          <a:xfrm rot="5400000">
            <a:off x="6948250" y="2425108"/>
            <a:ext cx="605565" cy="1270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AFC32B8-2CE8-4EE7-AC46-9FB1F8F31AB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5575511" y="1052369"/>
            <a:ext cx="605565" cy="274547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3316F5-F3ED-4B5F-806A-7C520DBDD3D1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>
            <a:off x="4505554" y="3303891"/>
            <a:ext cx="0" cy="6055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0D5F88-50BE-4BC0-8A8F-65FAE663B038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>
            <a:off x="4505554" y="4485456"/>
            <a:ext cx="0" cy="6055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8148D9-38C9-46EC-8AF1-58438ADC9610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7251032" y="3303891"/>
            <a:ext cx="2" cy="6055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BA002A-C537-40F7-8784-48D4B8E1D61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7251032" y="4485456"/>
            <a:ext cx="2" cy="6055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0541B1-2D50-4F32-BA0B-B027A689871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421032" y="3015891"/>
            <a:ext cx="4054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8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D59C-BB6D-42FE-A3A5-D019DC03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software components in a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C22BB-A86D-4681-922B-6B604BB61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Pack manager creates </a:t>
            </a:r>
            <a:r>
              <a:rPr lang="en-US" dirty="0" err="1"/>
              <a:t>RTE_Components.h</a:t>
            </a:r>
            <a:r>
              <a:rPr lang="en-US" dirty="0"/>
              <a:t> header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F8A5D-C2FA-4986-AF3D-208CFCB73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RTE_Components.h</a:t>
            </a:r>
            <a:r>
              <a:rPr lang="en-US" dirty="0"/>
              <a:t> is an inventory file that contains:</a:t>
            </a:r>
          </a:p>
          <a:p>
            <a:r>
              <a:rPr lang="en-US" dirty="0" err="1"/>
              <a:t>CMSIS_device_header</a:t>
            </a:r>
            <a:r>
              <a:rPr lang="en-US" dirty="0"/>
              <a:t> #define for generic access to the selected device’s header file</a:t>
            </a:r>
          </a:p>
          <a:p>
            <a:r>
              <a:rPr lang="en-US" dirty="0"/>
              <a:t>All defines that are generated out of components from PDSC files:</a:t>
            </a:r>
          </a:p>
          <a:p>
            <a:pPr marL="0" lvl="0" indent="0" eaLnBrk="0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&lt;component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Cgroup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"Core"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"10.0.1"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FreeRTOS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&lt;description&gt;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Core components API (Kernel, Tasks, Semaphores, Mutexes, Queues)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&lt;/description&gt;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&lt;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RTE_Components_h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#define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RTE_RTOS_FreeRTOS_CORE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/* RTOS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FreeRTOS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Core */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&lt;/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RTE_Components_h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&gt;</a:t>
            </a:r>
            <a:b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. . .</a:t>
            </a:r>
            <a:b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&lt;/component&gt;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  <a:p>
            <a:r>
              <a:rPr lang="en-US" dirty="0"/>
              <a:t>Is added to the </a:t>
            </a:r>
            <a:r>
              <a:rPr lang="en-US" dirty="0" err="1"/>
              <a:t>RTE_Components.h</a:t>
            </a:r>
            <a:r>
              <a:rPr lang="en-US" dirty="0"/>
              <a:t> file: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b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* Auto generated Run-Time-Environment Component Configuration File</a:t>
            </a:r>
            <a:b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* *** Do not modify ! ***</a:t>
            </a:r>
            <a:b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*/</a:t>
            </a:r>
            <a:b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 err="1">
                <a:solidFill>
                  <a:srgbClr val="804000"/>
                </a:solidFill>
                <a:latin typeface="Courier New" panose="02070309020205020404" pitchFamily="49" charset="0"/>
              </a:rPr>
              <a:t>ifndef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  <a:t> RTE_COMPONENTS_H</a:t>
            </a:r>
            <a:b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  <a:t>#define RTE_COMPONENTS_H</a:t>
            </a:r>
            <a:b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/* Define the Device Header File: */</a:t>
            </a:r>
            <a:b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  <a:t>#define </a:t>
            </a:r>
            <a:r>
              <a:rPr lang="en-US" sz="1200" dirty="0" err="1">
                <a:solidFill>
                  <a:srgbClr val="804000"/>
                </a:solidFill>
                <a:latin typeface="Courier New" panose="02070309020205020404" pitchFamily="49" charset="0"/>
              </a:rPr>
              <a:t>CMSIS_device_header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  <a:t> "ARMCM3.h“</a:t>
            </a:r>
            <a:b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</a:br>
            <a:b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  <a:t>#define </a:t>
            </a:r>
            <a:r>
              <a:rPr lang="en-US" sz="1200" dirty="0" err="1">
                <a:solidFill>
                  <a:srgbClr val="804000"/>
                </a:solidFill>
                <a:latin typeface="Courier New" panose="02070309020205020404" pitchFamily="49" charset="0"/>
              </a:rPr>
              <a:t>RTE_RTOS_FreeRTOS_CORE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/* RTOS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Core */</a:t>
            </a:r>
            <a:b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  <a:t>#endif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/* RTE_COMPONENTS_H */</a:t>
            </a:r>
            <a:r>
              <a:rPr lang="en-US" sz="1200" dirty="0">
                <a:solidFill>
                  <a:srgbClr val="804000"/>
                </a:solidFill>
                <a:latin typeface="Courier New" panose="02070309020205020404" pitchFamily="49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667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C6AE-4A2D-4808-9140-839C3812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CMSIS-CORE and CMSIS-Pack working together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214C8-AFD0-415D-A91D-40AA5900A4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Application usage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E9237-512F-4D45-A6BB-09C6A0D2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941" y="1745884"/>
            <a:ext cx="8479051" cy="3442132"/>
          </a:xfrm>
        </p:spPr>
        <p:txBody>
          <a:bodyPr/>
          <a:lstStyle/>
          <a:p>
            <a:r>
              <a:rPr lang="en-US" dirty="0"/>
              <a:t>User application includes the </a:t>
            </a:r>
            <a:r>
              <a:rPr lang="en-US" dirty="0" err="1"/>
              <a:t>RTE_Components.h</a:t>
            </a:r>
            <a:r>
              <a:rPr lang="en-US" dirty="0"/>
              <a:t> file and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CMSIS_device_header</a:t>
            </a:r>
            <a:r>
              <a:rPr lang="en-US" dirty="0"/>
              <a:t> file to get access to device specifics and to check the availability of software components that should be defined in the inventory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nip Single Corner Rectangle 15">
            <a:extLst>
              <a:ext uri="{FF2B5EF4-FFF2-40B4-BE49-F238E27FC236}">
                <a16:creationId xmlns:a16="http://schemas.microsoft.com/office/drawing/2014/main" id="{A8E79F92-0F55-494A-9494-7385BBF8C7C2}"/>
              </a:ext>
            </a:extLst>
          </p:cNvPr>
          <p:cNvSpPr/>
          <p:nvPr/>
        </p:nvSpPr>
        <p:spPr bwMode="auto">
          <a:xfrm>
            <a:off x="492126" y="4002828"/>
            <a:ext cx="2354693" cy="786340"/>
          </a:xfrm>
          <a:prstGeom prst="snip1Rect">
            <a:avLst/>
          </a:prstGeom>
          <a:solidFill>
            <a:srgbClr val="E5ECEB">
              <a:alpha val="4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lIns="91452" tIns="45727" rIns="91452" bIns="45727" anchor="b" anchorCtr="1"/>
          <a:lstStyle/>
          <a:p>
            <a:pPr algn="ctr">
              <a:defRPr/>
            </a:pPr>
            <a:r>
              <a:rPr lang="en-US" sz="1200" dirty="0"/>
              <a:t>User Application</a:t>
            </a:r>
          </a:p>
          <a:p>
            <a:pPr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RTE_Components.h</a:t>
            </a:r>
            <a:br>
              <a:rPr lang="en-US" sz="1050" dirty="0">
                <a:latin typeface="Courier New" pitchFamily="49" charset="0"/>
                <a:cs typeface="Courier New" pitchFamily="49" charset="0"/>
              </a:rPr>
            </a:br>
            <a:r>
              <a:rPr lang="en-US" sz="105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CMSIS_device_header</a:t>
            </a:r>
            <a:br>
              <a:rPr lang="en-US" sz="1050" dirty="0">
                <a:latin typeface="Courier New" pitchFamily="49" charset="0"/>
                <a:cs typeface="Courier New" pitchFamily="49" charset="0"/>
              </a:rPr>
            </a:br>
            <a:r>
              <a:rPr lang="en-US" sz="1050" dirty="0">
                <a:latin typeface="Courier New" pitchFamily="49" charset="0"/>
                <a:cs typeface="Courier New" pitchFamily="49" charset="0"/>
              </a:rPr>
              <a:t>main() { ... }</a:t>
            </a:r>
          </a:p>
        </p:txBody>
      </p:sp>
      <p:sp>
        <p:nvSpPr>
          <p:cNvPr id="6" name="Snip Single Corner Rectangle 8">
            <a:extLst>
              <a:ext uri="{FF2B5EF4-FFF2-40B4-BE49-F238E27FC236}">
                <a16:creationId xmlns:a16="http://schemas.microsoft.com/office/drawing/2014/main" id="{B59CA9ED-5982-4588-9D71-F4A28FAB9205}"/>
              </a:ext>
            </a:extLst>
          </p:cNvPr>
          <p:cNvSpPr/>
          <p:nvPr/>
        </p:nvSpPr>
        <p:spPr bwMode="auto">
          <a:xfrm>
            <a:off x="492125" y="1663587"/>
            <a:ext cx="2354693" cy="791803"/>
          </a:xfrm>
          <a:prstGeom prst="snip1Rect">
            <a:avLst/>
          </a:prstGeom>
          <a:solidFill>
            <a:srgbClr val="95D600"/>
          </a:solidFill>
          <a:ln w="9525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anchor="b" anchorCtr="1"/>
          <a:lstStyle/>
          <a:p>
            <a:pPr algn="ctr">
              <a:defRPr/>
            </a:pPr>
            <a:r>
              <a:rPr lang="en-US" sz="1200" b="1" dirty="0"/>
              <a:t>startup_&lt;</a:t>
            </a:r>
            <a:r>
              <a:rPr lang="en-US" sz="1200" b="1" i="1" dirty="0"/>
              <a:t>device</a:t>
            </a:r>
            <a:r>
              <a:rPr lang="en-US" sz="1200" b="1" dirty="0"/>
              <a:t>&gt;.s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CMSIS Device Startup</a:t>
            </a:r>
            <a:br>
              <a:rPr lang="en-US" sz="1200" dirty="0"/>
            </a:br>
            <a:r>
              <a:rPr lang="en-US" sz="1200" dirty="0"/>
              <a:t>Interrupt Vectors</a:t>
            </a:r>
            <a:endParaRPr lang="en-US" sz="1200" dirty="0">
              <a:cs typeface="Courier New" pitchFamily="49" charset="0"/>
            </a:endParaRPr>
          </a:p>
        </p:txBody>
      </p:sp>
      <p:sp>
        <p:nvSpPr>
          <p:cNvPr id="7" name="Snip Single Corner Rectangle 9">
            <a:extLst>
              <a:ext uri="{FF2B5EF4-FFF2-40B4-BE49-F238E27FC236}">
                <a16:creationId xmlns:a16="http://schemas.microsoft.com/office/drawing/2014/main" id="{617A0627-B3F5-4E54-A229-784EEAAD51EC}"/>
              </a:ext>
            </a:extLst>
          </p:cNvPr>
          <p:cNvSpPr/>
          <p:nvPr/>
        </p:nvSpPr>
        <p:spPr bwMode="auto">
          <a:xfrm>
            <a:off x="492125" y="2637197"/>
            <a:ext cx="2354693" cy="791803"/>
          </a:xfrm>
          <a:prstGeom prst="snip1Rect">
            <a:avLst/>
          </a:prstGeom>
          <a:solidFill>
            <a:srgbClr val="95D600"/>
          </a:solidFill>
          <a:ln w="9525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anchor="b" anchorCtr="1"/>
          <a:lstStyle/>
          <a:p>
            <a:pPr algn="ctr">
              <a:defRPr/>
            </a:pPr>
            <a:r>
              <a:rPr lang="en-US" sz="1200" b="1" dirty="0"/>
              <a:t>system_&lt;</a:t>
            </a:r>
            <a:r>
              <a:rPr lang="en-US" sz="1200" b="1" i="1" dirty="0"/>
              <a:t>device</a:t>
            </a:r>
            <a:r>
              <a:rPr lang="en-US" sz="1200" b="1" dirty="0"/>
              <a:t>&gt;.c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CMSIS System &amp;</a:t>
            </a:r>
            <a:br>
              <a:rPr lang="en-US" sz="1200" dirty="0"/>
            </a:br>
            <a:r>
              <a:rPr lang="en-US" sz="1200" dirty="0"/>
              <a:t>Clock Configuration</a:t>
            </a:r>
            <a:endParaRPr lang="en-US" sz="1200" dirty="0">
              <a:cs typeface="Courier New" pitchFamily="49" charset="0"/>
            </a:endParaRPr>
          </a:p>
        </p:txBody>
      </p:sp>
      <p:sp>
        <p:nvSpPr>
          <p:cNvPr id="8" name="Snip Single Corner Rectangle 16">
            <a:extLst>
              <a:ext uri="{FF2B5EF4-FFF2-40B4-BE49-F238E27FC236}">
                <a16:creationId xmlns:a16="http://schemas.microsoft.com/office/drawing/2014/main" id="{D9FC34B8-A6B2-4311-B820-CF8D0223EF1B}"/>
              </a:ext>
            </a:extLst>
          </p:cNvPr>
          <p:cNvSpPr/>
          <p:nvPr/>
        </p:nvSpPr>
        <p:spPr bwMode="auto">
          <a:xfrm>
            <a:off x="492125" y="5362997"/>
            <a:ext cx="2354692" cy="791803"/>
          </a:xfrm>
          <a:prstGeom prst="snip1Rect">
            <a:avLst/>
          </a:prstGeom>
          <a:solidFill>
            <a:srgbClr val="E5ECEB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b" anchorCtr="1"/>
          <a:lstStyle/>
          <a:p>
            <a:pPr algn="ctr">
              <a:defRPr/>
            </a:pPr>
            <a:r>
              <a:rPr lang="en-US" sz="1200" b="1" dirty="0" err="1"/>
              <a:t>RTE_Components.h</a:t>
            </a:r>
            <a:endParaRPr lang="en-US" sz="1200" b="1" dirty="0"/>
          </a:p>
          <a:p>
            <a:pPr algn="ctr">
              <a:defRPr/>
            </a:pPr>
            <a:br>
              <a:rPr lang="en-US" sz="1200" dirty="0"/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CMSIS_device_header</a:t>
            </a:r>
            <a:br>
              <a:rPr lang="en-US" sz="1200" dirty="0"/>
            </a:br>
            <a:r>
              <a:rPr lang="en-US" sz="1200" dirty="0"/>
              <a:t>Defines from software components</a:t>
            </a:r>
            <a:endParaRPr lang="en-US" sz="1200" dirty="0">
              <a:cs typeface="Courier New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F3EFCF-BE86-4F53-B77F-FB2369B12DDA}"/>
              </a:ext>
            </a:extLst>
          </p:cNvPr>
          <p:cNvCxnSpPr>
            <a:endCxn id="5" idx="1"/>
          </p:cNvCxnSpPr>
          <p:nvPr/>
        </p:nvCxnSpPr>
        <p:spPr>
          <a:xfrm flipV="1">
            <a:off x="1664208" y="4789168"/>
            <a:ext cx="5265" cy="5738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nip Single Corner Rectangle 16">
            <a:extLst>
              <a:ext uri="{FF2B5EF4-FFF2-40B4-BE49-F238E27FC236}">
                <a16:creationId xmlns:a16="http://schemas.microsoft.com/office/drawing/2014/main" id="{4CFA1B92-93E6-4AE0-850D-B6529CD8ADFF}"/>
              </a:ext>
            </a:extLst>
          </p:cNvPr>
          <p:cNvSpPr/>
          <p:nvPr/>
        </p:nvSpPr>
        <p:spPr bwMode="auto">
          <a:xfrm>
            <a:off x="3447081" y="5362997"/>
            <a:ext cx="2354692" cy="791803"/>
          </a:xfrm>
          <a:prstGeom prst="snip1Rect">
            <a:avLst/>
          </a:prstGeom>
          <a:solidFill>
            <a:srgbClr val="95D6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b" anchorCtr="1"/>
          <a:lstStyle/>
          <a:p>
            <a:pPr algn="ctr">
              <a:defRPr/>
            </a:pPr>
            <a:r>
              <a:rPr lang="en-US" sz="1200" b="1" dirty="0"/>
              <a:t>&lt;</a:t>
            </a:r>
            <a:r>
              <a:rPr lang="en-US" sz="1200" b="1" i="1" dirty="0"/>
              <a:t>device</a:t>
            </a:r>
            <a:r>
              <a:rPr lang="en-US" sz="1200" b="1" dirty="0"/>
              <a:t>&gt;.h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CMSIS</a:t>
            </a:r>
            <a:br>
              <a:rPr lang="en-US" sz="1200" dirty="0"/>
            </a:br>
            <a:r>
              <a:rPr lang="en-US" sz="1200" dirty="0"/>
              <a:t>Device Peripheral Access</a:t>
            </a:r>
            <a:endParaRPr lang="en-US" sz="1200" dirty="0">
              <a:cs typeface="Courier New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943268-2207-44A6-9904-0CDDAE430721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846817" y="5758899"/>
            <a:ext cx="6002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2A1877-76D6-4191-9FA7-7995261E9358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1664208" y="3429000"/>
            <a:ext cx="5265" cy="57382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148626-AB74-48B0-9ADB-D3DCDD144AC3}"/>
              </a:ext>
            </a:extLst>
          </p:cNvPr>
          <p:cNvSpPr/>
          <p:nvPr/>
        </p:nvSpPr>
        <p:spPr>
          <a:xfrm>
            <a:off x="492124" y="1938528"/>
            <a:ext cx="8706740" cy="2533772"/>
          </a:xfrm>
          <a:prstGeom prst="rect">
            <a:avLst/>
          </a:prstGeom>
          <a:solidFill>
            <a:srgbClr val="0091B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06403C-1BAC-4709-91FB-04EED3D64145}"/>
              </a:ext>
            </a:extLst>
          </p:cNvPr>
          <p:cNvSpPr/>
          <p:nvPr/>
        </p:nvSpPr>
        <p:spPr>
          <a:xfrm>
            <a:off x="492125" y="4636008"/>
            <a:ext cx="8706740" cy="1033272"/>
          </a:xfrm>
          <a:prstGeom prst="rect">
            <a:avLst/>
          </a:prstGeom>
          <a:solidFill>
            <a:srgbClr val="95D6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F0F0D-30AB-40F7-B467-A2FE9443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PDSC file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BE70D-82A6-4927-8DB8-CA1DB38E4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Supplier and release information, requirements for other packs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F24B-53EB-41BF-9150-156685D8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745884"/>
            <a:ext cx="11367643" cy="4087104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&lt;package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schemaVersion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"1.4"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xmlns:xs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"http://www.w3.org/2001/XMLSchema-instance"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xs:noNamespaceSchemaLocation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"PACK.xsd"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&lt;vendor&gt;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ARM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&lt;/vendor&gt;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&lt;name&gt;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CMSIS-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&lt;/name&gt;</a:t>
            </a:r>
            <a:b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  &lt;description&gt;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Bundle of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for Cortex-M and Cortex-A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&lt;/description&gt;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url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http://www.keil.com/pack/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&lt;/url&gt;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&lt;license&gt;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License/license.txt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&lt;/license&gt;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&lt;releases&gt;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&lt;release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version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"10.0.1"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date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"2018-02-22"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10.0.0 Maintenance for CMSIS 5.3.0: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- Added queue registry support to CMSIS:RTOS2:FreeRTOS component.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- Updated CMSIS-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component view to display queue, mutex and semaphore objects.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- Updated to CMSIS RTOS2 API 2.1.2 and OS Tick API 1.0.1.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- Fixed context switch response latency for API calls from ISR.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&lt;/release&gt;</a:t>
            </a:r>
            <a:b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  &lt;/releases&gt;</a:t>
            </a:r>
            <a:b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&lt;requirements&gt;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&lt;packages&gt;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&lt;package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vendor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"ARM"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"CMSIS"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version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"5.3.0-0"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    &lt;/packages&gt;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&lt;/requirements&gt;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E64ED-0158-400A-91FA-BA1263BB7454}"/>
              </a:ext>
            </a:extLst>
          </p:cNvPr>
          <p:cNvSpPr/>
          <p:nvPr/>
        </p:nvSpPr>
        <p:spPr>
          <a:xfrm>
            <a:off x="9198864" y="1938528"/>
            <a:ext cx="2993136" cy="2533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Supplier and release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1F8C89-E0AE-4484-BD83-9F056C84B288}"/>
              </a:ext>
            </a:extLst>
          </p:cNvPr>
          <p:cNvSpPr/>
          <p:nvPr/>
        </p:nvSpPr>
        <p:spPr>
          <a:xfrm>
            <a:off x="9198864" y="4636008"/>
            <a:ext cx="2993136" cy="103327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Dependency on other CMSIS-Packs</a:t>
            </a:r>
          </a:p>
        </p:txBody>
      </p:sp>
    </p:spTree>
    <p:extLst>
      <p:ext uri="{BB962C8B-B14F-4D97-AF65-F5344CB8AC3E}">
        <p14:creationId xmlns:p14="http://schemas.microsoft.com/office/powerpoint/2010/main" val="1358705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982E25-8F3A-431E-B37B-3FFDFC519D16}"/>
              </a:ext>
            </a:extLst>
          </p:cNvPr>
          <p:cNvSpPr/>
          <p:nvPr/>
        </p:nvSpPr>
        <p:spPr>
          <a:xfrm>
            <a:off x="492124" y="3935740"/>
            <a:ext cx="8706740" cy="1872609"/>
          </a:xfrm>
          <a:prstGeom prst="rect">
            <a:avLst/>
          </a:prstGeom>
          <a:solidFill>
            <a:srgbClr val="95D6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04BEDB-B3C7-41AE-8D91-D0E0F03B8C5C}"/>
              </a:ext>
            </a:extLst>
          </p:cNvPr>
          <p:cNvSpPr/>
          <p:nvPr/>
        </p:nvSpPr>
        <p:spPr>
          <a:xfrm>
            <a:off x="492124" y="1722381"/>
            <a:ext cx="8706740" cy="992632"/>
          </a:xfrm>
          <a:prstGeom prst="rect">
            <a:avLst/>
          </a:prstGeom>
          <a:solidFill>
            <a:srgbClr val="95D6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1BF45D-8E40-4E89-AFCC-52DE996F0AAB}"/>
              </a:ext>
            </a:extLst>
          </p:cNvPr>
          <p:cNvSpPr/>
          <p:nvPr/>
        </p:nvSpPr>
        <p:spPr>
          <a:xfrm>
            <a:off x="492124" y="2825775"/>
            <a:ext cx="8706740" cy="914121"/>
          </a:xfrm>
          <a:prstGeom prst="rect">
            <a:avLst/>
          </a:prstGeom>
          <a:solidFill>
            <a:srgbClr val="95D6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6DA187-8475-4FF4-A3A9-BD507806D574}"/>
              </a:ext>
            </a:extLst>
          </p:cNvPr>
          <p:cNvSpPr/>
          <p:nvPr/>
        </p:nvSpPr>
        <p:spPr>
          <a:xfrm>
            <a:off x="9198864" y="1722381"/>
            <a:ext cx="2993136" cy="99263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Dependency on compiler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376C2-B509-4D2B-82FF-2DC6A0D7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PDSC file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F6D71-12D6-4B48-944A-C12F1B8A5E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Dependencies on toolchain, core, and other software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6BE40-AFF3-46D2-B23C-BEFCEB68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&lt;conditions&gt;</a:t>
            </a:r>
            <a:b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&lt;condition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"ARMCC6"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&lt;accept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Tcompiler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"ARMCC"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Toptions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"AC6"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/&gt;&lt;/condition&gt;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"ARMCC"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&lt;require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Tcompiler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"ARMCC"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Toptions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"AC5"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&lt;/condition&gt;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"GCC"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&lt;require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Tcompiler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"GCC"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&lt;/condition&gt;</a:t>
            </a:r>
            <a:b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&lt;condition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"IAR"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&lt;require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Tcompiler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"IAR"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&lt;/condition&gt;</a:t>
            </a:r>
            <a:b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b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&lt;condition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"CM0"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&lt;description&gt;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Cortex-M0/M0+/SC000 processor based device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&lt;/description&gt;</a:t>
            </a:r>
            <a:b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&lt;accept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Dcore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"Cortex-M0"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&lt;accept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Dcore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"Cortex-M0+"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&lt;accept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Dcore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"SC000"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&lt;/condition&gt;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&lt;require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"ARMCC GCC"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&lt;require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"Device"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Cgroup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"Startup"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&lt;require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"RTOS"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Cbundle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Cgroup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"Config"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&lt;require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"RTOS"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Cbundle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Cgroup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"Heap"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&lt;/condition&gt;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 Core"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&lt;require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"RTOS"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Cbundle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Cgroup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"Core"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&lt;/condition&gt;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&lt;/conditions&gt;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97565-435C-4D10-9107-5E35934C4A5E}"/>
              </a:ext>
            </a:extLst>
          </p:cNvPr>
          <p:cNvSpPr/>
          <p:nvPr/>
        </p:nvSpPr>
        <p:spPr>
          <a:xfrm>
            <a:off x="9198864" y="2825774"/>
            <a:ext cx="2993136" cy="914121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Dependency on Arm 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7EA15F-28A0-4327-9263-19CA8DD4A42B}"/>
              </a:ext>
            </a:extLst>
          </p:cNvPr>
          <p:cNvSpPr/>
          <p:nvPr/>
        </p:nvSpPr>
        <p:spPr>
          <a:xfrm>
            <a:off x="9198864" y="3935740"/>
            <a:ext cx="2993136" cy="1872609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Dependency on other software components</a:t>
            </a:r>
          </a:p>
        </p:txBody>
      </p:sp>
    </p:spTree>
    <p:extLst>
      <p:ext uri="{BB962C8B-B14F-4D97-AF65-F5344CB8AC3E}">
        <p14:creationId xmlns:p14="http://schemas.microsoft.com/office/powerpoint/2010/main" val="5905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53DC4A-7AD6-495D-949B-C34D03726B45}"/>
              </a:ext>
            </a:extLst>
          </p:cNvPr>
          <p:cNvSpPr/>
          <p:nvPr/>
        </p:nvSpPr>
        <p:spPr>
          <a:xfrm>
            <a:off x="9198864" y="3751611"/>
            <a:ext cx="2993136" cy="587569"/>
          </a:xfrm>
          <a:prstGeom prst="rect">
            <a:avLst/>
          </a:prstGeom>
          <a:solidFill>
            <a:srgbClr val="FF6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Retargeting based on selected toolchain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3E19D-753A-404C-B0A4-DDBBF3AE5E16}"/>
              </a:ext>
            </a:extLst>
          </p:cNvPr>
          <p:cNvSpPr/>
          <p:nvPr/>
        </p:nvSpPr>
        <p:spPr>
          <a:xfrm>
            <a:off x="492124" y="1700117"/>
            <a:ext cx="8706739" cy="595027"/>
          </a:xfrm>
          <a:prstGeom prst="rect">
            <a:avLst/>
          </a:prstGeom>
          <a:solidFill>
            <a:srgbClr val="00C1D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A31F3-E8B9-4590-ABD3-C6785586EE24}"/>
              </a:ext>
            </a:extLst>
          </p:cNvPr>
          <p:cNvSpPr/>
          <p:nvPr/>
        </p:nvSpPr>
        <p:spPr>
          <a:xfrm>
            <a:off x="7690104" y="5385816"/>
            <a:ext cx="1642871" cy="431358"/>
          </a:xfrm>
          <a:prstGeom prst="rect">
            <a:avLst/>
          </a:prstGeom>
          <a:solidFill>
            <a:srgbClr val="00C1D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95B9A-4DBE-4BB3-8F7C-F3AC5DF21703}"/>
              </a:ext>
            </a:extLst>
          </p:cNvPr>
          <p:cNvSpPr/>
          <p:nvPr/>
        </p:nvSpPr>
        <p:spPr>
          <a:xfrm>
            <a:off x="9339071" y="5393273"/>
            <a:ext cx="2852929" cy="431359"/>
          </a:xfrm>
          <a:prstGeom prst="rect">
            <a:avLst/>
          </a:prstGeom>
          <a:solidFill>
            <a:srgbClr val="FF6B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F81839-8DE2-4DDF-B615-0E0036756B8F}"/>
              </a:ext>
            </a:extLst>
          </p:cNvPr>
          <p:cNvSpPr/>
          <p:nvPr/>
        </p:nvSpPr>
        <p:spPr>
          <a:xfrm>
            <a:off x="822961" y="3751611"/>
            <a:ext cx="8375902" cy="595028"/>
          </a:xfrm>
          <a:prstGeom prst="rect">
            <a:avLst/>
          </a:prstGeom>
          <a:solidFill>
            <a:srgbClr val="FF6B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D6340-4AAD-433A-B01C-33CC8E264459}"/>
              </a:ext>
            </a:extLst>
          </p:cNvPr>
          <p:cNvSpPr/>
          <p:nvPr/>
        </p:nvSpPr>
        <p:spPr>
          <a:xfrm>
            <a:off x="9332975" y="5816412"/>
            <a:ext cx="2852929" cy="666750"/>
          </a:xfrm>
          <a:prstGeom prst="rect">
            <a:avLst/>
          </a:prstGeom>
          <a:solidFill>
            <a:srgbClr val="FF6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Retargeting based on selected device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71EA5-795C-4AB1-B11C-BE57A88D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PDSC file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09FC8-5699-4BEC-A186-92B9D1730E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Delivery of components, versioning, retargeting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06F34-5722-4DB7-84D3-A4C13FFA7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&lt;bundle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Cbundle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"RTOS"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"10.0.1"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&lt;description&gt;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Real Time Kernel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&lt;/description&gt;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&lt;doc&gt;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http://www.freertos.org/Documentation/FreeRTOS_Reference_Manual_V10.0.0.pdf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&lt;/doc&gt;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&lt;component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Cgroup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"Core"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"10.0.1"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&lt;description&gt;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Core components API (Kernel, Tasks, Semaphores, Mutexes, Queues)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&lt;/description&gt;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RTE_Components_h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#define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RTE_RTOS_FreeRTOS_CORE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/* RTOS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Core */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RTE_Components_h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b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&lt;files&gt;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category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"include"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"Source/include/"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category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"Source/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list.c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category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"Source/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queue.c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category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"Source/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tasks.c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category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"CM0_ARMCC"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"Source/portable/RVDS/ARM_CM0/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port.c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category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"CM0_ARMCC6"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"Source/portable/GCC/ARM_CM0/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port.c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category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"CM0_GCC"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"Source/portable/GCC/ARM_CM0/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port.c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&lt;/files&gt;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&lt;/component&gt;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&lt;component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Cgroup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"Config"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Cvariant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"10.0.1"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 Core"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&lt;description&gt;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FreeRTOS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API configuration file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&lt;/description&gt;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&lt;files&gt;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category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"doc"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"CMSIS/Documentation/General/html/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cre_freertos_proj.html#native_freertos_config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category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"header"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"config"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"Config/ARMCM/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FreeRTOSConfig.h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"10.0.0"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CoreM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&lt;file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category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"header"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attr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"config"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"Config/ARMCA/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FreeRTOSConfig.h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"10.0.0"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condition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CoreA</a:t>
            </a:r>
            <a:r>
              <a:rPr lang="en-US" sz="1200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&lt;/files&gt;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&lt;/component&gt;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09C772-2D93-4150-A4ED-B7A29D64E737}"/>
              </a:ext>
            </a:extLst>
          </p:cNvPr>
          <p:cNvSpPr/>
          <p:nvPr/>
        </p:nvSpPr>
        <p:spPr>
          <a:xfrm>
            <a:off x="9198864" y="1700117"/>
            <a:ext cx="2993136" cy="595027"/>
          </a:xfrm>
          <a:prstGeom prst="rect">
            <a:avLst/>
          </a:prstGeom>
          <a:solidFill>
            <a:srgbClr val="0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Component 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EB6A64-37B9-4867-BFA6-4C42440EA99E}"/>
              </a:ext>
            </a:extLst>
          </p:cNvPr>
          <p:cNvSpPr/>
          <p:nvPr/>
        </p:nvSpPr>
        <p:spPr>
          <a:xfrm>
            <a:off x="6339839" y="5816412"/>
            <a:ext cx="2993136" cy="666750"/>
          </a:xfrm>
          <a:prstGeom prst="rect">
            <a:avLst/>
          </a:prstGeom>
          <a:solidFill>
            <a:srgbClr val="0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Configuration file version</a:t>
            </a:r>
          </a:p>
        </p:txBody>
      </p:sp>
    </p:spTree>
    <p:extLst>
      <p:ext uri="{BB962C8B-B14F-4D97-AF65-F5344CB8AC3E}">
        <p14:creationId xmlns:p14="http://schemas.microsoft.com/office/powerpoint/2010/main" val="761528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0E5A-585F-4B6F-8AA0-52EDCAD4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CMSIS-Pack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CDE80-B9D5-4D41-8686-A4B5AB0DA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Packs can easily developed using a Git-based development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D78B7-6E7C-4B60-9592-0A3274341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widely used in the software industry today</a:t>
            </a:r>
          </a:p>
          <a:p>
            <a:endParaRPr lang="en-US" dirty="0"/>
          </a:p>
          <a:p>
            <a:r>
              <a:rPr lang="en-US" dirty="0"/>
              <a:t>While you develop your pack, you can point Pack Installer to the repository so that it picks up changes from there automatically</a:t>
            </a:r>
          </a:p>
          <a:p>
            <a:endParaRPr lang="en-US" dirty="0"/>
          </a:p>
          <a:p>
            <a:r>
              <a:rPr lang="en-US" dirty="0"/>
              <a:t>When done, ZIP the pack and publish it on</a:t>
            </a:r>
            <a:br>
              <a:rPr lang="en-US" dirty="0"/>
            </a:br>
            <a:r>
              <a:rPr lang="en-US" dirty="0"/>
              <a:t>your web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CC22D-D3FC-465B-9632-CD363B8F8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602" y="3153526"/>
            <a:ext cx="5114286" cy="15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EFC810-75AC-4E38-A1A8-1B42FEF69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459" y="4827611"/>
            <a:ext cx="4971429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3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ABF73-44E5-439F-B07B-E2B90C0A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CMSIS-SVD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BECDF-9415-4B7D-98F4-5842E89E6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System description for debuggers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DE4C9-481B-47FE-91AB-D1F10833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745884"/>
            <a:ext cx="7441040" cy="4087104"/>
          </a:xfrm>
        </p:spPr>
        <p:txBody>
          <a:bodyPr/>
          <a:lstStyle/>
          <a:p>
            <a:r>
              <a:rPr lang="en-US" dirty="0"/>
              <a:t>Enables human-readable system view in tools</a:t>
            </a:r>
          </a:p>
          <a:p>
            <a:r>
              <a:rPr lang="en-GB" dirty="0"/>
              <a:t>Ensures consistency between the device header file and what is being displayed by the debugger</a:t>
            </a:r>
          </a:p>
          <a:p>
            <a:r>
              <a:rPr lang="en-GB" dirty="0"/>
              <a:t>Displays detailed information about peripherals, registers, fields, and bit values as well as named interrupts from within the debugger, without the need to reference device documentation</a:t>
            </a:r>
          </a:p>
          <a:p>
            <a:r>
              <a:rPr lang="en-GB" dirty="0"/>
              <a:t>Enables convenient access to new and updated descriptions</a:t>
            </a:r>
          </a:p>
          <a:p>
            <a:r>
              <a:rPr lang="en-GB" dirty="0"/>
              <a:t>Improves software development efficiency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AB14B5-AD3E-4502-B324-C837D565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360" y="558717"/>
            <a:ext cx="3533333" cy="5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7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CMSIS-Driver peripheral mapping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552161" y="1471151"/>
            <a:ext cx="5762539" cy="4684117"/>
          </a:xfrm>
          <a:prstGeom prst="roundRect">
            <a:avLst>
              <a:gd name="adj" fmla="val 0"/>
            </a:avLst>
          </a:prstGeom>
          <a:noFill/>
          <a:ln w="9525" algn="ctr">
            <a:solidFill>
              <a:srgbClr val="0091BD"/>
            </a:solidFill>
            <a:round/>
            <a:headEnd/>
            <a:tailEnd/>
          </a:ln>
          <a:effectLst/>
        </p:spPr>
        <p:txBody>
          <a:bodyPr lIns="121955" tIns="72007" rIns="121955" bIns="60977" anchorCtr="1"/>
          <a:lstStyle/>
          <a:p>
            <a:pPr>
              <a:defRPr/>
            </a:pPr>
            <a:r>
              <a:rPr lang="de-DE" sz="2000" b="1" kern="0" dirty="0">
                <a:solidFill>
                  <a:sysClr val="windowText" lastClr="000000"/>
                </a:solidFill>
                <a:cs typeface="Arial" charset="0"/>
              </a:rPr>
              <a:t>Software Packs</a:t>
            </a:r>
            <a:endParaRPr lang="en-GB" sz="2000" b="1" kern="0" dirty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7101148" y="1838965"/>
            <a:ext cx="2111925" cy="4210717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85000"/>
            </a:sys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1955" tIns="60977" rIns="121955" bIns="60977"/>
          <a:lstStyle/>
          <a:p>
            <a:pPr algn="ctr">
              <a:defRPr/>
            </a:pPr>
            <a:r>
              <a:rPr lang="de-DE" sz="1600" b="1" kern="0" dirty="0">
                <a:solidFill>
                  <a:srgbClr val="000000"/>
                </a:solidFill>
              </a:rPr>
              <a:t>Middleware</a:t>
            </a:r>
            <a:endParaRPr lang="en-GB" sz="1600" b="1" kern="0" dirty="0">
              <a:solidFill>
                <a:srgbClr val="0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7274231" y="3887486"/>
            <a:ext cx="1800693" cy="477659"/>
          </a:xfrm>
          <a:prstGeom prst="roundRect">
            <a:avLst>
              <a:gd name="adj" fmla="val 0"/>
            </a:avLst>
          </a:prstGeom>
          <a:solidFill>
            <a:srgbClr val="FF6B00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600" b="1" kern="0" dirty="0">
                <a:solidFill>
                  <a:sysClr val="window" lastClr="FFFFFF"/>
                </a:solidFill>
                <a:cs typeface="Arial" charset="0"/>
              </a:rPr>
              <a:t>Graphics</a:t>
            </a:r>
            <a:endParaRPr lang="en-GB" sz="1600" b="1" kern="0" dirty="0">
              <a:solidFill>
                <a:sysClr val="window" lastClr="FFFFFF"/>
              </a:solidFill>
              <a:cs typeface="Arial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7263116" y="2461481"/>
            <a:ext cx="1800693" cy="479063"/>
          </a:xfrm>
          <a:prstGeom prst="roundRect">
            <a:avLst>
              <a:gd name="adj" fmla="val 0"/>
            </a:avLst>
          </a:prstGeom>
          <a:solidFill>
            <a:srgbClr val="95D600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600" b="1" kern="0" dirty="0">
                <a:solidFill>
                  <a:sysClr val="window" lastClr="FFFFFF"/>
                </a:solidFill>
                <a:cs typeface="Arial" charset="0"/>
              </a:rPr>
              <a:t>USB Device</a:t>
            </a:r>
            <a:endParaRPr lang="en-GB" sz="1600" b="1" kern="0" dirty="0">
              <a:solidFill>
                <a:sysClr val="window" lastClr="FFFFFF"/>
              </a:solidFill>
              <a:cs typeface="Arial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7274231" y="4436651"/>
            <a:ext cx="1800693" cy="477659"/>
          </a:xfrm>
          <a:prstGeom prst="roundRect">
            <a:avLst>
              <a:gd name="adj" fmla="val 0"/>
            </a:avLst>
          </a:prstGeom>
          <a:solidFill>
            <a:srgbClr val="FFC6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600" b="1" kern="0" dirty="0">
                <a:solidFill>
                  <a:srgbClr val="FDFDFD"/>
                </a:solidFill>
                <a:ea typeface="MS PGothic" pitchFamily="34" charset="-128"/>
                <a:cs typeface="Arial" charset="0"/>
              </a:rPr>
              <a:t>File System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7274231" y="5107301"/>
            <a:ext cx="1800693" cy="477659"/>
          </a:xfrm>
          <a:prstGeom prst="roundRect">
            <a:avLst>
              <a:gd name="adj" fmla="val 0"/>
            </a:avLst>
          </a:prstGeom>
          <a:solidFill>
            <a:srgbClr val="95D600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600" b="1" kern="0" dirty="0">
                <a:solidFill>
                  <a:sysClr val="window" lastClr="FFFFFF"/>
                </a:solidFill>
                <a:cs typeface="Arial" charset="0"/>
              </a:rPr>
              <a:t>USB Host</a:t>
            </a:r>
            <a:endParaRPr lang="en-GB" sz="1600" b="1" kern="0" dirty="0">
              <a:solidFill>
                <a:sysClr val="window" lastClr="FFFFFF"/>
              </a:solidFill>
              <a:cs typeface="Arial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7263116" y="3139095"/>
            <a:ext cx="1800693" cy="477659"/>
          </a:xfrm>
          <a:prstGeom prst="roundRect">
            <a:avLst>
              <a:gd name="adj" fmla="val 0"/>
            </a:avLst>
          </a:prstGeom>
          <a:solidFill>
            <a:srgbClr val="00C1DC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600" b="1" kern="0" dirty="0">
                <a:solidFill>
                  <a:sysClr val="window" lastClr="FFFFFF"/>
                </a:solidFill>
                <a:cs typeface="Arial" charset="0"/>
              </a:rPr>
              <a:t>TCP/IP</a:t>
            </a:r>
            <a:br>
              <a:rPr lang="de-DE" sz="1600" b="1" kern="0" dirty="0">
                <a:solidFill>
                  <a:sysClr val="window" lastClr="FFFFFF"/>
                </a:solidFill>
                <a:cs typeface="Arial" charset="0"/>
              </a:rPr>
            </a:br>
            <a:r>
              <a:rPr lang="de-DE" sz="1600" b="1" kern="0" dirty="0">
                <a:solidFill>
                  <a:sysClr val="window" lastClr="FFFFFF"/>
                </a:solidFill>
                <a:cs typeface="Arial" charset="0"/>
              </a:rPr>
              <a:t>Networking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3696661" y="1838965"/>
            <a:ext cx="3096432" cy="4210717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85000"/>
            </a:sys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1955" tIns="60977" rIns="121955" bIns="60977"/>
          <a:lstStyle/>
          <a:p>
            <a:pPr algn="ctr">
              <a:defRPr/>
            </a:pPr>
            <a:r>
              <a:rPr lang="en-US" sz="1600" b="1" kern="0" dirty="0">
                <a:solidFill>
                  <a:srgbClr val="000000"/>
                </a:solidFill>
              </a:rPr>
              <a:t>Device</a:t>
            </a:r>
            <a:endParaRPr lang="en-GB" sz="1600" b="1" kern="0" dirty="0">
              <a:solidFill>
                <a:srgbClr val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3839576" y="2194014"/>
            <a:ext cx="1945193" cy="288914"/>
          </a:xfrm>
          <a:prstGeom prst="roundRect">
            <a:avLst>
              <a:gd name="adj" fmla="val 0"/>
            </a:avLst>
          </a:prstGeom>
          <a:solidFill>
            <a:srgbClr val="0091BD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467" b="1" kern="0" dirty="0">
                <a:solidFill>
                  <a:sysClr val="window" lastClr="FFFFFF"/>
                </a:solidFill>
                <a:cs typeface="Arial" charset="0"/>
              </a:rPr>
              <a:t>Startup/System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699020" y="2957489"/>
            <a:ext cx="936869" cy="15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anchor="ctr"/>
          <a:lstStyle/>
          <a:p>
            <a:pPr algn="r">
              <a:defRPr/>
            </a:pPr>
            <a:r>
              <a:rPr lang="en-US" sz="1067" dirty="0">
                <a:solidFill>
                  <a:schemeClr val="tx1"/>
                </a:solidFill>
                <a:cs typeface="Courier New" pitchFamily="49" charset="0"/>
              </a:rPr>
              <a:t>USART1</a:t>
            </a:r>
            <a:endParaRPr lang="en-GB" sz="1067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3839576" y="2892513"/>
            <a:ext cx="1945193" cy="288914"/>
          </a:xfrm>
          <a:prstGeom prst="roundRect">
            <a:avLst>
              <a:gd name="adj" fmla="val 0"/>
            </a:avLst>
          </a:prstGeom>
          <a:solidFill>
            <a:srgbClr val="0091BD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467" b="1" kern="0" dirty="0">
                <a:solidFill>
                  <a:sysClr val="window" lastClr="FFFFFF"/>
                </a:solidFill>
                <a:cs typeface="Arial" charset="0"/>
              </a:rPr>
              <a:t>USART Driver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699020" y="4049329"/>
            <a:ext cx="936869" cy="151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anchor="ctr"/>
          <a:lstStyle/>
          <a:p>
            <a:pPr algn="r">
              <a:defRPr/>
            </a:pPr>
            <a:r>
              <a:rPr lang="en-US" sz="1067" dirty="0">
                <a:solidFill>
                  <a:schemeClr val="tx1"/>
                </a:solidFill>
                <a:cs typeface="Courier New" pitchFamily="49" charset="0"/>
              </a:rPr>
              <a:t>SPI1</a:t>
            </a:r>
            <a:endParaRPr lang="en-GB" sz="1067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699020" y="4203648"/>
            <a:ext cx="936869" cy="1624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anchor="ctr"/>
          <a:lstStyle/>
          <a:p>
            <a:pPr algn="r">
              <a:defRPr/>
            </a:pPr>
            <a:r>
              <a:rPr lang="en-US" sz="1067" dirty="0">
                <a:solidFill>
                  <a:schemeClr val="tx1"/>
                </a:solidFill>
                <a:cs typeface="Courier New" pitchFamily="49" charset="0"/>
              </a:rPr>
              <a:t>SPI2</a:t>
            </a:r>
            <a:endParaRPr lang="en-GB" sz="1067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3839576" y="4062094"/>
            <a:ext cx="1945193" cy="290074"/>
          </a:xfrm>
          <a:prstGeom prst="roundRect">
            <a:avLst>
              <a:gd name="adj" fmla="val 0"/>
            </a:avLst>
          </a:prstGeom>
          <a:solidFill>
            <a:srgbClr val="0091BD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467" b="1" kern="0" dirty="0">
                <a:solidFill>
                  <a:sysClr val="window" lastClr="FFFFFF"/>
                </a:solidFill>
                <a:cs typeface="Arial" charset="0"/>
              </a:rPr>
              <a:t>SPI Driver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699020" y="4595829"/>
            <a:ext cx="936869" cy="15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anchor="ctr"/>
          <a:lstStyle/>
          <a:p>
            <a:pPr algn="r">
              <a:defRPr/>
            </a:pPr>
            <a:r>
              <a:rPr lang="en-US" sz="1067" dirty="0">
                <a:solidFill>
                  <a:schemeClr val="tx1"/>
                </a:solidFill>
                <a:cs typeface="Courier New" pitchFamily="49" charset="0"/>
              </a:rPr>
              <a:t>MCI0</a:t>
            </a:r>
            <a:endParaRPr lang="en-GB" sz="1067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699020" y="4931156"/>
            <a:ext cx="936869" cy="15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anchor="ctr"/>
          <a:lstStyle/>
          <a:p>
            <a:pPr algn="r">
              <a:defRPr/>
            </a:pPr>
            <a:r>
              <a:rPr lang="en-US" sz="1067" dirty="0">
                <a:solidFill>
                  <a:schemeClr val="tx1"/>
                </a:solidFill>
                <a:cs typeface="Courier New" pitchFamily="49" charset="0"/>
              </a:rPr>
              <a:t>NAND0</a:t>
            </a:r>
            <a:endParaRPr lang="en-GB" sz="1067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839576" y="4530852"/>
            <a:ext cx="1945193" cy="288914"/>
          </a:xfrm>
          <a:prstGeom prst="roundRect">
            <a:avLst>
              <a:gd name="adj" fmla="val 0"/>
            </a:avLst>
          </a:prstGeom>
          <a:solidFill>
            <a:srgbClr val="0091BD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467" b="1" kern="0" dirty="0">
                <a:solidFill>
                  <a:sysClr val="window" lastClr="FFFFFF"/>
                </a:solidFill>
                <a:cs typeface="Arial" charset="0"/>
              </a:rPr>
              <a:t>MCI Driver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3839576" y="4866179"/>
            <a:ext cx="1945193" cy="288913"/>
          </a:xfrm>
          <a:prstGeom prst="roundRect">
            <a:avLst>
              <a:gd name="adj" fmla="val 0"/>
            </a:avLst>
          </a:prstGeom>
          <a:solidFill>
            <a:srgbClr val="0091BD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467" b="1" kern="0" dirty="0">
                <a:solidFill>
                  <a:sysClr val="window" lastClr="FFFFFF"/>
                </a:solidFill>
                <a:cs typeface="Arial" charset="0"/>
              </a:rPr>
              <a:t>NAND Flash Driver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5699020" y="2622165"/>
            <a:ext cx="936869" cy="15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anchor="ctr"/>
          <a:lstStyle/>
          <a:p>
            <a:pPr algn="r">
              <a:defRPr/>
            </a:pPr>
            <a:r>
              <a:rPr lang="en-US" sz="1067" dirty="0">
                <a:solidFill>
                  <a:schemeClr val="tx1"/>
                </a:solidFill>
                <a:cs typeface="Courier New" pitchFamily="49" charset="0"/>
              </a:rPr>
              <a:t>USBD0</a:t>
            </a:r>
            <a:endParaRPr lang="en-GB" sz="1067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3839576" y="2557190"/>
            <a:ext cx="1945193" cy="288913"/>
          </a:xfrm>
          <a:prstGeom prst="roundRect">
            <a:avLst>
              <a:gd name="adj" fmla="val 0"/>
            </a:avLst>
          </a:prstGeom>
          <a:solidFill>
            <a:srgbClr val="0091BD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467" b="1" kern="0" dirty="0">
                <a:solidFill>
                  <a:sysClr val="window" lastClr="FFFFFF"/>
                </a:solidFill>
                <a:cs typeface="Arial" charset="0"/>
              </a:rPr>
              <a:t>USB Device Driver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699020" y="3299778"/>
            <a:ext cx="936869" cy="15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anchor="ctr"/>
          <a:lstStyle/>
          <a:p>
            <a:pPr algn="r">
              <a:defRPr/>
            </a:pPr>
            <a:r>
              <a:rPr lang="en-US" sz="1067" dirty="0">
                <a:solidFill>
                  <a:schemeClr val="tx1"/>
                </a:solidFill>
                <a:cs typeface="Courier New" pitchFamily="49" charset="0"/>
              </a:rPr>
              <a:t>ETH_PHY0</a:t>
            </a:r>
            <a:endParaRPr lang="en-GB" sz="1067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699020" y="5266481"/>
            <a:ext cx="936869" cy="15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anchor="ctr"/>
          <a:lstStyle/>
          <a:p>
            <a:pPr algn="r">
              <a:defRPr/>
            </a:pPr>
            <a:r>
              <a:rPr lang="en-US" sz="1067" dirty="0">
                <a:solidFill>
                  <a:schemeClr val="tx1"/>
                </a:solidFill>
                <a:cs typeface="Courier New" pitchFamily="49" charset="0"/>
              </a:rPr>
              <a:t>USBH0</a:t>
            </a:r>
            <a:endParaRPr lang="en-GB" sz="1067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3839576" y="5200343"/>
            <a:ext cx="1945193" cy="290074"/>
          </a:xfrm>
          <a:prstGeom prst="roundRect">
            <a:avLst>
              <a:gd name="adj" fmla="val 0"/>
            </a:avLst>
          </a:prstGeom>
          <a:solidFill>
            <a:srgbClr val="0091BD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467" b="1" kern="0" dirty="0">
                <a:solidFill>
                  <a:sysClr val="window" lastClr="FFFFFF"/>
                </a:solidFill>
                <a:cs typeface="Arial" charset="0"/>
              </a:rPr>
              <a:t>USB Host Driver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3839576" y="3233641"/>
            <a:ext cx="1945193" cy="290074"/>
          </a:xfrm>
          <a:prstGeom prst="roundRect">
            <a:avLst>
              <a:gd name="adj" fmla="val 0"/>
            </a:avLst>
          </a:prstGeom>
          <a:solidFill>
            <a:srgbClr val="0091BD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467" b="1" kern="0" dirty="0">
                <a:solidFill>
                  <a:sysClr val="window" lastClr="FFFFFF"/>
                </a:solidFill>
                <a:cs typeface="Arial" charset="0"/>
              </a:rPr>
              <a:t>Ethernet PHY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3839574" y="5576280"/>
            <a:ext cx="2809019" cy="3678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>
            <a:normAutofit/>
          </a:bodyPr>
          <a:lstStyle/>
          <a:p>
            <a:pPr algn="ctr">
              <a:defRPr/>
            </a:pPr>
            <a:r>
              <a:rPr lang="de-DE" sz="1333" kern="0" dirty="0" err="1">
                <a:cs typeface="Courier New" pitchFamily="49" charset="0"/>
              </a:rPr>
              <a:t>Configuration</a:t>
            </a:r>
            <a:endParaRPr lang="de-DE" sz="1333" kern="0" dirty="0">
              <a:cs typeface="Courier New" pitchFamily="49" charset="0"/>
            </a:endParaRPr>
          </a:p>
        </p:txBody>
      </p:sp>
      <p:cxnSp>
        <p:nvCxnSpPr>
          <p:cNvPr id="45" name="Straight Arrow Connector 44"/>
          <p:cNvCxnSpPr>
            <a:stCxn id="26" idx="1"/>
            <a:endCxn id="29" idx="3"/>
          </p:cNvCxnSpPr>
          <p:nvPr/>
        </p:nvCxnSpPr>
        <p:spPr bwMode="auto">
          <a:xfrm flipH="1" flipV="1">
            <a:off x="6635889" y="3036390"/>
            <a:ext cx="627227" cy="3415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1"/>
            <a:endCxn id="40" idx="3"/>
          </p:cNvCxnSpPr>
          <p:nvPr/>
        </p:nvCxnSpPr>
        <p:spPr bwMode="auto">
          <a:xfrm flipH="1">
            <a:off x="6635889" y="3377924"/>
            <a:ext cx="627227" cy="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1"/>
            <a:endCxn id="32" idx="3"/>
          </p:cNvCxnSpPr>
          <p:nvPr/>
        </p:nvCxnSpPr>
        <p:spPr bwMode="auto">
          <a:xfrm flipH="1" flipV="1">
            <a:off x="6635889" y="4284869"/>
            <a:ext cx="638341" cy="3906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1"/>
            <a:endCxn id="35" idx="3"/>
          </p:cNvCxnSpPr>
          <p:nvPr/>
        </p:nvCxnSpPr>
        <p:spPr bwMode="auto">
          <a:xfrm flipH="1">
            <a:off x="6635889" y="4675480"/>
            <a:ext cx="638341" cy="334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2" idx="1"/>
            <a:endCxn id="31" idx="3"/>
          </p:cNvCxnSpPr>
          <p:nvPr/>
        </p:nvCxnSpPr>
        <p:spPr bwMode="auto">
          <a:xfrm flipH="1" flipV="1">
            <a:off x="6635889" y="4125330"/>
            <a:ext cx="638341" cy="9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1"/>
            <a:endCxn id="38" idx="3"/>
          </p:cNvCxnSpPr>
          <p:nvPr/>
        </p:nvCxnSpPr>
        <p:spPr bwMode="auto">
          <a:xfrm flipH="1">
            <a:off x="6635889" y="2701013"/>
            <a:ext cx="627227" cy="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1"/>
            <a:endCxn id="41" idx="3"/>
          </p:cNvCxnSpPr>
          <p:nvPr/>
        </p:nvCxnSpPr>
        <p:spPr bwMode="auto">
          <a:xfrm flipH="1" flipV="1">
            <a:off x="6635889" y="5345380"/>
            <a:ext cx="638341" cy="7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1"/>
            <a:endCxn id="34" idx="3"/>
          </p:cNvCxnSpPr>
          <p:nvPr/>
        </p:nvCxnSpPr>
        <p:spPr bwMode="auto">
          <a:xfrm flipH="1" flipV="1">
            <a:off x="6635889" y="4674729"/>
            <a:ext cx="638341" cy="7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 bwMode="auto">
          <a:xfrm>
            <a:off x="5713312" y="3642065"/>
            <a:ext cx="935280" cy="15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anchor="ctr"/>
          <a:lstStyle/>
          <a:p>
            <a:pPr algn="r">
              <a:defRPr/>
            </a:pPr>
            <a:r>
              <a:rPr lang="en-US" sz="1067" dirty="0">
                <a:solidFill>
                  <a:schemeClr val="tx1"/>
                </a:solidFill>
                <a:cs typeface="Courier New" pitchFamily="49" charset="0"/>
              </a:rPr>
              <a:t>ETH_MAC0</a:t>
            </a:r>
            <a:endParaRPr lang="en-GB" sz="1067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3839576" y="3575928"/>
            <a:ext cx="1945193" cy="290074"/>
          </a:xfrm>
          <a:prstGeom prst="roundRect">
            <a:avLst>
              <a:gd name="adj" fmla="val 0"/>
            </a:avLst>
          </a:prstGeom>
          <a:solidFill>
            <a:srgbClr val="0091BD"/>
          </a:solidFill>
          <a:ln w="19050" algn="ctr">
            <a:noFill/>
            <a:round/>
            <a:headEnd/>
            <a:tailEnd/>
          </a:ln>
        </p:spPr>
        <p:txBody>
          <a:bodyPr wrap="none" lIns="121955" tIns="60977" rIns="121955" bIns="60977" anchor="ctr"/>
          <a:lstStyle/>
          <a:p>
            <a:pPr algn="ctr">
              <a:defRPr/>
            </a:pPr>
            <a:r>
              <a:rPr lang="de-DE" sz="1467" b="1" kern="0" dirty="0">
                <a:solidFill>
                  <a:sysClr val="window" lastClr="FFFFFF"/>
                </a:solidFill>
                <a:cs typeface="Arial" charset="0"/>
              </a:rPr>
              <a:t>Ethernet MAC</a:t>
            </a:r>
          </a:p>
        </p:txBody>
      </p:sp>
      <p:cxnSp>
        <p:nvCxnSpPr>
          <p:cNvPr id="64" name="Straight Arrow Connector 63"/>
          <p:cNvCxnSpPr>
            <a:stCxn id="26" idx="1"/>
            <a:endCxn id="62" idx="3"/>
          </p:cNvCxnSpPr>
          <p:nvPr/>
        </p:nvCxnSpPr>
        <p:spPr bwMode="auto">
          <a:xfrm flipH="1">
            <a:off x="6648592" y="3377924"/>
            <a:ext cx="614524" cy="343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5746657" y="2196335"/>
            <a:ext cx="936869" cy="316761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Courier New" pitchFamily="49" charset="0"/>
              </a:rPr>
              <a:t>Control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Courier New" pitchFamily="49" charset="0"/>
              </a:rPr>
              <a:t>Structs</a:t>
            </a:r>
            <a:endParaRPr lang="en-GB" sz="12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1642696" y="1517991"/>
            <a:ext cx="1800693" cy="43338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5" rIns="91448" bIns="45725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  <a:cs typeface="Courier New" pitchFamily="49" charset="0"/>
              </a:rPr>
              <a:t>Microcontroller</a:t>
            </a:r>
            <a:endParaRPr lang="en-GB" sz="16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743608" y="1951379"/>
            <a:ext cx="2521141" cy="4143373"/>
            <a:chOff x="557706" y="1223026"/>
            <a:chExt cx="1890856" cy="334803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367193" y="1223026"/>
              <a:ext cx="1026586" cy="33480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8" tIns="45725" rIns="91448" bIns="45725"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1367193" y="1807625"/>
              <a:ext cx="1080178" cy="207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91448" tIns="45725" rIns="144012" bIns="45725">
              <a:spAutoFit/>
            </a:bodyPr>
            <a:lstStyle/>
            <a:p>
              <a:pPr algn="r">
                <a:defRPr/>
              </a:pPr>
              <a:r>
                <a:rPr lang="en-US" sz="1067" dirty="0"/>
                <a:t>USART</a:t>
              </a:r>
              <a:endParaRPr lang="en-GB" sz="1067" dirty="0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1367193" y="2831561"/>
              <a:ext cx="1080178" cy="207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91448" tIns="45725" rIns="144012" bIns="45725">
              <a:spAutoFit/>
            </a:bodyPr>
            <a:lstStyle/>
            <a:p>
              <a:pPr algn="r">
                <a:defRPr/>
              </a:pPr>
              <a:r>
                <a:rPr lang="en-US" sz="1067" dirty="0"/>
                <a:t>SPI #</a:t>
              </a:r>
              <a:r>
                <a:rPr lang="en-US" sz="1067" dirty="0"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GB" sz="1067" dirty="0"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1367193" y="3161365"/>
              <a:ext cx="1080178" cy="207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91448" tIns="45725" rIns="144012" bIns="45725">
              <a:spAutoFit/>
            </a:bodyPr>
            <a:lstStyle/>
            <a:p>
              <a:pPr algn="r">
                <a:defRPr/>
              </a:pPr>
              <a:r>
                <a:rPr lang="en-US" sz="1067" dirty="0"/>
                <a:t>SPI #2</a:t>
              </a:r>
              <a:endParaRPr lang="en-GB" sz="1067" dirty="0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1368383" y="4176969"/>
              <a:ext cx="1080179" cy="207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91448" tIns="45725" rIns="144012" bIns="45725">
              <a:spAutoFit/>
            </a:bodyPr>
            <a:lstStyle/>
            <a:p>
              <a:pPr algn="r">
                <a:defRPr/>
              </a:pPr>
              <a:r>
                <a:rPr lang="en-US" sz="1067" dirty="0"/>
                <a:t>USB  Controller</a:t>
              </a:r>
              <a:endParaRPr lang="en-GB" sz="1067" dirty="0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1367193" y="1463534"/>
              <a:ext cx="1080178" cy="207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91448" tIns="45725" rIns="144012" bIns="45725">
              <a:spAutoFit/>
            </a:bodyPr>
            <a:lstStyle/>
            <a:p>
              <a:pPr algn="r">
                <a:defRPr/>
              </a:pPr>
              <a:r>
                <a:rPr lang="en-US" sz="1067" dirty="0"/>
                <a:t>USB  Controller</a:t>
              </a:r>
              <a:endParaRPr lang="en-GB" sz="1067" dirty="0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1367193" y="2158859"/>
              <a:ext cx="1080178" cy="207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91448" tIns="45725" rIns="144012" bIns="45725">
              <a:spAutoFit/>
            </a:bodyPr>
            <a:lstStyle/>
            <a:p>
              <a:pPr algn="r">
                <a:defRPr/>
              </a:pPr>
              <a:r>
                <a:rPr lang="en-US" sz="1067" dirty="0"/>
                <a:t>Ethernet  PHY</a:t>
              </a:r>
              <a:endParaRPr lang="en-GB" sz="1067" dirty="0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1367193" y="3488786"/>
              <a:ext cx="1080178" cy="207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91448" tIns="45725" rIns="144012" bIns="45725">
              <a:spAutoFit/>
            </a:bodyPr>
            <a:lstStyle/>
            <a:p>
              <a:pPr algn="r">
                <a:defRPr/>
              </a:pPr>
              <a:r>
                <a:rPr lang="en-US" sz="1067" dirty="0"/>
                <a:t>SDIO</a:t>
              </a:r>
              <a:endParaRPr lang="en-GB" sz="1067" dirty="0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1367193" y="3832878"/>
              <a:ext cx="1080178" cy="207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91448" tIns="45725" rIns="108011" bIns="45725">
              <a:spAutoFit/>
            </a:bodyPr>
            <a:lstStyle/>
            <a:p>
              <a:pPr algn="r">
                <a:defRPr/>
              </a:pPr>
              <a:r>
                <a:rPr lang="en-US" sz="1067" dirty="0"/>
                <a:t>Memory Controller</a:t>
              </a:r>
              <a:endParaRPr lang="en-GB" sz="1067" dirty="0"/>
            </a:p>
          </p:txBody>
        </p:sp>
        <p:sp>
          <p:nvSpPr>
            <p:cNvPr id="61" name="TextBox 60"/>
            <p:cNvSpPr txBox="1"/>
            <p:nvPr/>
          </p:nvSpPr>
          <p:spPr bwMode="auto">
            <a:xfrm>
              <a:off x="1367193" y="2510094"/>
              <a:ext cx="1080178" cy="207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91448" tIns="45725" rIns="144012" bIns="45725">
              <a:spAutoFit/>
            </a:bodyPr>
            <a:lstStyle/>
            <a:p>
              <a:pPr algn="r">
                <a:defRPr/>
              </a:pPr>
              <a:r>
                <a:rPr lang="en-US" sz="1067" dirty="0"/>
                <a:t>Ethernet  MAC</a:t>
              </a:r>
              <a:endParaRPr lang="en-GB" sz="1067" dirty="0"/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719325" y="4186494"/>
              <a:ext cx="485902" cy="223836"/>
            </a:xfrm>
            <a:prstGeom prst="rect">
              <a:avLst/>
            </a:prstGeom>
            <a:noFill/>
            <a:ln>
              <a:noFill/>
            </a:ln>
          </p:spPr>
          <p:txBody>
            <a:bodyPr lIns="216021" tIns="45725" rIns="36004" bIns="45725">
              <a:spAutoFit/>
            </a:bodyPr>
            <a:lstStyle/>
            <a:p>
              <a:pPr algn="r">
                <a:defRPr/>
              </a:pPr>
              <a:r>
                <a:rPr lang="en-US" sz="1200" dirty="0"/>
                <a:t>USB</a:t>
              </a:r>
              <a:endParaRPr lang="en-GB" sz="1200" dirty="0"/>
            </a:p>
          </p:txBody>
        </p:sp>
        <p:sp>
          <p:nvSpPr>
            <p:cNvPr id="67" name="TextBox 66"/>
            <p:cNvSpPr txBox="1"/>
            <p:nvPr/>
          </p:nvSpPr>
          <p:spPr bwMode="auto">
            <a:xfrm>
              <a:off x="719325" y="3836450"/>
              <a:ext cx="485902" cy="223836"/>
            </a:xfrm>
            <a:prstGeom prst="rect">
              <a:avLst/>
            </a:prstGeom>
            <a:noFill/>
            <a:ln>
              <a:noFill/>
            </a:ln>
          </p:spPr>
          <p:txBody>
            <a:bodyPr lIns="216021" tIns="45725" rIns="36004" bIns="45725">
              <a:spAutoFit/>
            </a:bodyPr>
            <a:lstStyle/>
            <a:p>
              <a:pPr algn="r">
                <a:defRPr/>
              </a:pPr>
              <a:r>
                <a:rPr lang="en-US" sz="1200" dirty="0"/>
                <a:t>I/O</a:t>
              </a:r>
              <a:endParaRPr lang="en-GB" sz="1200" dirty="0"/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633713" y="3491168"/>
              <a:ext cx="571512" cy="2238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16021" tIns="45725" rIns="36004" bIns="45725">
              <a:spAutoFit/>
            </a:bodyPr>
            <a:lstStyle/>
            <a:p>
              <a:pPr algn="r">
                <a:defRPr/>
              </a:pPr>
              <a:r>
                <a:rPr lang="en-US" sz="1200" dirty="0"/>
                <a:t>SDIO0</a:t>
              </a:r>
              <a:endParaRPr lang="en-GB" sz="1200" dirty="0"/>
            </a:p>
          </p:txBody>
        </p:sp>
        <p:sp>
          <p:nvSpPr>
            <p:cNvPr id="69" name="TextBox 68"/>
            <p:cNvSpPr txBox="1"/>
            <p:nvPr/>
          </p:nvSpPr>
          <p:spPr bwMode="auto">
            <a:xfrm>
              <a:off x="719325" y="3167319"/>
              <a:ext cx="485902" cy="223836"/>
            </a:xfrm>
            <a:prstGeom prst="rect">
              <a:avLst/>
            </a:prstGeom>
            <a:noFill/>
            <a:ln>
              <a:noFill/>
            </a:ln>
          </p:spPr>
          <p:txBody>
            <a:bodyPr lIns="216021" tIns="45725" rIns="36004" bIns="45725">
              <a:spAutoFit/>
            </a:bodyPr>
            <a:lstStyle/>
            <a:p>
              <a:pPr algn="r">
                <a:defRPr/>
              </a:pPr>
              <a:r>
                <a:rPr lang="en-US" sz="1200" dirty="0"/>
                <a:t>SPI2</a:t>
              </a:r>
              <a:endParaRPr lang="en-GB" sz="1200" dirty="0"/>
            </a:p>
          </p:txBody>
        </p:sp>
        <p:sp>
          <p:nvSpPr>
            <p:cNvPr id="70" name="TextBox 69"/>
            <p:cNvSpPr txBox="1"/>
            <p:nvPr/>
          </p:nvSpPr>
          <p:spPr bwMode="auto">
            <a:xfrm>
              <a:off x="719325" y="2836325"/>
              <a:ext cx="485902" cy="223836"/>
            </a:xfrm>
            <a:prstGeom prst="rect">
              <a:avLst/>
            </a:prstGeom>
            <a:noFill/>
            <a:ln>
              <a:noFill/>
            </a:ln>
          </p:spPr>
          <p:txBody>
            <a:bodyPr lIns="216021" tIns="45725" rIns="36004" bIns="45725">
              <a:spAutoFit/>
            </a:bodyPr>
            <a:lstStyle/>
            <a:p>
              <a:pPr algn="r">
                <a:defRPr/>
              </a:pPr>
              <a:r>
                <a:rPr lang="en-US" sz="1200" dirty="0"/>
                <a:t>SPI</a:t>
              </a:r>
              <a:r>
                <a:rPr lang="en-US" sz="1200" dirty="0"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GB" sz="1200" dirty="0"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 bwMode="auto">
            <a:xfrm>
              <a:off x="557707" y="1811197"/>
              <a:ext cx="647519" cy="2238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16021" tIns="45725" rIns="36004" bIns="45725">
              <a:spAutoFit/>
            </a:bodyPr>
            <a:lstStyle/>
            <a:p>
              <a:pPr algn="r">
                <a:defRPr/>
              </a:pPr>
              <a:r>
                <a:rPr lang="en-US" sz="1200" dirty="0"/>
                <a:t>Rx</a:t>
              </a:r>
              <a:r>
                <a:rPr lang="en-US" sz="1200" dirty="0"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1200" dirty="0"/>
                <a:t>/Tx</a:t>
              </a:r>
              <a:r>
                <a:rPr lang="en-US" sz="1200" dirty="0"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 bwMode="auto">
            <a:xfrm>
              <a:off x="719325" y="1471869"/>
              <a:ext cx="485902" cy="223836"/>
            </a:xfrm>
            <a:prstGeom prst="rect">
              <a:avLst/>
            </a:prstGeom>
            <a:noFill/>
            <a:ln>
              <a:noFill/>
            </a:ln>
          </p:spPr>
          <p:txBody>
            <a:bodyPr lIns="216021" tIns="45725" rIns="36004" bIns="45725">
              <a:spAutoFit/>
            </a:bodyPr>
            <a:lstStyle/>
            <a:p>
              <a:pPr algn="r">
                <a:defRPr/>
              </a:pPr>
              <a:r>
                <a:rPr lang="en-US" sz="1200" dirty="0"/>
                <a:t>USB</a:t>
              </a:r>
              <a:endParaRPr lang="en-GB" sz="1200" dirty="0"/>
            </a:p>
          </p:txBody>
        </p:sp>
        <p:sp>
          <p:nvSpPr>
            <p:cNvPr id="73" name="TextBox 72"/>
            <p:cNvSpPr txBox="1"/>
            <p:nvPr/>
          </p:nvSpPr>
          <p:spPr bwMode="auto">
            <a:xfrm>
              <a:off x="557706" y="2157669"/>
              <a:ext cx="647869" cy="223836"/>
            </a:xfrm>
            <a:prstGeom prst="rect">
              <a:avLst/>
            </a:prstGeom>
            <a:noFill/>
            <a:ln>
              <a:noFill/>
            </a:ln>
          </p:spPr>
          <p:txBody>
            <a:bodyPr lIns="216021" tIns="45725" rIns="36004" bIns="45725">
              <a:spAutoFit/>
            </a:bodyPr>
            <a:lstStyle/>
            <a:p>
              <a:pPr algn="r">
                <a:defRPr/>
              </a:pPr>
              <a:r>
                <a:rPr lang="en-US" sz="1200" dirty="0"/>
                <a:t>Ethernet</a:t>
              </a:r>
              <a:endParaRPr lang="en-GB" sz="1200" dirty="0"/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1260008" y="1471867"/>
              <a:ext cx="108375" cy="194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8" tIns="45725" rIns="91448" bIns="45725"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76" name="Straight Arrow Connector 75"/>
            <p:cNvCxnSpPr>
              <a:stCxn id="61" idx="0"/>
              <a:endCxn id="18" idx="2"/>
            </p:cNvCxnSpPr>
            <p:nvPr/>
          </p:nvCxnSpPr>
          <p:spPr bwMode="auto">
            <a:xfrm flipV="1">
              <a:off x="1907282" y="2366168"/>
              <a:ext cx="0" cy="14392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 bwMode="auto">
            <a:xfrm>
              <a:off x="1367193" y="2464849"/>
              <a:ext cx="0" cy="27027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 bwMode="auto">
            <a:xfrm>
              <a:off x="1260008" y="1539733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>
              <a:off x="1260008" y="1600455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 bwMode="auto">
            <a:xfrm>
              <a:off x="1260008" y="1817149"/>
              <a:ext cx="108375" cy="194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8" tIns="45725" rIns="91448" bIns="45725"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82" name="Straight Connector 81"/>
            <p:cNvCxnSpPr/>
            <p:nvPr/>
          </p:nvCxnSpPr>
          <p:spPr bwMode="auto">
            <a:xfrm>
              <a:off x="1260008" y="1885014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 bwMode="auto">
            <a:xfrm>
              <a:off x="1260008" y="1945736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 bwMode="auto">
            <a:xfrm>
              <a:off x="1260008" y="2162431"/>
              <a:ext cx="108375" cy="194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8" tIns="45725" rIns="91448" bIns="45725"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>
              <a:off x="1260008" y="2231486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 bwMode="auto">
            <a:xfrm>
              <a:off x="1260008" y="2292208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 bwMode="auto">
            <a:xfrm>
              <a:off x="1260008" y="3167317"/>
              <a:ext cx="108375" cy="194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8" tIns="45725" rIns="91448" bIns="45725"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88" name="Straight Connector 87"/>
            <p:cNvCxnSpPr/>
            <p:nvPr/>
          </p:nvCxnSpPr>
          <p:spPr bwMode="auto">
            <a:xfrm>
              <a:off x="1260008" y="3235183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 bwMode="auto">
            <a:xfrm>
              <a:off x="1260008" y="3295905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 bwMode="auto">
            <a:xfrm>
              <a:off x="1260008" y="2843467"/>
              <a:ext cx="108375" cy="194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8" tIns="45725" rIns="91448" bIns="45725"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91" name="Straight Connector 90"/>
            <p:cNvCxnSpPr/>
            <p:nvPr/>
          </p:nvCxnSpPr>
          <p:spPr bwMode="auto">
            <a:xfrm>
              <a:off x="1260008" y="2911333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 bwMode="auto">
            <a:xfrm>
              <a:off x="1260008" y="2972055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 bwMode="auto">
            <a:xfrm>
              <a:off x="1260008" y="3491167"/>
              <a:ext cx="108375" cy="194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8" tIns="45725" rIns="91448" bIns="45725"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94" name="Straight Connector 93"/>
            <p:cNvCxnSpPr/>
            <p:nvPr/>
          </p:nvCxnSpPr>
          <p:spPr bwMode="auto">
            <a:xfrm>
              <a:off x="1260008" y="3560224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 bwMode="auto">
            <a:xfrm>
              <a:off x="1260008" y="3619755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 bwMode="auto">
            <a:xfrm>
              <a:off x="1260008" y="3837640"/>
              <a:ext cx="108375" cy="194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8" tIns="45725" rIns="91448" bIns="45725"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97" name="Straight Connector 96"/>
            <p:cNvCxnSpPr/>
            <p:nvPr/>
          </p:nvCxnSpPr>
          <p:spPr bwMode="auto">
            <a:xfrm>
              <a:off x="1260008" y="3905505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auto">
            <a:xfrm>
              <a:off x="1260008" y="3966227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 bwMode="auto">
            <a:xfrm>
              <a:off x="1260008" y="4193637"/>
              <a:ext cx="108375" cy="194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8" tIns="45725" rIns="91448" bIns="45725"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1260008" y="4261502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auto">
            <a:xfrm>
              <a:off x="1260008" y="4322224"/>
              <a:ext cx="10837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auto">
            <a:xfrm>
              <a:off x="1368383" y="2356502"/>
              <a:ext cx="0" cy="48696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>
            <a:stCxn id="33" idx="1"/>
            <a:endCxn id="15" idx="3"/>
          </p:cNvCxnSpPr>
          <p:nvPr/>
        </p:nvCxnSpPr>
        <p:spPr bwMode="auto">
          <a:xfrm flipH="1">
            <a:off x="3263161" y="4207131"/>
            <a:ext cx="576415" cy="27132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1"/>
            <a:endCxn id="16" idx="3"/>
          </p:cNvCxnSpPr>
          <p:nvPr/>
        </p:nvCxnSpPr>
        <p:spPr bwMode="auto">
          <a:xfrm flipH="1">
            <a:off x="3264749" y="5345380"/>
            <a:ext cx="574827" cy="3899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9" idx="1"/>
            <a:endCxn id="17" idx="3"/>
          </p:cNvCxnSpPr>
          <p:nvPr/>
        </p:nvCxnSpPr>
        <p:spPr bwMode="auto">
          <a:xfrm flipH="1" flipV="1">
            <a:off x="3263161" y="2377298"/>
            <a:ext cx="576415" cy="32434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1"/>
            <a:endCxn id="14" idx="3"/>
          </p:cNvCxnSpPr>
          <p:nvPr/>
        </p:nvCxnSpPr>
        <p:spPr bwMode="auto">
          <a:xfrm flipH="1" flipV="1">
            <a:off x="3263161" y="4070304"/>
            <a:ext cx="576415" cy="1368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0" idx="1"/>
            <a:endCxn id="13" idx="3"/>
          </p:cNvCxnSpPr>
          <p:nvPr/>
        </p:nvCxnSpPr>
        <p:spPr bwMode="auto">
          <a:xfrm flipH="1" flipV="1">
            <a:off x="3263161" y="2803129"/>
            <a:ext cx="576415" cy="23384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1"/>
            <a:endCxn id="20" idx="3"/>
          </p:cNvCxnSpPr>
          <p:nvPr/>
        </p:nvCxnSpPr>
        <p:spPr bwMode="auto">
          <a:xfrm flipH="1">
            <a:off x="3263161" y="5010636"/>
            <a:ext cx="576415" cy="29885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6" idx="1"/>
            <a:endCxn id="19" idx="3"/>
          </p:cNvCxnSpPr>
          <p:nvPr/>
        </p:nvCxnSpPr>
        <p:spPr bwMode="auto">
          <a:xfrm flipH="1">
            <a:off x="3263161" y="4675309"/>
            <a:ext cx="576415" cy="20834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1"/>
            <a:endCxn id="18" idx="3"/>
          </p:cNvCxnSpPr>
          <p:nvPr/>
        </p:nvCxnSpPr>
        <p:spPr bwMode="auto">
          <a:xfrm flipH="1" flipV="1">
            <a:off x="3263161" y="3237800"/>
            <a:ext cx="576415" cy="14087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1"/>
            <a:endCxn id="61" idx="3"/>
          </p:cNvCxnSpPr>
          <p:nvPr/>
        </p:nvCxnSpPr>
        <p:spPr bwMode="auto">
          <a:xfrm flipH="1" flipV="1">
            <a:off x="3263161" y="3672471"/>
            <a:ext cx="576415" cy="4849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40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7A501E-6F85-4001-BC55-4DB30DBE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CMSIS-Zone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A7E2E-2799-4B65-9D70-EDA71D03B8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Simplify the configuration of modern embedded systems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07F5A-86AC-460C-B0ED-817E9EE99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Today, many microcontrollers offer multiple cores and additional MPUs</a:t>
            </a:r>
          </a:p>
          <a:p>
            <a:endParaRPr lang="en-GB" dirty="0"/>
          </a:p>
          <a:p>
            <a:r>
              <a:rPr lang="en-GB" dirty="0"/>
              <a:t>Modern Armv8-M based microcontrollers allow great flexibility in handling secure and non-secure programming. Thus, System partitioning can become a complex task</a:t>
            </a:r>
          </a:p>
          <a:p>
            <a:endParaRPr lang="en-GB" dirty="0"/>
          </a:p>
          <a:p>
            <a:r>
              <a:rPr lang="en-GB" dirty="0"/>
              <a:t>CMSIS-Zone defines methods to describe system resources and to partition these resources into multiple projects and execution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6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429416-9512-4D74-BB8B-B757FF1538EC}"/>
              </a:ext>
            </a:extLst>
          </p:cNvPr>
          <p:cNvSpPr/>
          <p:nvPr/>
        </p:nvSpPr>
        <p:spPr>
          <a:xfrm>
            <a:off x="1672295" y="1106905"/>
            <a:ext cx="8761489" cy="3440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2A4F4-A0EE-4AF6-9B97-64CD9EFD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components</a:t>
            </a:r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C1FEA2B4-2D65-4DC0-A84C-7CA3D7B49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4656734"/>
            <a:ext cx="11180762" cy="1801819"/>
          </a:xfrm>
        </p:spPr>
        <p:txBody>
          <a:bodyPr/>
          <a:lstStyle/>
          <a:p>
            <a:r>
              <a:rPr lang="en-GB" dirty="0"/>
              <a:t>A software component encapsulates a set of related functions.</a:t>
            </a:r>
          </a:p>
          <a:p>
            <a:r>
              <a:rPr lang="en-GB" dirty="0"/>
              <a:t>Components should be substitutable by other components at design time.</a:t>
            </a:r>
          </a:p>
          <a:p>
            <a:r>
              <a:rPr lang="en-GB" dirty="0"/>
              <a:t>Components can have dependencies on other components.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22A3B-8B4C-4B9B-95D2-86AE594E107B}"/>
              </a:ext>
            </a:extLst>
          </p:cNvPr>
          <p:cNvSpPr/>
          <p:nvPr/>
        </p:nvSpPr>
        <p:spPr>
          <a:xfrm>
            <a:off x="1672295" y="1671974"/>
            <a:ext cx="8761489" cy="2264760"/>
          </a:xfrm>
          <a:prstGeom prst="rect">
            <a:avLst/>
          </a:prstGeom>
          <a:solidFill>
            <a:srgbClr val="7D868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2000" dirty="0">
                <a:solidFill>
                  <a:schemeClr val="bg1"/>
                </a:solidFill>
              </a:rPr>
              <a:t>Software component</a:t>
            </a:r>
          </a:p>
        </p:txBody>
      </p:sp>
      <p:sp>
        <p:nvSpPr>
          <p:cNvPr id="7" name="Snip Single Corner Rectangle 8">
            <a:extLst>
              <a:ext uri="{FF2B5EF4-FFF2-40B4-BE49-F238E27FC236}">
                <a16:creationId xmlns:a16="http://schemas.microsoft.com/office/drawing/2014/main" id="{F3ED5520-C3E2-4668-8F67-A11D69F828A3}"/>
              </a:ext>
            </a:extLst>
          </p:cNvPr>
          <p:cNvSpPr/>
          <p:nvPr/>
        </p:nvSpPr>
        <p:spPr bwMode="auto">
          <a:xfrm>
            <a:off x="5356750" y="1995974"/>
            <a:ext cx="1476000" cy="720000"/>
          </a:xfrm>
          <a:prstGeom prst="snip1Rect">
            <a:avLst/>
          </a:prstGeom>
          <a:solidFill>
            <a:srgbClr val="E5ECEB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API headers</a:t>
            </a:r>
            <a:endParaRPr lang="en-US" sz="1600" dirty="0">
              <a:cs typeface="Courier New" pitchFamily="49" charset="0"/>
            </a:endParaRPr>
          </a:p>
        </p:txBody>
      </p:sp>
      <p:sp>
        <p:nvSpPr>
          <p:cNvPr id="14" name="Snip Single Corner Rectangle 8">
            <a:extLst>
              <a:ext uri="{FF2B5EF4-FFF2-40B4-BE49-F238E27FC236}">
                <a16:creationId xmlns:a16="http://schemas.microsoft.com/office/drawing/2014/main" id="{3822A2E0-167C-4F20-BA49-213AFC07747B}"/>
              </a:ext>
            </a:extLst>
          </p:cNvPr>
          <p:cNvSpPr/>
          <p:nvPr/>
        </p:nvSpPr>
        <p:spPr bwMode="auto">
          <a:xfrm>
            <a:off x="1984442" y="2961986"/>
            <a:ext cx="1476000" cy="720000"/>
          </a:xfrm>
          <a:prstGeom prst="snip1Rect">
            <a:avLst/>
          </a:prstGeom>
          <a:solidFill>
            <a:schemeClr val="bg1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User code templates</a:t>
            </a:r>
            <a:endParaRPr lang="en-US" sz="1600" dirty="0">
              <a:cs typeface="Courier New" pitchFamily="49" charset="0"/>
            </a:endParaRPr>
          </a:p>
        </p:txBody>
      </p:sp>
      <p:sp>
        <p:nvSpPr>
          <p:cNvPr id="17" name="Snip Single Corner Rectangle 8">
            <a:extLst>
              <a:ext uri="{FF2B5EF4-FFF2-40B4-BE49-F238E27FC236}">
                <a16:creationId xmlns:a16="http://schemas.microsoft.com/office/drawing/2014/main" id="{53538A88-0E7C-41D4-BD0C-4E11EA3D242F}"/>
              </a:ext>
            </a:extLst>
          </p:cNvPr>
          <p:cNvSpPr/>
          <p:nvPr/>
        </p:nvSpPr>
        <p:spPr bwMode="auto">
          <a:xfrm>
            <a:off x="3670596" y="2961986"/>
            <a:ext cx="1476000" cy="720000"/>
          </a:xfrm>
          <a:prstGeom prst="snip1Rect">
            <a:avLst/>
          </a:prstGeom>
          <a:solidFill>
            <a:srgbClr val="E5ECEB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Configuration files</a:t>
            </a:r>
            <a:endParaRPr lang="en-US" sz="1600" dirty="0">
              <a:cs typeface="Courier New" pitchFamily="49" charset="0"/>
            </a:endParaRPr>
          </a:p>
        </p:txBody>
      </p:sp>
      <p:sp>
        <p:nvSpPr>
          <p:cNvPr id="18" name="Snip Single Corner Rectangle 8">
            <a:extLst>
              <a:ext uri="{FF2B5EF4-FFF2-40B4-BE49-F238E27FC236}">
                <a16:creationId xmlns:a16="http://schemas.microsoft.com/office/drawing/2014/main" id="{5A142EC1-B061-49BA-A672-F69A981F596E}"/>
              </a:ext>
            </a:extLst>
          </p:cNvPr>
          <p:cNvSpPr/>
          <p:nvPr/>
        </p:nvSpPr>
        <p:spPr bwMode="auto">
          <a:xfrm>
            <a:off x="5356750" y="2961986"/>
            <a:ext cx="1476000" cy="720000"/>
          </a:xfrm>
          <a:prstGeom prst="snip1Rect">
            <a:avLst/>
          </a:prstGeom>
          <a:solidFill>
            <a:srgbClr val="E5ECEB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Source code/</a:t>
            </a:r>
          </a:p>
          <a:p>
            <a:pPr algn="ctr">
              <a:defRPr/>
            </a:pPr>
            <a:r>
              <a:rPr lang="en-US" sz="1600" dirty="0">
                <a:cs typeface="Courier New" pitchFamily="49" charset="0"/>
              </a:rPr>
              <a:t>libraries</a:t>
            </a:r>
          </a:p>
        </p:txBody>
      </p:sp>
      <p:sp>
        <p:nvSpPr>
          <p:cNvPr id="20" name="Snip Single Corner Rectangle 8">
            <a:extLst>
              <a:ext uri="{FF2B5EF4-FFF2-40B4-BE49-F238E27FC236}">
                <a16:creationId xmlns:a16="http://schemas.microsoft.com/office/drawing/2014/main" id="{DCFD4EB3-5388-4322-8709-1DBD76AFA92A}"/>
              </a:ext>
            </a:extLst>
          </p:cNvPr>
          <p:cNvSpPr/>
          <p:nvPr/>
        </p:nvSpPr>
        <p:spPr bwMode="auto">
          <a:xfrm>
            <a:off x="7042904" y="2961986"/>
            <a:ext cx="1476000" cy="720000"/>
          </a:xfrm>
          <a:prstGeom prst="snip1Rect">
            <a:avLst/>
          </a:prstGeom>
          <a:solidFill>
            <a:schemeClr val="bg1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Documentation</a:t>
            </a:r>
            <a:endParaRPr lang="en-US" sz="1600" dirty="0">
              <a:cs typeface="Courier New" pitchFamily="49" charset="0"/>
            </a:endParaRPr>
          </a:p>
        </p:txBody>
      </p:sp>
      <p:sp>
        <p:nvSpPr>
          <p:cNvPr id="21" name="Snip Single Corner Rectangle 8">
            <a:extLst>
              <a:ext uri="{FF2B5EF4-FFF2-40B4-BE49-F238E27FC236}">
                <a16:creationId xmlns:a16="http://schemas.microsoft.com/office/drawing/2014/main" id="{F5DDC57A-FFB2-4A92-816D-C05176D451E2}"/>
              </a:ext>
            </a:extLst>
          </p:cNvPr>
          <p:cNvSpPr/>
          <p:nvPr/>
        </p:nvSpPr>
        <p:spPr bwMode="auto">
          <a:xfrm>
            <a:off x="8683511" y="2961986"/>
            <a:ext cx="1476000" cy="720000"/>
          </a:xfrm>
          <a:prstGeom prst="snip1Rect">
            <a:avLst/>
          </a:prstGeom>
          <a:solidFill>
            <a:schemeClr val="bg1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Debug view</a:t>
            </a:r>
          </a:p>
          <a:p>
            <a:pPr algn="ctr">
              <a:defRPr/>
            </a:pPr>
            <a:r>
              <a:rPr lang="en-US" sz="1600" dirty="0">
                <a:cs typeface="Courier New" pitchFamily="49" charset="0"/>
              </a:rPr>
              <a:t>description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FE6B62-C258-42CB-BF19-869B9120DCF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1106905"/>
            <a:ext cx="796" cy="889070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C9BA5B-C2B8-4C32-B34C-DE3D59A6C1A1}"/>
              </a:ext>
            </a:extLst>
          </p:cNvPr>
          <p:cNvSpPr txBox="1"/>
          <p:nvPr/>
        </p:nvSpPr>
        <p:spPr>
          <a:xfrm>
            <a:off x="6221143" y="4005986"/>
            <a:ext cx="4212641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Interfaces to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</a:rPr>
              <a:t>device peripherals or 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other software components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89B9A-EEA4-4577-8CE4-BC9DE5A4D2CE}"/>
              </a:ext>
            </a:extLst>
          </p:cNvPr>
          <p:cNvSpPr txBox="1"/>
          <p:nvPr/>
        </p:nvSpPr>
        <p:spPr>
          <a:xfrm>
            <a:off x="6265351" y="1182501"/>
            <a:ext cx="4168434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Interfaces to 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</a:rPr>
              <a:t>user application or 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other software components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F5C04B-479F-46EF-B7CC-D74FC864C4B1}"/>
              </a:ext>
            </a:extLst>
          </p:cNvPr>
          <p:cNvCxnSpPr>
            <a:cxnSpLocks/>
          </p:cNvCxnSpPr>
          <p:nvPr/>
        </p:nvCxnSpPr>
        <p:spPr>
          <a:xfrm flipV="1">
            <a:off x="6097604" y="3689290"/>
            <a:ext cx="0" cy="858598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836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912F-DA2B-46CA-B91B-09D8156783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/>
              <a:t>CMSIS-Zone</a:t>
            </a:r>
            <a:r>
              <a:rPr lang="en-US"/>
              <a:t> – </a:t>
            </a:r>
            <a:r>
              <a:rPr lang="de-DE"/>
              <a:t>Development Workflow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BDEB9E8-5F85-408D-AF12-9B27B7B89E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3581" y="1041448"/>
            <a:ext cx="11177849" cy="344401"/>
          </a:xfrm>
        </p:spPr>
        <p:txBody>
          <a:bodyPr/>
          <a:lstStyle/>
          <a:p>
            <a:pPr lvl="0"/>
            <a:r>
              <a:rPr lang="en-GB">
                <a:solidFill>
                  <a:srgbClr val="778C9F"/>
                </a:solidFill>
              </a:rPr>
              <a:t>Resource configuration for multi-processor systems and execution regions</a:t>
            </a:r>
          </a:p>
          <a:p>
            <a:pPr lvl="0"/>
            <a:endParaRPr lang="en-US">
              <a:solidFill>
                <a:srgbClr val="778C9F"/>
              </a:solidFill>
            </a:endParaRP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7EC79E83-8F16-47F1-9635-E37D03A040FD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6985" b="461"/>
          <a:stretch>
            <a:fillRect/>
          </a:stretch>
        </p:blipFill>
        <p:spPr>
          <a:xfrm>
            <a:off x="6211206" y="1672072"/>
            <a:ext cx="5460225" cy="4085362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4F4B92-8C00-44BB-A5AB-5C79E1E319EA}"/>
              </a:ext>
            </a:extLst>
          </p:cNvPr>
          <p:cNvSpPr txBox="1"/>
          <p:nvPr/>
        </p:nvSpPr>
        <p:spPr>
          <a:xfrm>
            <a:off x="737103" y="866860"/>
            <a:ext cx="10128246" cy="3650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5" tIns="45717" rIns="91425" bIns="45717" anchor="t" anchorCtr="0" compatLnSpc="1">
            <a:noAutofit/>
          </a:bodyPr>
          <a:lstStyle/>
          <a:p>
            <a:pPr defTabSz="604374" fontAlgn="auto" hangingPunct="1">
              <a:spcBef>
                <a:spcPts val="4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399">
              <a:solidFill>
                <a:srgbClr val="FFC700"/>
              </a:solidFill>
              <a:latin typeface="Gill Sans MT"/>
            </a:endParaRPr>
          </a:p>
        </p:txBody>
      </p:sp>
      <p:grpSp>
        <p:nvGrpSpPr>
          <p:cNvPr id="6" name="Group 48">
            <a:extLst>
              <a:ext uri="{FF2B5EF4-FFF2-40B4-BE49-F238E27FC236}">
                <a16:creationId xmlns:a16="http://schemas.microsoft.com/office/drawing/2014/main" id="{EA8E913A-D524-4455-B7EB-BD596757D596}"/>
              </a:ext>
            </a:extLst>
          </p:cNvPr>
          <p:cNvGrpSpPr/>
          <p:nvPr/>
        </p:nvGrpSpPr>
        <p:grpSpPr>
          <a:xfrm>
            <a:off x="864694" y="1802662"/>
            <a:ext cx="1367367" cy="1109993"/>
            <a:chOff x="863330" y="1802237"/>
            <a:chExt cx="1367723" cy="1110282"/>
          </a:xfrm>
        </p:grpSpPr>
        <p:sp>
          <p:nvSpPr>
            <p:cNvPr id="7" name="Chevron 51">
              <a:extLst>
                <a:ext uri="{FF2B5EF4-FFF2-40B4-BE49-F238E27FC236}">
                  <a16:creationId xmlns:a16="http://schemas.microsoft.com/office/drawing/2014/main" id="{866A89D7-8CE3-4190-B9BE-8AD22DA4F47C}"/>
                </a:ext>
              </a:extLst>
            </p:cNvPr>
            <p:cNvSpPr/>
            <p:nvPr/>
          </p:nvSpPr>
          <p:spPr>
            <a:xfrm rot="5400013">
              <a:off x="992051" y="1673517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4575"/>
            </a:solidFill>
            <a:ln w="12701" cap="flat">
              <a:solidFill>
                <a:srgbClr val="004575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Chevron 4">
              <a:extLst>
                <a:ext uri="{FF2B5EF4-FFF2-40B4-BE49-F238E27FC236}">
                  <a16:creationId xmlns:a16="http://schemas.microsoft.com/office/drawing/2014/main" id="{3B3C7E9D-D362-4C64-80DD-958503F6DE2A}"/>
                </a:ext>
              </a:extLst>
            </p:cNvPr>
            <p:cNvSpPr/>
            <p:nvPr/>
          </p:nvSpPr>
          <p:spPr>
            <a:xfrm>
              <a:off x="863330" y="2190829"/>
              <a:ext cx="1367722" cy="333088"/>
            </a:xfrm>
            <a:prstGeom prst="rect">
              <a:avLst/>
            </a:prstGeom>
            <a:solidFill>
              <a:srgbClr val="004575"/>
            </a:solidFill>
            <a:ln w="9528" cap="flat">
              <a:solidFill>
                <a:srgbClr val="004575"/>
              </a:solidFill>
              <a:prstDash val="solid"/>
              <a:miter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System</a:t>
              </a:r>
              <a:br>
                <a:rPr lang="en-GB" sz="1799">
                  <a:solidFill>
                    <a:srgbClr val="FFFFFF"/>
                  </a:solidFill>
                  <a:latin typeface="Calibri"/>
                </a:rPr>
              </a:br>
              <a:r>
                <a:rPr lang="en-GB" sz="1866">
                  <a:solidFill>
                    <a:srgbClr val="FFFFFF"/>
                  </a:solidFill>
                  <a:latin typeface="Calibri"/>
                </a:rPr>
                <a:t>Resources</a:t>
              </a:r>
            </a:p>
          </p:txBody>
        </p:sp>
      </p:grpSp>
      <p:grpSp>
        <p:nvGrpSpPr>
          <p:cNvPr id="9" name="Group 72">
            <a:extLst>
              <a:ext uri="{FF2B5EF4-FFF2-40B4-BE49-F238E27FC236}">
                <a16:creationId xmlns:a16="http://schemas.microsoft.com/office/drawing/2014/main" id="{C86A5E89-5F5F-441B-A446-9C1B9117FFF7}"/>
              </a:ext>
            </a:extLst>
          </p:cNvPr>
          <p:cNvGrpSpPr/>
          <p:nvPr/>
        </p:nvGrpSpPr>
        <p:grpSpPr>
          <a:xfrm>
            <a:off x="864694" y="2735472"/>
            <a:ext cx="1367367" cy="1109993"/>
            <a:chOff x="863330" y="2735290"/>
            <a:chExt cx="1367723" cy="1110282"/>
          </a:xfrm>
        </p:grpSpPr>
        <p:sp>
          <p:nvSpPr>
            <p:cNvPr id="10" name="Chevron 73">
              <a:extLst>
                <a:ext uri="{FF2B5EF4-FFF2-40B4-BE49-F238E27FC236}">
                  <a16:creationId xmlns:a16="http://schemas.microsoft.com/office/drawing/2014/main" id="{BA0152BA-E7E4-42F3-86B7-19E0FA192807}"/>
                </a:ext>
              </a:extLst>
            </p:cNvPr>
            <p:cNvSpPr/>
            <p:nvPr/>
          </p:nvSpPr>
          <p:spPr>
            <a:xfrm rot="5400013">
              <a:off x="992051" y="2606570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1215FFAA-92A0-4B3D-AD78-79D11388083F}"/>
                </a:ext>
              </a:extLst>
            </p:cNvPr>
            <p:cNvSpPr/>
            <p:nvPr/>
          </p:nvSpPr>
          <p:spPr>
            <a:xfrm>
              <a:off x="863330" y="3123892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Project</a:t>
              </a:r>
              <a:br>
                <a:rPr lang="en-GB" sz="1866">
                  <a:solidFill>
                    <a:srgbClr val="FFFFFF"/>
                  </a:solidFill>
                  <a:latin typeface="Calibri"/>
                </a:rPr>
              </a:br>
              <a:r>
                <a:rPr lang="en-GB" sz="1866">
                  <a:solidFill>
                    <a:srgbClr val="FFFFFF"/>
                  </a:solidFill>
                  <a:latin typeface="Calibri"/>
                </a:rPr>
                <a:t>Zones</a:t>
              </a:r>
            </a:p>
          </p:txBody>
        </p:sp>
      </p:grpSp>
      <p:grpSp>
        <p:nvGrpSpPr>
          <p:cNvPr id="12" name="Group 75">
            <a:extLst>
              <a:ext uri="{FF2B5EF4-FFF2-40B4-BE49-F238E27FC236}">
                <a16:creationId xmlns:a16="http://schemas.microsoft.com/office/drawing/2014/main" id="{85C82662-5727-47C2-A81C-B0C365675087}"/>
              </a:ext>
            </a:extLst>
          </p:cNvPr>
          <p:cNvGrpSpPr/>
          <p:nvPr/>
        </p:nvGrpSpPr>
        <p:grpSpPr>
          <a:xfrm>
            <a:off x="864694" y="3667542"/>
            <a:ext cx="1367367" cy="1109993"/>
            <a:chOff x="863330" y="3667603"/>
            <a:chExt cx="1367723" cy="1110282"/>
          </a:xfrm>
        </p:grpSpPr>
        <p:sp>
          <p:nvSpPr>
            <p:cNvPr id="13" name="Chevron 76">
              <a:extLst>
                <a:ext uri="{FF2B5EF4-FFF2-40B4-BE49-F238E27FC236}">
                  <a16:creationId xmlns:a16="http://schemas.microsoft.com/office/drawing/2014/main" id="{9647828C-4177-4C88-83D9-A00B092BA48C}"/>
                </a:ext>
              </a:extLst>
            </p:cNvPr>
            <p:cNvSpPr/>
            <p:nvPr/>
          </p:nvSpPr>
          <p:spPr>
            <a:xfrm rot="5400013">
              <a:off x="992051" y="3538883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" name="Chevron 4">
              <a:extLst>
                <a:ext uri="{FF2B5EF4-FFF2-40B4-BE49-F238E27FC236}">
                  <a16:creationId xmlns:a16="http://schemas.microsoft.com/office/drawing/2014/main" id="{F5CC1DD4-3C1D-4838-9D76-7B5F6860536E}"/>
                </a:ext>
              </a:extLst>
            </p:cNvPr>
            <p:cNvSpPr/>
            <p:nvPr/>
          </p:nvSpPr>
          <p:spPr>
            <a:xfrm>
              <a:off x="863330" y="4056205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Execution Zones</a:t>
              </a:r>
            </a:p>
          </p:txBody>
        </p:sp>
      </p:grpSp>
      <p:grpSp>
        <p:nvGrpSpPr>
          <p:cNvPr id="15" name="Group 78">
            <a:extLst>
              <a:ext uri="{FF2B5EF4-FFF2-40B4-BE49-F238E27FC236}">
                <a16:creationId xmlns:a16="http://schemas.microsoft.com/office/drawing/2014/main" id="{03893EAE-4C6B-4191-952F-CA59D46FE7F5}"/>
              </a:ext>
            </a:extLst>
          </p:cNvPr>
          <p:cNvGrpSpPr/>
          <p:nvPr/>
        </p:nvGrpSpPr>
        <p:grpSpPr>
          <a:xfrm>
            <a:off x="864694" y="4624378"/>
            <a:ext cx="1367367" cy="1109993"/>
            <a:chOff x="863330" y="4624688"/>
            <a:chExt cx="1367723" cy="1110282"/>
          </a:xfrm>
        </p:grpSpPr>
        <p:sp>
          <p:nvSpPr>
            <p:cNvPr id="16" name="Chevron 79">
              <a:extLst>
                <a:ext uri="{FF2B5EF4-FFF2-40B4-BE49-F238E27FC236}">
                  <a16:creationId xmlns:a16="http://schemas.microsoft.com/office/drawing/2014/main" id="{D114672C-30A2-418E-B980-499B4011A5EC}"/>
                </a:ext>
              </a:extLst>
            </p:cNvPr>
            <p:cNvSpPr/>
            <p:nvPr/>
          </p:nvSpPr>
          <p:spPr>
            <a:xfrm rot="5400013">
              <a:off x="992051" y="4495968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" name="Chevron 4">
              <a:extLst>
                <a:ext uri="{FF2B5EF4-FFF2-40B4-BE49-F238E27FC236}">
                  <a16:creationId xmlns:a16="http://schemas.microsoft.com/office/drawing/2014/main" id="{C721E522-8176-4483-9196-068D5D7B5EF2}"/>
                </a:ext>
              </a:extLst>
            </p:cNvPr>
            <p:cNvSpPr/>
            <p:nvPr/>
          </p:nvSpPr>
          <p:spPr>
            <a:xfrm>
              <a:off x="863330" y="5013280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Build</a:t>
              </a:r>
            </a:p>
          </p:txBody>
        </p:sp>
      </p:grpSp>
      <p:sp>
        <p:nvSpPr>
          <p:cNvPr id="18" name="Round Same Side Corner Rectangle 85">
            <a:extLst>
              <a:ext uri="{FF2B5EF4-FFF2-40B4-BE49-F238E27FC236}">
                <a16:creationId xmlns:a16="http://schemas.microsoft.com/office/drawing/2014/main" id="{8380AEC1-2632-4B33-A32B-A037A9A70198}"/>
              </a:ext>
            </a:extLst>
          </p:cNvPr>
          <p:cNvSpPr/>
          <p:nvPr/>
        </p:nvSpPr>
        <p:spPr>
          <a:xfrm rot="5400013">
            <a:off x="3533088" y="501636"/>
            <a:ext cx="847299" cy="34493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val 16667"/>
              <a:gd name="f8" fmla="abs f3"/>
              <a:gd name="f9" fmla="abs f4"/>
              <a:gd name="f10" fmla="abs f5"/>
              <a:gd name="f11" fmla="?: f8 f3 1"/>
              <a:gd name="f12" fmla="?: f9 f4 1"/>
              <a:gd name="f13" fmla="?: f10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6 f18 1"/>
              <a:gd name="f24" fmla="+- f22 0 f6"/>
              <a:gd name="f25" fmla="+- f21 0 f6"/>
              <a:gd name="f26" fmla="*/ f21 f18 1"/>
              <a:gd name="f27" fmla="*/ f22 f18 1"/>
              <a:gd name="f28" fmla="min f25 f24"/>
              <a:gd name="f29" fmla="*/ f28 f7 1"/>
              <a:gd name="f30" fmla="*/ f28 f6 1"/>
              <a:gd name="f31" fmla="*/ f29 1 100000"/>
              <a:gd name="f32" fmla="*/ f30 1 100000"/>
              <a:gd name="f33" fmla="+- f21 0 f31"/>
              <a:gd name="f34" fmla="+- f22 0 f32"/>
              <a:gd name="f35" fmla="+- f31 0 f32"/>
              <a:gd name="f36" fmla="*/ f31 29289 1"/>
              <a:gd name="f37" fmla="*/ f32 29289 1"/>
              <a:gd name="f38" fmla="*/ f31 f18 1"/>
              <a:gd name="f39" fmla="*/ f32 f18 1"/>
              <a:gd name="f40" fmla="*/ f36 1 100000"/>
              <a:gd name="f41" fmla="*/ f37 1 100000"/>
              <a:gd name="f42" fmla="*/ f33 f18 1"/>
              <a:gd name="f43" fmla="*/ f34 f18 1"/>
              <a:gd name="f44" fmla="?: f35 f40 f41"/>
              <a:gd name="f45" fmla="+- f22 0 f41"/>
              <a:gd name="f46" fmla="*/ f40 f18 1"/>
              <a:gd name="f47" fmla="+- f21 0 f44"/>
              <a:gd name="f48" fmla="*/ f44 f18 1"/>
              <a:gd name="f49" fmla="*/ f45 f18 1"/>
              <a:gd name="f50" fmla="*/ f47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8" t="f46" r="f50" b="f49"/>
            <a:pathLst>
              <a:path>
                <a:moveTo>
                  <a:pt x="f38" y="f23"/>
                </a:moveTo>
                <a:lnTo>
                  <a:pt x="f42" y="f23"/>
                </a:lnTo>
                <a:arcTo wR="f38" hR="f38" stAng="f2" swAng="f1"/>
                <a:lnTo>
                  <a:pt x="f26" y="f43"/>
                </a:lnTo>
                <a:arcTo wR="f39" hR="f39" stAng="f6" swAng="f1"/>
                <a:lnTo>
                  <a:pt x="f39" y="f27"/>
                </a:lnTo>
                <a:arcTo wR="f39" hR="f39" stAng="f1" swAng="f1"/>
                <a:lnTo>
                  <a:pt x="f23" y="f38"/>
                </a:lnTo>
                <a:arcTo wR="f38" hR="f38" stAng="f0" swAng="f1"/>
                <a:close/>
              </a:path>
            </a:pathLst>
          </a:custGeom>
          <a:solidFill>
            <a:srgbClr val="FFFFFF">
              <a:alpha val="90000"/>
            </a:srgbClr>
          </a:solidFill>
          <a:ln w="12701" cap="flat">
            <a:solidFill>
              <a:srgbClr val="0091BD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defTabSz="914126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799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ound Same Side Corner Rectangle 4">
            <a:extLst>
              <a:ext uri="{FF2B5EF4-FFF2-40B4-BE49-F238E27FC236}">
                <a16:creationId xmlns:a16="http://schemas.microsoft.com/office/drawing/2014/main" id="{D7D88FB9-66C1-4093-B0E3-6C2411847966}"/>
              </a:ext>
            </a:extLst>
          </p:cNvPr>
          <p:cNvSpPr/>
          <p:nvPr/>
        </p:nvSpPr>
        <p:spPr>
          <a:xfrm>
            <a:off x="2232060" y="1844018"/>
            <a:ext cx="3275423" cy="7645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227526" tIns="20312" rIns="20312" bIns="20312" anchor="ctr" anchorCtr="0" compatLnSpc="1">
            <a:noAutofit/>
          </a:bodyPr>
          <a:lstStyle/>
          <a:p>
            <a:pPr marL="0" lvl="1" defTabSz="1421940" fontAlgn="auto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66" dirty="0">
                <a:solidFill>
                  <a:srgbClr val="000000"/>
                </a:solidFill>
                <a:latin typeface="Calibri"/>
              </a:rPr>
              <a:t>List available system resources</a:t>
            </a:r>
            <a:br>
              <a:rPr lang="en-GB" sz="1866" dirty="0">
                <a:solidFill>
                  <a:srgbClr val="000000"/>
                </a:solidFill>
                <a:latin typeface="Calibri"/>
              </a:rPr>
            </a:br>
            <a:r>
              <a:rPr lang="en-GB" sz="1866" dirty="0">
                <a:solidFill>
                  <a:srgbClr val="000000"/>
                </a:solidFill>
                <a:latin typeface="Calibri"/>
              </a:rPr>
              <a:t>in multi-processor systems</a:t>
            </a:r>
          </a:p>
        </p:txBody>
      </p:sp>
      <p:grpSp>
        <p:nvGrpSpPr>
          <p:cNvPr id="20" name="Group 87">
            <a:extLst>
              <a:ext uri="{FF2B5EF4-FFF2-40B4-BE49-F238E27FC236}">
                <a16:creationId xmlns:a16="http://schemas.microsoft.com/office/drawing/2014/main" id="{B9FCB177-9D40-4F03-98A2-1CCBC6DF8B38}"/>
              </a:ext>
            </a:extLst>
          </p:cNvPr>
          <p:cNvGrpSpPr/>
          <p:nvPr/>
        </p:nvGrpSpPr>
        <p:grpSpPr>
          <a:xfrm>
            <a:off x="2223962" y="2735481"/>
            <a:ext cx="3449351" cy="847299"/>
            <a:chOff x="2222952" y="2735299"/>
            <a:chExt cx="3450250" cy="847520"/>
          </a:xfrm>
        </p:grpSpPr>
        <p:sp>
          <p:nvSpPr>
            <p:cNvPr id="21" name="Round Same Side Corner Rectangle 88">
              <a:extLst>
                <a:ext uri="{FF2B5EF4-FFF2-40B4-BE49-F238E27FC236}">
                  <a16:creationId xmlns:a16="http://schemas.microsoft.com/office/drawing/2014/main" id="{7C5301C6-FFD1-4AB1-9456-70B007AD754B}"/>
                </a:ext>
              </a:extLst>
            </p:cNvPr>
            <p:cNvSpPr/>
            <p:nvPr/>
          </p:nvSpPr>
          <p:spPr>
            <a:xfrm rot="5400013">
              <a:off x="3524317" y="1433934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" name="Round Same Side Corner Rectangle 4">
              <a:extLst>
                <a:ext uri="{FF2B5EF4-FFF2-40B4-BE49-F238E27FC236}">
                  <a16:creationId xmlns:a16="http://schemas.microsoft.com/office/drawing/2014/main" id="{0BFB035F-2DAA-4E2E-B8D9-83F069D00B3E}"/>
                </a:ext>
              </a:extLst>
            </p:cNvPr>
            <p:cNvSpPr/>
            <p:nvPr/>
          </p:nvSpPr>
          <p:spPr>
            <a:xfrm>
              <a:off x="2222952" y="2776667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Select resources for </a:t>
              </a:r>
              <a:br>
                <a:rPr lang="en-GB" sz="1866">
                  <a:solidFill>
                    <a:srgbClr val="000000"/>
                  </a:solidFill>
                  <a:latin typeface="Calibri"/>
                </a:rPr>
              </a:br>
              <a:r>
                <a:rPr lang="en-GB" sz="1866">
                  <a:solidFill>
                    <a:srgbClr val="000000"/>
                  </a:solidFill>
                  <a:latin typeface="Calibri"/>
                </a:rPr>
                <a:t>independent software projects</a:t>
              </a:r>
            </a:p>
          </p:txBody>
        </p:sp>
      </p:grpSp>
      <p:grpSp>
        <p:nvGrpSpPr>
          <p:cNvPr id="23" name="Group 90">
            <a:extLst>
              <a:ext uri="{FF2B5EF4-FFF2-40B4-BE49-F238E27FC236}">
                <a16:creationId xmlns:a16="http://schemas.microsoft.com/office/drawing/2014/main" id="{3DD71FDF-5084-4E05-9E79-85B4F2DE2817}"/>
              </a:ext>
            </a:extLst>
          </p:cNvPr>
          <p:cNvGrpSpPr/>
          <p:nvPr/>
        </p:nvGrpSpPr>
        <p:grpSpPr>
          <a:xfrm>
            <a:off x="2232060" y="3665997"/>
            <a:ext cx="3449352" cy="847299"/>
            <a:chOff x="2231053" y="3666058"/>
            <a:chExt cx="3450251" cy="847520"/>
          </a:xfrm>
        </p:grpSpPr>
        <p:sp>
          <p:nvSpPr>
            <p:cNvPr id="24" name="Round Same Side Corner Rectangle 91">
              <a:extLst>
                <a:ext uri="{FF2B5EF4-FFF2-40B4-BE49-F238E27FC236}">
                  <a16:creationId xmlns:a16="http://schemas.microsoft.com/office/drawing/2014/main" id="{5973354A-CDB7-4FEC-9C34-0AC356B0359C}"/>
                </a:ext>
              </a:extLst>
            </p:cNvPr>
            <p:cNvSpPr/>
            <p:nvPr/>
          </p:nvSpPr>
          <p:spPr>
            <a:xfrm rot="5400013">
              <a:off x="3532419" y="2364693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" name="Round Same Side Corner Rectangle 4">
              <a:extLst>
                <a:ext uri="{FF2B5EF4-FFF2-40B4-BE49-F238E27FC236}">
                  <a16:creationId xmlns:a16="http://schemas.microsoft.com/office/drawing/2014/main" id="{1163D95A-A54A-4E58-86FF-AE0D1542B0D1}"/>
                </a:ext>
              </a:extLst>
            </p:cNvPr>
            <p:cNvSpPr/>
            <p:nvPr/>
          </p:nvSpPr>
          <p:spPr>
            <a:xfrm>
              <a:off x="2231053" y="3707434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Partition memory &amp; peripherals</a:t>
              </a:r>
              <a:br>
                <a:rPr lang="en-GB" sz="1866">
                  <a:solidFill>
                    <a:srgbClr val="000000"/>
                  </a:solidFill>
                  <a:latin typeface="Calibri"/>
                </a:rPr>
              </a:br>
              <a:r>
                <a:rPr lang="en-GB" sz="1866">
                  <a:solidFill>
                    <a:srgbClr val="000000"/>
                  </a:solidFill>
                  <a:latin typeface="Calibri"/>
                </a:rPr>
                <a:t>for safe process execution</a:t>
              </a:r>
            </a:p>
          </p:txBody>
        </p:sp>
      </p:grpSp>
      <p:grpSp>
        <p:nvGrpSpPr>
          <p:cNvPr id="26" name="Group 93">
            <a:extLst>
              <a:ext uri="{FF2B5EF4-FFF2-40B4-BE49-F238E27FC236}">
                <a16:creationId xmlns:a16="http://schemas.microsoft.com/office/drawing/2014/main" id="{37E89AB2-1DD2-4A4A-879E-721981003697}"/>
              </a:ext>
            </a:extLst>
          </p:cNvPr>
          <p:cNvGrpSpPr/>
          <p:nvPr/>
        </p:nvGrpSpPr>
        <p:grpSpPr>
          <a:xfrm>
            <a:off x="2232060" y="4624378"/>
            <a:ext cx="3449352" cy="847299"/>
            <a:chOff x="2231053" y="4624688"/>
            <a:chExt cx="3450251" cy="847520"/>
          </a:xfrm>
        </p:grpSpPr>
        <p:sp>
          <p:nvSpPr>
            <p:cNvPr id="27" name="Round Same Side Corner Rectangle 94">
              <a:extLst>
                <a:ext uri="{FF2B5EF4-FFF2-40B4-BE49-F238E27FC236}">
                  <a16:creationId xmlns:a16="http://schemas.microsoft.com/office/drawing/2014/main" id="{DBD86066-5DAD-4ED6-AB60-A4451D19043A}"/>
                </a:ext>
              </a:extLst>
            </p:cNvPr>
            <p:cNvSpPr/>
            <p:nvPr/>
          </p:nvSpPr>
          <p:spPr>
            <a:xfrm rot="5400013">
              <a:off x="3532419" y="3323323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8" name="Round Same Side Corner Rectangle 4">
              <a:extLst>
                <a:ext uri="{FF2B5EF4-FFF2-40B4-BE49-F238E27FC236}">
                  <a16:creationId xmlns:a16="http://schemas.microsoft.com/office/drawing/2014/main" id="{EC5CC126-951B-46C2-9D94-38FB36F0921D}"/>
                </a:ext>
              </a:extLst>
            </p:cNvPr>
            <p:cNvSpPr/>
            <p:nvPr/>
          </p:nvSpPr>
          <p:spPr>
            <a:xfrm>
              <a:off x="2231053" y="4666055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Generate tool setup and</a:t>
              </a:r>
            </a:p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hardware configuration</a:t>
              </a:r>
            </a:p>
          </p:txBody>
        </p:sp>
      </p:grpSp>
      <p:sp>
        <p:nvSpPr>
          <p:cNvPr id="30" name="Round Same Side Corner Rectangle 4">
            <a:extLst>
              <a:ext uri="{FF2B5EF4-FFF2-40B4-BE49-F238E27FC236}">
                <a16:creationId xmlns:a16="http://schemas.microsoft.com/office/drawing/2014/main" id="{79FDF4D8-2027-4779-ABA6-CC4FE06ABB96}"/>
              </a:ext>
            </a:extLst>
          </p:cNvPr>
          <p:cNvSpPr/>
          <p:nvPr/>
        </p:nvSpPr>
        <p:spPr>
          <a:xfrm>
            <a:off x="6211206" y="5905501"/>
            <a:ext cx="3746983" cy="730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square" lIns="227526" tIns="20312" rIns="20312" bIns="20312" anchor="ctr" anchorCtr="0" compatLnSpc="1">
            <a:noAutofit/>
          </a:bodyPr>
          <a:lstStyle/>
          <a:p>
            <a:pPr marL="0" lvl="1" defTabSz="1421940" fontAlgn="auto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66" dirty="0">
                <a:solidFill>
                  <a:srgbClr val="000000"/>
                </a:solidFill>
                <a:latin typeface="Calibri"/>
              </a:rPr>
              <a:t>Resources may be imported from CMSIS-Pack and CMSIS-SVD files</a:t>
            </a:r>
          </a:p>
        </p:txBody>
      </p:sp>
    </p:spTree>
    <p:extLst>
      <p:ext uri="{BB962C8B-B14F-4D97-AF65-F5344CB8AC3E}">
        <p14:creationId xmlns:p14="http://schemas.microsoft.com/office/powerpoint/2010/main" val="1006646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0FBB-5994-4F74-90E7-1421980BAD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/>
              <a:t>CMSIS-Zone</a:t>
            </a:r>
            <a:r>
              <a:rPr lang="en-US"/>
              <a:t> – </a:t>
            </a:r>
            <a:r>
              <a:rPr lang="de-DE"/>
              <a:t>Development Workflow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48ED39B-D4B5-40E4-8648-EB046F73EE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3581" y="1041448"/>
            <a:ext cx="11177849" cy="344401"/>
          </a:xfrm>
        </p:spPr>
        <p:txBody>
          <a:bodyPr/>
          <a:lstStyle/>
          <a:p>
            <a:pPr lvl="0"/>
            <a:r>
              <a:rPr lang="en-GB">
                <a:solidFill>
                  <a:srgbClr val="778C9F"/>
                </a:solidFill>
              </a:rPr>
              <a:t>Resource configuration for multi-processor systems and execution regions</a:t>
            </a:r>
          </a:p>
          <a:p>
            <a:pPr lvl="0"/>
            <a:endParaRPr lang="en-US">
              <a:solidFill>
                <a:srgbClr val="778C9F"/>
              </a:solidFill>
            </a:endParaRPr>
          </a:p>
        </p:txBody>
      </p:sp>
      <p:pic>
        <p:nvPicPr>
          <p:cNvPr id="4" name="Picture Placeholder 2">
            <a:extLst>
              <a:ext uri="{FF2B5EF4-FFF2-40B4-BE49-F238E27FC236}">
                <a16:creationId xmlns:a16="http://schemas.microsoft.com/office/drawing/2014/main" id="{1AF2E309-FF1F-4E60-8EA6-66C047331BB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7296" b="821"/>
          <a:stretch>
            <a:fillRect/>
          </a:stretch>
        </p:blipFill>
        <p:spPr>
          <a:xfrm>
            <a:off x="6211206" y="1672072"/>
            <a:ext cx="5460225" cy="4085362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E34E47-392B-433A-AC22-E29E16AA6C87}"/>
              </a:ext>
            </a:extLst>
          </p:cNvPr>
          <p:cNvSpPr txBox="1"/>
          <p:nvPr/>
        </p:nvSpPr>
        <p:spPr>
          <a:xfrm>
            <a:off x="737103" y="866860"/>
            <a:ext cx="10128246" cy="3650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5" tIns="45717" rIns="91425" bIns="45717" anchor="t" anchorCtr="0" compatLnSpc="1">
            <a:noAutofit/>
          </a:bodyPr>
          <a:lstStyle/>
          <a:p>
            <a:pPr defTabSz="604374" fontAlgn="auto" hangingPunct="1">
              <a:spcBef>
                <a:spcPts val="4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399">
              <a:solidFill>
                <a:srgbClr val="FFC700"/>
              </a:solidFill>
              <a:latin typeface="Gill Sans MT"/>
            </a:endParaRPr>
          </a:p>
        </p:txBody>
      </p:sp>
      <p:grpSp>
        <p:nvGrpSpPr>
          <p:cNvPr id="6" name="Group 48">
            <a:extLst>
              <a:ext uri="{FF2B5EF4-FFF2-40B4-BE49-F238E27FC236}">
                <a16:creationId xmlns:a16="http://schemas.microsoft.com/office/drawing/2014/main" id="{5FC3EA52-4C41-4E8E-8EB4-294B6FC7DF30}"/>
              </a:ext>
            </a:extLst>
          </p:cNvPr>
          <p:cNvGrpSpPr/>
          <p:nvPr/>
        </p:nvGrpSpPr>
        <p:grpSpPr>
          <a:xfrm>
            <a:off x="864694" y="1802662"/>
            <a:ext cx="1367367" cy="1109993"/>
            <a:chOff x="863330" y="1802237"/>
            <a:chExt cx="1367723" cy="1110282"/>
          </a:xfrm>
        </p:grpSpPr>
        <p:sp>
          <p:nvSpPr>
            <p:cNvPr id="7" name="Chevron 51">
              <a:extLst>
                <a:ext uri="{FF2B5EF4-FFF2-40B4-BE49-F238E27FC236}">
                  <a16:creationId xmlns:a16="http://schemas.microsoft.com/office/drawing/2014/main" id="{D1E32DE7-67F6-4E8B-9049-BD02C1E8A502}"/>
                </a:ext>
              </a:extLst>
            </p:cNvPr>
            <p:cNvSpPr/>
            <p:nvPr/>
          </p:nvSpPr>
          <p:spPr>
            <a:xfrm rot="5400013">
              <a:off x="992051" y="1673517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Chevron 4">
              <a:extLst>
                <a:ext uri="{FF2B5EF4-FFF2-40B4-BE49-F238E27FC236}">
                  <a16:creationId xmlns:a16="http://schemas.microsoft.com/office/drawing/2014/main" id="{6A053653-FEE3-455C-B27D-EC3BB315CAB4}"/>
                </a:ext>
              </a:extLst>
            </p:cNvPr>
            <p:cNvSpPr/>
            <p:nvPr/>
          </p:nvSpPr>
          <p:spPr>
            <a:xfrm>
              <a:off x="863330" y="2190829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System</a:t>
              </a:r>
              <a:br>
                <a:rPr lang="en-GB" sz="1799">
                  <a:solidFill>
                    <a:srgbClr val="FFFFFF"/>
                  </a:solidFill>
                  <a:latin typeface="Calibri"/>
                </a:rPr>
              </a:br>
              <a:r>
                <a:rPr lang="en-GB" sz="1866">
                  <a:solidFill>
                    <a:srgbClr val="FFFFFF"/>
                  </a:solidFill>
                  <a:latin typeface="Calibri"/>
                </a:rPr>
                <a:t>Resources</a:t>
              </a:r>
            </a:p>
          </p:txBody>
        </p:sp>
      </p:grpSp>
      <p:grpSp>
        <p:nvGrpSpPr>
          <p:cNvPr id="9" name="Group 72">
            <a:extLst>
              <a:ext uri="{FF2B5EF4-FFF2-40B4-BE49-F238E27FC236}">
                <a16:creationId xmlns:a16="http://schemas.microsoft.com/office/drawing/2014/main" id="{BC297604-97A4-48AF-A92C-498F1B7F4ED6}"/>
              </a:ext>
            </a:extLst>
          </p:cNvPr>
          <p:cNvGrpSpPr/>
          <p:nvPr/>
        </p:nvGrpSpPr>
        <p:grpSpPr>
          <a:xfrm>
            <a:off x="864694" y="2735472"/>
            <a:ext cx="1367367" cy="1109993"/>
            <a:chOff x="863330" y="2735290"/>
            <a:chExt cx="1367723" cy="1110282"/>
          </a:xfrm>
        </p:grpSpPr>
        <p:sp>
          <p:nvSpPr>
            <p:cNvPr id="10" name="Chevron 73">
              <a:extLst>
                <a:ext uri="{FF2B5EF4-FFF2-40B4-BE49-F238E27FC236}">
                  <a16:creationId xmlns:a16="http://schemas.microsoft.com/office/drawing/2014/main" id="{40FBC4FA-5482-474E-8A7F-9A378B4A29BD}"/>
                </a:ext>
              </a:extLst>
            </p:cNvPr>
            <p:cNvSpPr/>
            <p:nvPr/>
          </p:nvSpPr>
          <p:spPr>
            <a:xfrm rot="5400013">
              <a:off x="992051" y="2606570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4575"/>
            </a:solidFill>
            <a:ln w="12701" cap="flat">
              <a:solidFill>
                <a:srgbClr val="004575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C7485633-A0B8-403F-8EEC-EEDC982A3ED7}"/>
                </a:ext>
              </a:extLst>
            </p:cNvPr>
            <p:cNvSpPr/>
            <p:nvPr/>
          </p:nvSpPr>
          <p:spPr>
            <a:xfrm>
              <a:off x="863330" y="3123892"/>
              <a:ext cx="1367722" cy="333088"/>
            </a:xfrm>
            <a:prstGeom prst="rect">
              <a:avLst/>
            </a:prstGeom>
            <a:solidFill>
              <a:srgbClr val="004575"/>
            </a:solidFill>
            <a:ln w="9528" cap="flat">
              <a:solidFill>
                <a:srgbClr val="004575"/>
              </a:solidFill>
              <a:prstDash val="solid"/>
              <a:miter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Project</a:t>
              </a:r>
              <a:br>
                <a:rPr lang="en-GB" sz="1866">
                  <a:solidFill>
                    <a:srgbClr val="FFFFFF"/>
                  </a:solidFill>
                  <a:latin typeface="Calibri"/>
                </a:rPr>
              </a:br>
              <a:r>
                <a:rPr lang="en-GB" sz="1866">
                  <a:solidFill>
                    <a:srgbClr val="FFFFFF"/>
                  </a:solidFill>
                  <a:latin typeface="Calibri"/>
                </a:rPr>
                <a:t>Zones</a:t>
              </a:r>
            </a:p>
          </p:txBody>
        </p:sp>
      </p:grpSp>
      <p:grpSp>
        <p:nvGrpSpPr>
          <p:cNvPr id="12" name="Group 75">
            <a:extLst>
              <a:ext uri="{FF2B5EF4-FFF2-40B4-BE49-F238E27FC236}">
                <a16:creationId xmlns:a16="http://schemas.microsoft.com/office/drawing/2014/main" id="{C889DE46-1271-4DA0-A5FF-F2784556383D}"/>
              </a:ext>
            </a:extLst>
          </p:cNvPr>
          <p:cNvGrpSpPr/>
          <p:nvPr/>
        </p:nvGrpSpPr>
        <p:grpSpPr>
          <a:xfrm>
            <a:off x="864694" y="3667542"/>
            <a:ext cx="1367367" cy="1109993"/>
            <a:chOff x="863330" y="3667603"/>
            <a:chExt cx="1367723" cy="1110282"/>
          </a:xfrm>
        </p:grpSpPr>
        <p:sp>
          <p:nvSpPr>
            <p:cNvPr id="13" name="Chevron 76">
              <a:extLst>
                <a:ext uri="{FF2B5EF4-FFF2-40B4-BE49-F238E27FC236}">
                  <a16:creationId xmlns:a16="http://schemas.microsoft.com/office/drawing/2014/main" id="{552A99F5-D2FF-4793-95C4-8A25C618CE1A}"/>
                </a:ext>
              </a:extLst>
            </p:cNvPr>
            <p:cNvSpPr/>
            <p:nvPr/>
          </p:nvSpPr>
          <p:spPr>
            <a:xfrm rot="5400013">
              <a:off x="992051" y="3538883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" name="Chevron 4">
              <a:extLst>
                <a:ext uri="{FF2B5EF4-FFF2-40B4-BE49-F238E27FC236}">
                  <a16:creationId xmlns:a16="http://schemas.microsoft.com/office/drawing/2014/main" id="{5EEDB66A-96BC-45BD-9D22-854972B3D1FE}"/>
                </a:ext>
              </a:extLst>
            </p:cNvPr>
            <p:cNvSpPr/>
            <p:nvPr/>
          </p:nvSpPr>
          <p:spPr>
            <a:xfrm>
              <a:off x="863330" y="4056205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Execution Zones</a:t>
              </a:r>
            </a:p>
          </p:txBody>
        </p:sp>
      </p:grpSp>
      <p:grpSp>
        <p:nvGrpSpPr>
          <p:cNvPr id="15" name="Group 78">
            <a:extLst>
              <a:ext uri="{FF2B5EF4-FFF2-40B4-BE49-F238E27FC236}">
                <a16:creationId xmlns:a16="http://schemas.microsoft.com/office/drawing/2014/main" id="{F6DC01C8-D0CD-4930-994E-7CEA53F2224F}"/>
              </a:ext>
            </a:extLst>
          </p:cNvPr>
          <p:cNvGrpSpPr/>
          <p:nvPr/>
        </p:nvGrpSpPr>
        <p:grpSpPr>
          <a:xfrm>
            <a:off x="864694" y="4624378"/>
            <a:ext cx="1367367" cy="1109993"/>
            <a:chOff x="863330" y="4624688"/>
            <a:chExt cx="1367723" cy="1110282"/>
          </a:xfrm>
        </p:grpSpPr>
        <p:sp>
          <p:nvSpPr>
            <p:cNvPr id="16" name="Chevron 79">
              <a:extLst>
                <a:ext uri="{FF2B5EF4-FFF2-40B4-BE49-F238E27FC236}">
                  <a16:creationId xmlns:a16="http://schemas.microsoft.com/office/drawing/2014/main" id="{BA8B83C6-6995-4793-9AAF-7D080E13FE25}"/>
                </a:ext>
              </a:extLst>
            </p:cNvPr>
            <p:cNvSpPr/>
            <p:nvPr/>
          </p:nvSpPr>
          <p:spPr>
            <a:xfrm rot="5400013">
              <a:off x="992051" y="4495968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" name="Chevron 4">
              <a:extLst>
                <a:ext uri="{FF2B5EF4-FFF2-40B4-BE49-F238E27FC236}">
                  <a16:creationId xmlns:a16="http://schemas.microsoft.com/office/drawing/2014/main" id="{5AFEA254-AA44-4FC0-89A4-CDC64821EB75}"/>
                </a:ext>
              </a:extLst>
            </p:cNvPr>
            <p:cNvSpPr/>
            <p:nvPr/>
          </p:nvSpPr>
          <p:spPr>
            <a:xfrm>
              <a:off x="863330" y="5013280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Build</a:t>
              </a:r>
            </a:p>
          </p:txBody>
        </p:sp>
      </p:grpSp>
      <p:sp>
        <p:nvSpPr>
          <p:cNvPr id="18" name="Round Same Side Corner Rectangle 85">
            <a:extLst>
              <a:ext uri="{FF2B5EF4-FFF2-40B4-BE49-F238E27FC236}">
                <a16:creationId xmlns:a16="http://schemas.microsoft.com/office/drawing/2014/main" id="{04CC4569-1E1B-423D-8BE7-A0334F76CE8F}"/>
              </a:ext>
            </a:extLst>
          </p:cNvPr>
          <p:cNvSpPr/>
          <p:nvPr/>
        </p:nvSpPr>
        <p:spPr>
          <a:xfrm rot="5400013">
            <a:off x="3533088" y="501636"/>
            <a:ext cx="847299" cy="34493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val 16667"/>
              <a:gd name="f8" fmla="abs f3"/>
              <a:gd name="f9" fmla="abs f4"/>
              <a:gd name="f10" fmla="abs f5"/>
              <a:gd name="f11" fmla="?: f8 f3 1"/>
              <a:gd name="f12" fmla="?: f9 f4 1"/>
              <a:gd name="f13" fmla="?: f10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6 f18 1"/>
              <a:gd name="f24" fmla="+- f22 0 f6"/>
              <a:gd name="f25" fmla="+- f21 0 f6"/>
              <a:gd name="f26" fmla="*/ f21 f18 1"/>
              <a:gd name="f27" fmla="*/ f22 f18 1"/>
              <a:gd name="f28" fmla="min f25 f24"/>
              <a:gd name="f29" fmla="*/ f28 f7 1"/>
              <a:gd name="f30" fmla="*/ f28 f6 1"/>
              <a:gd name="f31" fmla="*/ f29 1 100000"/>
              <a:gd name="f32" fmla="*/ f30 1 100000"/>
              <a:gd name="f33" fmla="+- f21 0 f31"/>
              <a:gd name="f34" fmla="+- f22 0 f32"/>
              <a:gd name="f35" fmla="+- f31 0 f32"/>
              <a:gd name="f36" fmla="*/ f31 29289 1"/>
              <a:gd name="f37" fmla="*/ f32 29289 1"/>
              <a:gd name="f38" fmla="*/ f31 f18 1"/>
              <a:gd name="f39" fmla="*/ f32 f18 1"/>
              <a:gd name="f40" fmla="*/ f36 1 100000"/>
              <a:gd name="f41" fmla="*/ f37 1 100000"/>
              <a:gd name="f42" fmla="*/ f33 f18 1"/>
              <a:gd name="f43" fmla="*/ f34 f18 1"/>
              <a:gd name="f44" fmla="?: f35 f40 f41"/>
              <a:gd name="f45" fmla="+- f22 0 f41"/>
              <a:gd name="f46" fmla="*/ f40 f18 1"/>
              <a:gd name="f47" fmla="+- f21 0 f44"/>
              <a:gd name="f48" fmla="*/ f44 f18 1"/>
              <a:gd name="f49" fmla="*/ f45 f18 1"/>
              <a:gd name="f50" fmla="*/ f47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8" t="f46" r="f50" b="f49"/>
            <a:pathLst>
              <a:path>
                <a:moveTo>
                  <a:pt x="f38" y="f23"/>
                </a:moveTo>
                <a:lnTo>
                  <a:pt x="f42" y="f23"/>
                </a:lnTo>
                <a:arcTo wR="f38" hR="f38" stAng="f2" swAng="f1"/>
                <a:lnTo>
                  <a:pt x="f26" y="f43"/>
                </a:lnTo>
                <a:arcTo wR="f39" hR="f39" stAng="f6" swAng="f1"/>
                <a:lnTo>
                  <a:pt x="f39" y="f27"/>
                </a:lnTo>
                <a:arcTo wR="f39" hR="f39" stAng="f1" swAng="f1"/>
                <a:lnTo>
                  <a:pt x="f23" y="f38"/>
                </a:lnTo>
                <a:arcTo wR="f38" hR="f38" stAng="f0" swAng="f1"/>
                <a:close/>
              </a:path>
            </a:pathLst>
          </a:custGeom>
          <a:solidFill>
            <a:srgbClr val="FFFFFF">
              <a:alpha val="90000"/>
            </a:srgbClr>
          </a:solidFill>
          <a:ln w="12701" cap="flat">
            <a:solidFill>
              <a:srgbClr val="0091BD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defTabSz="914126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799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ound Same Side Corner Rectangle 4">
            <a:extLst>
              <a:ext uri="{FF2B5EF4-FFF2-40B4-BE49-F238E27FC236}">
                <a16:creationId xmlns:a16="http://schemas.microsoft.com/office/drawing/2014/main" id="{B2F15CE6-AF17-4F75-A975-881EA7118FED}"/>
              </a:ext>
            </a:extLst>
          </p:cNvPr>
          <p:cNvSpPr/>
          <p:nvPr/>
        </p:nvSpPr>
        <p:spPr>
          <a:xfrm>
            <a:off x="2232060" y="1844018"/>
            <a:ext cx="3275423" cy="7645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227526" tIns="20312" rIns="20312" bIns="20312" anchor="ctr" anchorCtr="0" compatLnSpc="1">
            <a:noAutofit/>
          </a:bodyPr>
          <a:lstStyle/>
          <a:p>
            <a:pPr marL="0" lvl="1" defTabSz="1421940" fontAlgn="auto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66">
                <a:solidFill>
                  <a:srgbClr val="000000"/>
                </a:solidFill>
                <a:latin typeface="Calibri"/>
              </a:rPr>
              <a:t>List available system resources</a:t>
            </a:r>
            <a:br>
              <a:rPr lang="en-GB" sz="1866">
                <a:solidFill>
                  <a:srgbClr val="000000"/>
                </a:solidFill>
                <a:latin typeface="Calibri"/>
              </a:rPr>
            </a:br>
            <a:r>
              <a:rPr lang="en-GB" sz="1866">
                <a:solidFill>
                  <a:srgbClr val="000000"/>
                </a:solidFill>
                <a:latin typeface="Calibri"/>
              </a:rPr>
              <a:t>in multi-processor systems</a:t>
            </a:r>
          </a:p>
        </p:txBody>
      </p:sp>
      <p:grpSp>
        <p:nvGrpSpPr>
          <p:cNvPr id="20" name="Group 87">
            <a:extLst>
              <a:ext uri="{FF2B5EF4-FFF2-40B4-BE49-F238E27FC236}">
                <a16:creationId xmlns:a16="http://schemas.microsoft.com/office/drawing/2014/main" id="{F7148E85-EC36-4F5D-813E-F4643B63AA77}"/>
              </a:ext>
            </a:extLst>
          </p:cNvPr>
          <p:cNvGrpSpPr/>
          <p:nvPr/>
        </p:nvGrpSpPr>
        <p:grpSpPr>
          <a:xfrm>
            <a:off x="2223962" y="2735481"/>
            <a:ext cx="3449351" cy="847299"/>
            <a:chOff x="2222952" y="2735299"/>
            <a:chExt cx="3450250" cy="847520"/>
          </a:xfrm>
        </p:grpSpPr>
        <p:sp>
          <p:nvSpPr>
            <p:cNvPr id="21" name="Round Same Side Corner Rectangle 88">
              <a:extLst>
                <a:ext uri="{FF2B5EF4-FFF2-40B4-BE49-F238E27FC236}">
                  <a16:creationId xmlns:a16="http://schemas.microsoft.com/office/drawing/2014/main" id="{08CF7558-34EC-4FD9-BEB3-C5316A632F03}"/>
                </a:ext>
              </a:extLst>
            </p:cNvPr>
            <p:cNvSpPr/>
            <p:nvPr/>
          </p:nvSpPr>
          <p:spPr>
            <a:xfrm rot="5400013">
              <a:off x="3524317" y="1433934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" name="Round Same Side Corner Rectangle 4">
              <a:extLst>
                <a:ext uri="{FF2B5EF4-FFF2-40B4-BE49-F238E27FC236}">
                  <a16:creationId xmlns:a16="http://schemas.microsoft.com/office/drawing/2014/main" id="{D1E5791B-9F00-4403-838F-4E6C65D2508E}"/>
                </a:ext>
              </a:extLst>
            </p:cNvPr>
            <p:cNvSpPr/>
            <p:nvPr/>
          </p:nvSpPr>
          <p:spPr>
            <a:xfrm>
              <a:off x="2222952" y="2776667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Select resources for </a:t>
              </a:r>
              <a:br>
                <a:rPr lang="en-GB" sz="1866">
                  <a:solidFill>
                    <a:srgbClr val="000000"/>
                  </a:solidFill>
                  <a:latin typeface="Calibri"/>
                </a:rPr>
              </a:br>
              <a:r>
                <a:rPr lang="en-GB" sz="1866">
                  <a:solidFill>
                    <a:srgbClr val="000000"/>
                  </a:solidFill>
                  <a:latin typeface="Calibri"/>
                </a:rPr>
                <a:t>independent software projects</a:t>
              </a:r>
            </a:p>
          </p:txBody>
        </p:sp>
      </p:grpSp>
      <p:grpSp>
        <p:nvGrpSpPr>
          <p:cNvPr id="23" name="Group 90">
            <a:extLst>
              <a:ext uri="{FF2B5EF4-FFF2-40B4-BE49-F238E27FC236}">
                <a16:creationId xmlns:a16="http://schemas.microsoft.com/office/drawing/2014/main" id="{41B22318-D9BD-4D1D-947F-103D5141F332}"/>
              </a:ext>
            </a:extLst>
          </p:cNvPr>
          <p:cNvGrpSpPr/>
          <p:nvPr/>
        </p:nvGrpSpPr>
        <p:grpSpPr>
          <a:xfrm>
            <a:off x="2232060" y="3665997"/>
            <a:ext cx="3449352" cy="847299"/>
            <a:chOff x="2231053" y="3666058"/>
            <a:chExt cx="3450251" cy="847520"/>
          </a:xfrm>
        </p:grpSpPr>
        <p:sp>
          <p:nvSpPr>
            <p:cNvPr id="24" name="Round Same Side Corner Rectangle 91">
              <a:extLst>
                <a:ext uri="{FF2B5EF4-FFF2-40B4-BE49-F238E27FC236}">
                  <a16:creationId xmlns:a16="http://schemas.microsoft.com/office/drawing/2014/main" id="{3CAB472C-4C49-440A-ADD1-97058D49EF65}"/>
                </a:ext>
              </a:extLst>
            </p:cNvPr>
            <p:cNvSpPr/>
            <p:nvPr/>
          </p:nvSpPr>
          <p:spPr>
            <a:xfrm rot="5400013">
              <a:off x="3532419" y="2364693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" name="Round Same Side Corner Rectangle 4">
              <a:extLst>
                <a:ext uri="{FF2B5EF4-FFF2-40B4-BE49-F238E27FC236}">
                  <a16:creationId xmlns:a16="http://schemas.microsoft.com/office/drawing/2014/main" id="{2A5174D6-20EA-4903-B6EA-66C46B73EF0A}"/>
                </a:ext>
              </a:extLst>
            </p:cNvPr>
            <p:cNvSpPr/>
            <p:nvPr/>
          </p:nvSpPr>
          <p:spPr>
            <a:xfrm>
              <a:off x="2231053" y="3707434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Partition memory &amp; peripherals</a:t>
              </a:r>
              <a:br>
                <a:rPr lang="en-GB" sz="1866">
                  <a:solidFill>
                    <a:srgbClr val="000000"/>
                  </a:solidFill>
                  <a:latin typeface="Calibri"/>
                </a:rPr>
              </a:br>
              <a:r>
                <a:rPr lang="en-GB" sz="1866">
                  <a:solidFill>
                    <a:srgbClr val="000000"/>
                  </a:solidFill>
                  <a:latin typeface="Calibri"/>
                </a:rPr>
                <a:t>for safe process execution</a:t>
              </a:r>
            </a:p>
          </p:txBody>
        </p:sp>
      </p:grpSp>
      <p:grpSp>
        <p:nvGrpSpPr>
          <p:cNvPr id="26" name="Group 93">
            <a:extLst>
              <a:ext uri="{FF2B5EF4-FFF2-40B4-BE49-F238E27FC236}">
                <a16:creationId xmlns:a16="http://schemas.microsoft.com/office/drawing/2014/main" id="{F5362C1B-2742-4FFB-AE44-81F5B52A9D29}"/>
              </a:ext>
            </a:extLst>
          </p:cNvPr>
          <p:cNvGrpSpPr/>
          <p:nvPr/>
        </p:nvGrpSpPr>
        <p:grpSpPr>
          <a:xfrm>
            <a:off x="2232060" y="4624378"/>
            <a:ext cx="3449352" cy="847299"/>
            <a:chOff x="2231053" y="4624688"/>
            <a:chExt cx="3450251" cy="847520"/>
          </a:xfrm>
        </p:grpSpPr>
        <p:sp>
          <p:nvSpPr>
            <p:cNvPr id="27" name="Round Same Side Corner Rectangle 94">
              <a:extLst>
                <a:ext uri="{FF2B5EF4-FFF2-40B4-BE49-F238E27FC236}">
                  <a16:creationId xmlns:a16="http://schemas.microsoft.com/office/drawing/2014/main" id="{CF3A069E-1897-420D-992B-F90D5BBD2CFB}"/>
                </a:ext>
              </a:extLst>
            </p:cNvPr>
            <p:cNvSpPr/>
            <p:nvPr/>
          </p:nvSpPr>
          <p:spPr>
            <a:xfrm rot="5400013">
              <a:off x="3532419" y="3323323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8" name="Round Same Side Corner Rectangle 4">
              <a:extLst>
                <a:ext uri="{FF2B5EF4-FFF2-40B4-BE49-F238E27FC236}">
                  <a16:creationId xmlns:a16="http://schemas.microsoft.com/office/drawing/2014/main" id="{5BFB9564-B968-4951-BE9C-E863468FB5B7}"/>
                </a:ext>
              </a:extLst>
            </p:cNvPr>
            <p:cNvSpPr/>
            <p:nvPr/>
          </p:nvSpPr>
          <p:spPr>
            <a:xfrm>
              <a:off x="2231053" y="4666055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Generate tool setup and</a:t>
              </a:r>
            </a:p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hardware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533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452A-074F-4F89-BA33-2DB4219808D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/>
              <a:t>CMSIS-Zone</a:t>
            </a:r>
            <a:r>
              <a:rPr lang="en-US"/>
              <a:t> – </a:t>
            </a:r>
            <a:r>
              <a:rPr lang="de-DE"/>
              <a:t>Development Workflow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8428B13-02A7-4B0C-92B9-25EE56BD60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3581" y="1041448"/>
            <a:ext cx="11177849" cy="344401"/>
          </a:xfrm>
        </p:spPr>
        <p:txBody>
          <a:bodyPr/>
          <a:lstStyle/>
          <a:p>
            <a:pPr lvl="0"/>
            <a:r>
              <a:rPr lang="en-GB">
                <a:solidFill>
                  <a:srgbClr val="778C9F"/>
                </a:solidFill>
              </a:rPr>
              <a:t>Resource configuration for multi-processor systems and execution regions</a:t>
            </a:r>
          </a:p>
          <a:p>
            <a:pPr lvl="0"/>
            <a:endParaRPr lang="en-US">
              <a:solidFill>
                <a:srgbClr val="778C9F"/>
              </a:solidFill>
            </a:endParaRP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012CB3C2-9604-4D4E-BCFC-693EB48324AC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7296" b="821"/>
          <a:stretch>
            <a:fillRect/>
          </a:stretch>
        </p:blipFill>
        <p:spPr>
          <a:xfrm>
            <a:off x="6211206" y="1672072"/>
            <a:ext cx="5460225" cy="4085362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BFE932-7F47-4D54-9F3A-7EB1C3964B4B}"/>
              </a:ext>
            </a:extLst>
          </p:cNvPr>
          <p:cNvSpPr txBox="1"/>
          <p:nvPr/>
        </p:nvSpPr>
        <p:spPr>
          <a:xfrm>
            <a:off x="737103" y="866860"/>
            <a:ext cx="10128246" cy="3650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5" tIns="45717" rIns="91425" bIns="45717" anchor="t" anchorCtr="0" compatLnSpc="1">
            <a:noAutofit/>
          </a:bodyPr>
          <a:lstStyle/>
          <a:p>
            <a:pPr defTabSz="604374" fontAlgn="auto" hangingPunct="1">
              <a:spcBef>
                <a:spcPts val="4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399">
              <a:solidFill>
                <a:srgbClr val="FFC700"/>
              </a:solidFill>
              <a:latin typeface="Gill Sans MT"/>
            </a:endParaRPr>
          </a:p>
        </p:txBody>
      </p:sp>
      <p:grpSp>
        <p:nvGrpSpPr>
          <p:cNvPr id="6" name="Group 48">
            <a:extLst>
              <a:ext uri="{FF2B5EF4-FFF2-40B4-BE49-F238E27FC236}">
                <a16:creationId xmlns:a16="http://schemas.microsoft.com/office/drawing/2014/main" id="{C4FEDFF7-35AD-4652-AD9E-7F0A3AD10BCC}"/>
              </a:ext>
            </a:extLst>
          </p:cNvPr>
          <p:cNvGrpSpPr/>
          <p:nvPr/>
        </p:nvGrpSpPr>
        <p:grpSpPr>
          <a:xfrm>
            <a:off x="864694" y="1802662"/>
            <a:ext cx="1367367" cy="1109993"/>
            <a:chOff x="863330" y="1802237"/>
            <a:chExt cx="1367723" cy="1110282"/>
          </a:xfrm>
        </p:grpSpPr>
        <p:sp>
          <p:nvSpPr>
            <p:cNvPr id="7" name="Chevron 51">
              <a:extLst>
                <a:ext uri="{FF2B5EF4-FFF2-40B4-BE49-F238E27FC236}">
                  <a16:creationId xmlns:a16="http://schemas.microsoft.com/office/drawing/2014/main" id="{1CA533E5-80E9-4A48-B259-EC308E196F52}"/>
                </a:ext>
              </a:extLst>
            </p:cNvPr>
            <p:cNvSpPr/>
            <p:nvPr/>
          </p:nvSpPr>
          <p:spPr>
            <a:xfrm rot="5400013">
              <a:off x="992051" y="1673517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Chevron 4">
              <a:extLst>
                <a:ext uri="{FF2B5EF4-FFF2-40B4-BE49-F238E27FC236}">
                  <a16:creationId xmlns:a16="http://schemas.microsoft.com/office/drawing/2014/main" id="{742A6FCC-1AD1-44AD-B97A-C899444CB506}"/>
                </a:ext>
              </a:extLst>
            </p:cNvPr>
            <p:cNvSpPr/>
            <p:nvPr/>
          </p:nvSpPr>
          <p:spPr>
            <a:xfrm>
              <a:off x="863330" y="2190829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System</a:t>
              </a:r>
              <a:br>
                <a:rPr lang="en-GB" sz="1799">
                  <a:solidFill>
                    <a:srgbClr val="FFFFFF"/>
                  </a:solidFill>
                  <a:latin typeface="Calibri"/>
                </a:rPr>
              </a:br>
              <a:r>
                <a:rPr lang="en-GB" sz="1866">
                  <a:solidFill>
                    <a:srgbClr val="FFFFFF"/>
                  </a:solidFill>
                  <a:latin typeface="Calibri"/>
                </a:rPr>
                <a:t>Resources</a:t>
              </a:r>
            </a:p>
          </p:txBody>
        </p:sp>
      </p:grpSp>
      <p:grpSp>
        <p:nvGrpSpPr>
          <p:cNvPr id="9" name="Group 72">
            <a:extLst>
              <a:ext uri="{FF2B5EF4-FFF2-40B4-BE49-F238E27FC236}">
                <a16:creationId xmlns:a16="http://schemas.microsoft.com/office/drawing/2014/main" id="{FC4A9075-EFCE-47DC-ABD0-A4167F494794}"/>
              </a:ext>
            </a:extLst>
          </p:cNvPr>
          <p:cNvGrpSpPr/>
          <p:nvPr/>
        </p:nvGrpSpPr>
        <p:grpSpPr>
          <a:xfrm>
            <a:off x="864694" y="2735472"/>
            <a:ext cx="1367367" cy="1109993"/>
            <a:chOff x="863330" y="2735290"/>
            <a:chExt cx="1367723" cy="1110282"/>
          </a:xfrm>
        </p:grpSpPr>
        <p:sp>
          <p:nvSpPr>
            <p:cNvPr id="10" name="Chevron 73">
              <a:extLst>
                <a:ext uri="{FF2B5EF4-FFF2-40B4-BE49-F238E27FC236}">
                  <a16:creationId xmlns:a16="http://schemas.microsoft.com/office/drawing/2014/main" id="{4971CF1C-A2FC-466D-9035-406792448770}"/>
                </a:ext>
              </a:extLst>
            </p:cNvPr>
            <p:cNvSpPr/>
            <p:nvPr/>
          </p:nvSpPr>
          <p:spPr>
            <a:xfrm rot="5400013">
              <a:off x="992051" y="2606570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1FA4A784-601E-4638-B0B5-AF1D4FD4A9E2}"/>
                </a:ext>
              </a:extLst>
            </p:cNvPr>
            <p:cNvSpPr/>
            <p:nvPr/>
          </p:nvSpPr>
          <p:spPr>
            <a:xfrm>
              <a:off x="863330" y="3123892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Project</a:t>
              </a:r>
              <a:br>
                <a:rPr lang="en-GB" sz="1866">
                  <a:solidFill>
                    <a:srgbClr val="FFFFFF"/>
                  </a:solidFill>
                  <a:latin typeface="Calibri"/>
                </a:rPr>
              </a:br>
              <a:r>
                <a:rPr lang="en-GB" sz="1866">
                  <a:solidFill>
                    <a:srgbClr val="FFFFFF"/>
                  </a:solidFill>
                  <a:latin typeface="Calibri"/>
                </a:rPr>
                <a:t>Zones</a:t>
              </a:r>
            </a:p>
          </p:txBody>
        </p:sp>
      </p:grpSp>
      <p:grpSp>
        <p:nvGrpSpPr>
          <p:cNvPr id="12" name="Group 75">
            <a:extLst>
              <a:ext uri="{FF2B5EF4-FFF2-40B4-BE49-F238E27FC236}">
                <a16:creationId xmlns:a16="http://schemas.microsoft.com/office/drawing/2014/main" id="{A45BD59C-F54C-4DCF-A002-A46F761FF357}"/>
              </a:ext>
            </a:extLst>
          </p:cNvPr>
          <p:cNvGrpSpPr/>
          <p:nvPr/>
        </p:nvGrpSpPr>
        <p:grpSpPr>
          <a:xfrm>
            <a:off x="864694" y="3667542"/>
            <a:ext cx="1367367" cy="1109993"/>
            <a:chOff x="863330" y="3667603"/>
            <a:chExt cx="1367723" cy="1110282"/>
          </a:xfrm>
        </p:grpSpPr>
        <p:sp>
          <p:nvSpPr>
            <p:cNvPr id="13" name="Chevron 76">
              <a:extLst>
                <a:ext uri="{FF2B5EF4-FFF2-40B4-BE49-F238E27FC236}">
                  <a16:creationId xmlns:a16="http://schemas.microsoft.com/office/drawing/2014/main" id="{27713EB7-210A-4E91-AA3B-C2C01FB650C6}"/>
                </a:ext>
              </a:extLst>
            </p:cNvPr>
            <p:cNvSpPr/>
            <p:nvPr/>
          </p:nvSpPr>
          <p:spPr>
            <a:xfrm rot="5400013">
              <a:off x="992051" y="3538883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2060"/>
            </a:solidFill>
            <a:ln w="12701" cap="flat">
              <a:solidFill>
                <a:srgbClr val="00206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" name="Chevron 4">
              <a:extLst>
                <a:ext uri="{FF2B5EF4-FFF2-40B4-BE49-F238E27FC236}">
                  <a16:creationId xmlns:a16="http://schemas.microsoft.com/office/drawing/2014/main" id="{C90E92B1-83FA-45BA-8CD5-47C5E602FF21}"/>
                </a:ext>
              </a:extLst>
            </p:cNvPr>
            <p:cNvSpPr/>
            <p:nvPr/>
          </p:nvSpPr>
          <p:spPr>
            <a:xfrm>
              <a:off x="863330" y="4056205"/>
              <a:ext cx="1367722" cy="333088"/>
            </a:xfrm>
            <a:prstGeom prst="rect">
              <a:avLst/>
            </a:prstGeom>
            <a:solidFill>
              <a:srgbClr val="002060"/>
            </a:solidFill>
            <a:ln w="9528" cap="flat">
              <a:solidFill>
                <a:srgbClr val="002060"/>
              </a:solidFill>
              <a:prstDash val="solid"/>
              <a:miter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Execution Zones</a:t>
              </a:r>
            </a:p>
          </p:txBody>
        </p:sp>
      </p:grpSp>
      <p:grpSp>
        <p:nvGrpSpPr>
          <p:cNvPr id="15" name="Group 78">
            <a:extLst>
              <a:ext uri="{FF2B5EF4-FFF2-40B4-BE49-F238E27FC236}">
                <a16:creationId xmlns:a16="http://schemas.microsoft.com/office/drawing/2014/main" id="{7E9767DC-54D3-410B-AE60-F99722B7C1BA}"/>
              </a:ext>
            </a:extLst>
          </p:cNvPr>
          <p:cNvGrpSpPr/>
          <p:nvPr/>
        </p:nvGrpSpPr>
        <p:grpSpPr>
          <a:xfrm>
            <a:off x="864694" y="4624378"/>
            <a:ext cx="1367367" cy="1109993"/>
            <a:chOff x="863330" y="4624688"/>
            <a:chExt cx="1367723" cy="1110282"/>
          </a:xfrm>
        </p:grpSpPr>
        <p:sp>
          <p:nvSpPr>
            <p:cNvPr id="16" name="Chevron 79">
              <a:extLst>
                <a:ext uri="{FF2B5EF4-FFF2-40B4-BE49-F238E27FC236}">
                  <a16:creationId xmlns:a16="http://schemas.microsoft.com/office/drawing/2014/main" id="{3427BB78-5119-4F11-97BD-4C831CE0545C}"/>
                </a:ext>
              </a:extLst>
            </p:cNvPr>
            <p:cNvSpPr/>
            <p:nvPr/>
          </p:nvSpPr>
          <p:spPr>
            <a:xfrm rot="5400013">
              <a:off x="992051" y="4495968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" name="Chevron 4">
              <a:extLst>
                <a:ext uri="{FF2B5EF4-FFF2-40B4-BE49-F238E27FC236}">
                  <a16:creationId xmlns:a16="http://schemas.microsoft.com/office/drawing/2014/main" id="{0CD57993-5BAD-42A1-8133-2B0C0F0B3026}"/>
                </a:ext>
              </a:extLst>
            </p:cNvPr>
            <p:cNvSpPr/>
            <p:nvPr/>
          </p:nvSpPr>
          <p:spPr>
            <a:xfrm>
              <a:off x="863330" y="5013280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Build</a:t>
              </a:r>
            </a:p>
          </p:txBody>
        </p:sp>
      </p:grpSp>
      <p:sp>
        <p:nvSpPr>
          <p:cNvPr id="18" name="Round Same Side Corner Rectangle 85">
            <a:extLst>
              <a:ext uri="{FF2B5EF4-FFF2-40B4-BE49-F238E27FC236}">
                <a16:creationId xmlns:a16="http://schemas.microsoft.com/office/drawing/2014/main" id="{DA88D485-4562-458D-8F1F-8CE3452472FD}"/>
              </a:ext>
            </a:extLst>
          </p:cNvPr>
          <p:cNvSpPr/>
          <p:nvPr/>
        </p:nvSpPr>
        <p:spPr>
          <a:xfrm rot="5400013">
            <a:off x="3533088" y="501636"/>
            <a:ext cx="847299" cy="34493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val 16667"/>
              <a:gd name="f8" fmla="abs f3"/>
              <a:gd name="f9" fmla="abs f4"/>
              <a:gd name="f10" fmla="abs f5"/>
              <a:gd name="f11" fmla="?: f8 f3 1"/>
              <a:gd name="f12" fmla="?: f9 f4 1"/>
              <a:gd name="f13" fmla="?: f10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6 f18 1"/>
              <a:gd name="f24" fmla="+- f22 0 f6"/>
              <a:gd name="f25" fmla="+- f21 0 f6"/>
              <a:gd name="f26" fmla="*/ f21 f18 1"/>
              <a:gd name="f27" fmla="*/ f22 f18 1"/>
              <a:gd name="f28" fmla="min f25 f24"/>
              <a:gd name="f29" fmla="*/ f28 f7 1"/>
              <a:gd name="f30" fmla="*/ f28 f6 1"/>
              <a:gd name="f31" fmla="*/ f29 1 100000"/>
              <a:gd name="f32" fmla="*/ f30 1 100000"/>
              <a:gd name="f33" fmla="+- f21 0 f31"/>
              <a:gd name="f34" fmla="+- f22 0 f32"/>
              <a:gd name="f35" fmla="+- f31 0 f32"/>
              <a:gd name="f36" fmla="*/ f31 29289 1"/>
              <a:gd name="f37" fmla="*/ f32 29289 1"/>
              <a:gd name="f38" fmla="*/ f31 f18 1"/>
              <a:gd name="f39" fmla="*/ f32 f18 1"/>
              <a:gd name="f40" fmla="*/ f36 1 100000"/>
              <a:gd name="f41" fmla="*/ f37 1 100000"/>
              <a:gd name="f42" fmla="*/ f33 f18 1"/>
              <a:gd name="f43" fmla="*/ f34 f18 1"/>
              <a:gd name="f44" fmla="?: f35 f40 f41"/>
              <a:gd name="f45" fmla="+- f22 0 f41"/>
              <a:gd name="f46" fmla="*/ f40 f18 1"/>
              <a:gd name="f47" fmla="+- f21 0 f44"/>
              <a:gd name="f48" fmla="*/ f44 f18 1"/>
              <a:gd name="f49" fmla="*/ f45 f18 1"/>
              <a:gd name="f50" fmla="*/ f47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8" t="f46" r="f50" b="f49"/>
            <a:pathLst>
              <a:path>
                <a:moveTo>
                  <a:pt x="f38" y="f23"/>
                </a:moveTo>
                <a:lnTo>
                  <a:pt x="f42" y="f23"/>
                </a:lnTo>
                <a:arcTo wR="f38" hR="f38" stAng="f2" swAng="f1"/>
                <a:lnTo>
                  <a:pt x="f26" y="f43"/>
                </a:lnTo>
                <a:arcTo wR="f39" hR="f39" stAng="f6" swAng="f1"/>
                <a:lnTo>
                  <a:pt x="f39" y="f27"/>
                </a:lnTo>
                <a:arcTo wR="f39" hR="f39" stAng="f1" swAng="f1"/>
                <a:lnTo>
                  <a:pt x="f23" y="f38"/>
                </a:lnTo>
                <a:arcTo wR="f38" hR="f38" stAng="f0" swAng="f1"/>
                <a:close/>
              </a:path>
            </a:pathLst>
          </a:custGeom>
          <a:solidFill>
            <a:srgbClr val="FFFFFF">
              <a:alpha val="90000"/>
            </a:srgbClr>
          </a:solidFill>
          <a:ln w="12701" cap="flat">
            <a:solidFill>
              <a:srgbClr val="0091BD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defTabSz="914126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799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ound Same Side Corner Rectangle 4">
            <a:extLst>
              <a:ext uri="{FF2B5EF4-FFF2-40B4-BE49-F238E27FC236}">
                <a16:creationId xmlns:a16="http://schemas.microsoft.com/office/drawing/2014/main" id="{038B0F2C-9866-4D03-BC26-47873DE7494E}"/>
              </a:ext>
            </a:extLst>
          </p:cNvPr>
          <p:cNvSpPr/>
          <p:nvPr/>
        </p:nvSpPr>
        <p:spPr>
          <a:xfrm>
            <a:off x="2232060" y="1844018"/>
            <a:ext cx="3275423" cy="7645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227526" tIns="20312" rIns="20312" bIns="20312" anchor="ctr" anchorCtr="0" compatLnSpc="1">
            <a:noAutofit/>
          </a:bodyPr>
          <a:lstStyle/>
          <a:p>
            <a:pPr marL="0" lvl="1" defTabSz="1421940" fontAlgn="auto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66">
                <a:solidFill>
                  <a:srgbClr val="000000"/>
                </a:solidFill>
                <a:latin typeface="Calibri"/>
              </a:rPr>
              <a:t>List available system resources</a:t>
            </a:r>
            <a:br>
              <a:rPr lang="en-GB" sz="1866">
                <a:solidFill>
                  <a:srgbClr val="000000"/>
                </a:solidFill>
                <a:latin typeface="Calibri"/>
              </a:rPr>
            </a:br>
            <a:r>
              <a:rPr lang="en-GB" sz="1866">
                <a:solidFill>
                  <a:srgbClr val="000000"/>
                </a:solidFill>
                <a:latin typeface="Calibri"/>
              </a:rPr>
              <a:t>in multi-processor systems</a:t>
            </a:r>
          </a:p>
        </p:txBody>
      </p:sp>
      <p:grpSp>
        <p:nvGrpSpPr>
          <p:cNvPr id="20" name="Group 87">
            <a:extLst>
              <a:ext uri="{FF2B5EF4-FFF2-40B4-BE49-F238E27FC236}">
                <a16:creationId xmlns:a16="http://schemas.microsoft.com/office/drawing/2014/main" id="{BC570A13-6BE5-4745-8B74-EA012EAACAA1}"/>
              </a:ext>
            </a:extLst>
          </p:cNvPr>
          <p:cNvGrpSpPr/>
          <p:nvPr/>
        </p:nvGrpSpPr>
        <p:grpSpPr>
          <a:xfrm>
            <a:off x="2223962" y="2735481"/>
            <a:ext cx="3449351" cy="847299"/>
            <a:chOff x="2222952" y="2735299"/>
            <a:chExt cx="3450250" cy="847520"/>
          </a:xfrm>
        </p:grpSpPr>
        <p:sp>
          <p:nvSpPr>
            <p:cNvPr id="21" name="Round Same Side Corner Rectangle 88">
              <a:extLst>
                <a:ext uri="{FF2B5EF4-FFF2-40B4-BE49-F238E27FC236}">
                  <a16:creationId xmlns:a16="http://schemas.microsoft.com/office/drawing/2014/main" id="{D15B3F47-2B75-4446-A20E-37B385962850}"/>
                </a:ext>
              </a:extLst>
            </p:cNvPr>
            <p:cNvSpPr/>
            <p:nvPr/>
          </p:nvSpPr>
          <p:spPr>
            <a:xfrm rot="5400013">
              <a:off x="3524317" y="1433934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" name="Round Same Side Corner Rectangle 4">
              <a:extLst>
                <a:ext uri="{FF2B5EF4-FFF2-40B4-BE49-F238E27FC236}">
                  <a16:creationId xmlns:a16="http://schemas.microsoft.com/office/drawing/2014/main" id="{CB4B54F9-E61A-4CBA-A504-C742EA560182}"/>
                </a:ext>
              </a:extLst>
            </p:cNvPr>
            <p:cNvSpPr/>
            <p:nvPr/>
          </p:nvSpPr>
          <p:spPr>
            <a:xfrm>
              <a:off x="2222952" y="2776667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Select resources for </a:t>
              </a:r>
              <a:br>
                <a:rPr lang="en-GB" sz="1866">
                  <a:solidFill>
                    <a:srgbClr val="000000"/>
                  </a:solidFill>
                  <a:latin typeface="Calibri"/>
                </a:rPr>
              </a:br>
              <a:r>
                <a:rPr lang="en-GB" sz="1866">
                  <a:solidFill>
                    <a:srgbClr val="000000"/>
                  </a:solidFill>
                  <a:latin typeface="Calibri"/>
                </a:rPr>
                <a:t>independent software projects</a:t>
              </a:r>
            </a:p>
          </p:txBody>
        </p:sp>
      </p:grpSp>
      <p:grpSp>
        <p:nvGrpSpPr>
          <p:cNvPr id="23" name="Group 90">
            <a:extLst>
              <a:ext uri="{FF2B5EF4-FFF2-40B4-BE49-F238E27FC236}">
                <a16:creationId xmlns:a16="http://schemas.microsoft.com/office/drawing/2014/main" id="{5E043B4E-E016-49E5-AEC3-57C20F2F2884}"/>
              </a:ext>
            </a:extLst>
          </p:cNvPr>
          <p:cNvGrpSpPr/>
          <p:nvPr/>
        </p:nvGrpSpPr>
        <p:grpSpPr>
          <a:xfrm>
            <a:off x="2232060" y="3665997"/>
            <a:ext cx="3449352" cy="847299"/>
            <a:chOff x="2231053" y="3666058"/>
            <a:chExt cx="3450251" cy="847520"/>
          </a:xfrm>
        </p:grpSpPr>
        <p:sp>
          <p:nvSpPr>
            <p:cNvPr id="24" name="Round Same Side Corner Rectangle 91">
              <a:extLst>
                <a:ext uri="{FF2B5EF4-FFF2-40B4-BE49-F238E27FC236}">
                  <a16:creationId xmlns:a16="http://schemas.microsoft.com/office/drawing/2014/main" id="{E4D46699-EC6D-4945-9FEF-DC789935DF43}"/>
                </a:ext>
              </a:extLst>
            </p:cNvPr>
            <p:cNvSpPr/>
            <p:nvPr/>
          </p:nvSpPr>
          <p:spPr>
            <a:xfrm rot="5400013">
              <a:off x="3532419" y="2364693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5" name="Round Same Side Corner Rectangle 4">
              <a:extLst>
                <a:ext uri="{FF2B5EF4-FFF2-40B4-BE49-F238E27FC236}">
                  <a16:creationId xmlns:a16="http://schemas.microsoft.com/office/drawing/2014/main" id="{82D7FD8D-E31F-4CB1-A69A-0DF693D37D7E}"/>
                </a:ext>
              </a:extLst>
            </p:cNvPr>
            <p:cNvSpPr/>
            <p:nvPr/>
          </p:nvSpPr>
          <p:spPr>
            <a:xfrm>
              <a:off x="2231053" y="3707434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Partition memory &amp; peripherals</a:t>
              </a:r>
              <a:br>
                <a:rPr lang="en-GB" sz="1866">
                  <a:solidFill>
                    <a:srgbClr val="000000"/>
                  </a:solidFill>
                  <a:latin typeface="Calibri"/>
                </a:rPr>
              </a:br>
              <a:r>
                <a:rPr lang="en-GB" sz="1866">
                  <a:solidFill>
                    <a:srgbClr val="000000"/>
                  </a:solidFill>
                  <a:latin typeface="Calibri"/>
                </a:rPr>
                <a:t>for safe process execution</a:t>
              </a:r>
            </a:p>
          </p:txBody>
        </p:sp>
      </p:grpSp>
      <p:grpSp>
        <p:nvGrpSpPr>
          <p:cNvPr id="26" name="Group 93">
            <a:extLst>
              <a:ext uri="{FF2B5EF4-FFF2-40B4-BE49-F238E27FC236}">
                <a16:creationId xmlns:a16="http://schemas.microsoft.com/office/drawing/2014/main" id="{C1D859AB-D656-4872-8BFB-8F252BDB663B}"/>
              </a:ext>
            </a:extLst>
          </p:cNvPr>
          <p:cNvGrpSpPr/>
          <p:nvPr/>
        </p:nvGrpSpPr>
        <p:grpSpPr>
          <a:xfrm>
            <a:off x="2232060" y="4624378"/>
            <a:ext cx="3449352" cy="847299"/>
            <a:chOff x="2231053" y="4624688"/>
            <a:chExt cx="3450251" cy="847520"/>
          </a:xfrm>
        </p:grpSpPr>
        <p:sp>
          <p:nvSpPr>
            <p:cNvPr id="27" name="Round Same Side Corner Rectangle 94">
              <a:extLst>
                <a:ext uri="{FF2B5EF4-FFF2-40B4-BE49-F238E27FC236}">
                  <a16:creationId xmlns:a16="http://schemas.microsoft.com/office/drawing/2014/main" id="{47F17B15-A61B-48BF-A0E6-066CCA56E88E}"/>
                </a:ext>
              </a:extLst>
            </p:cNvPr>
            <p:cNvSpPr/>
            <p:nvPr/>
          </p:nvSpPr>
          <p:spPr>
            <a:xfrm rot="5400013">
              <a:off x="3532419" y="3323323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8" name="Round Same Side Corner Rectangle 4">
              <a:extLst>
                <a:ext uri="{FF2B5EF4-FFF2-40B4-BE49-F238E27FC236}">
                  <a16:creationId xmlns:a16="http://schemas.microsoft.com/office/drawing/2014/main" id="{7B4F9167-D28F-4DBA-80C6-0BDE94FFA941}"/>
                </a:ext>
              </a:extLst>
            </p:cNvPr>
            <p:cNvSpPr/>
            <p:nvPr/>
          </p:nvSpPr>
          <p:spPr>
            <a:xfrm>
              <a:off x="2231053" y="4666055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Generate tool setup and</a:t>
              </a:r>
            </a:p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hardware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62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7A49-D662-4327-8FF8-522D9C5E17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/>
              <a:t>CMSIS-Zone</a:t>
            </a:r>
            <a:r>
              <a:rPr lang="en-US"/>
              <a:t> – </a:t>
            </a:r>
            <a:r>
              <a:rPr lang="de-DE"/>
              <a:t>Development Workflow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675311F-168A-466C-938E-FAFA88EB6E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3581" y="1041448"/>
            <a:ext cx="11177849" cy="344401"/>
          </a:xfrm>
        </p:spPr>
        <p:txBody>
          <a:bodyPr/>
          <a:lstStyle/>
          <a:p>
            <a:pPr lvl="0"/>
            <a:r>
              <a:rPr lang="en-GB">
                <a:solidFill>
                  <a:srgbClr val="778C9F"/>
                </a:solidFill>
              </a:rPr>
              <a:t>Resource configuration for multi-processor systems and execution regions</a:t>
            </a:r>
          </a:p>
          <a:p>
            <a:pPr lvl="0"/>
            <a:endParaRPr lang="en-US">
              <a:solidFill>
                <a:srgbClr val="778C9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58323D-F0B2-4853-8818-66279CFC31D3}"/>
              </a:ext>
            </a:extLst>
          </p:cNvPr>
          <p:cNvSpPr txBox="1"/>
          <p:nvPr/>
        </p:nvSpPr>
        <p:spPr>
          <a:xfrm>
            <a:off x="737103" y="866860"/>
            <a:ext cx="10128246" cy="3650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5" tIns="45717" rIns="91425" bIns="45717" anchor="t" anchorCtr="0" compatLnSpc="1">
            <a:noAutofit/>
          </a:bodyPr>
          <a:lstStyle/>
          <a:p>
            <a:pPr defTabSz="604374" fontAlgn="auto" hangingPunct="1">
              <a:spcBef>
                <a:spcPts val="4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399">
              <a:solidFill>
                <a:srgbClr val="FFC700"/>
              </a:solidFill>
              <a:latin typeface="Gill Sans MT"/>
            </a:endParaRPr>
          </a:p>
        </p:txBody>
      </p:sp>
      <p:grpSp>
        <p:nvGrpSpPr>
          <p:cNvPr id="5" name="Group 48">
            <a:extLst>
              <a:ext uri="{FF2B5EF4-FFF2-40B4-BE49-F238E27FC236}">
                <a16:creationId xmlns:a16="http://schemas.microsoft.com/office/drawing/2014/main" id="{F3C6913C-4F10-40E6-938F-48DE53B69434}"/>
              </a:ext>
            </a:extLst>
          </p:cNvPr>
          <p:cNvGrpSpPr/>
          <p:nvPr/>
        </p:nvGrpSpPr>
        <p:grpSpPr>
          <a:xfrm>
            <a:off x="864694" y="1802662"/>
            <a:ext cx="1367367" cy="1109993"/>
            <a:chOff x="863330" y="1802237"/>
            <a:chExt cx="1367723" cy="1110282"/>
          </a:xfrm>
        </p:grpSpPr>
        <p:sp>
          <p:nvSpPr>
            <p:cNvPr id="6" name="Chevron 51">
              <a:extLst>
                <a:ext uri="{FF2B5EF4-FFF2-40B4-BE49-F238E27FC236}">
                  <a16:creationId xmlns:a16="http://schemas.microsoft.com/office/drawing/2014/main" id="{5EAF3902-4D8A-4409-A792-D59D14BEBFF5}"/>
                </a:ext>
              </a:extLst>
            </p:cNvPr>
            <p:cNvSpPr/>
            <p:nvPr/>
          </p:nvSpPr>
          <p:spPr>
            <a:xfrm rot="5400013">
              <a:off x="992051" y="1673517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Chevron 4">
              <a:extLst>
                <a:ext uri="{FF2B5EF4-FFF2-40B4-BE49-F238E27FC236}">
                  <a16:creationId xmlns:a16="http://schemas.microsoft.com/office/drawing/2014/main" id="{ABFC9A1D-5774-4A90-941A-15B13D1EA644}"/>
                </a:ext>
              </a:extLst>
            </p:cNvPr>
            <p:cNvSpPr/>
            <p:nvPr/>
          </p:nvSpPr>
          <p:spPr>
            <a:xfrm>
              <a:off x="863330" y="2190829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System</a:t>
              </a:r>
              <a:br>
                <a:rPr lang="en-GB" sz="1799">
                  <a:solidFill>
                    <a:srgbClr val="FFFFFF"/>
                  </a:solidFill>
                  <a:latin typeface="Calibri"/>
                </a:rPr>
              </a:br>
              <a:r>
                <a:rPr lang="en-GB" sz="1866">
                  <a:solidFill>
                    <a:srgbClr val="FFFFFF"/>
                  </a:solidFill>
                  <a:latin typeface="Calibri"/>
                </a:rPr>
                <a:t>Resources</a:t>
              </a:r>
            </a:p>
          </p:txBody>
        </p:sp>
      </p:grpSp>
      <p:grpSp>
        <p:nvGrpSpPr>
          <p:cNvPr id="8" name="Group 72">
            <a:extLst>
              <a:ext uri="{FF2B5EF4-FFF2-40B4-BE49-F238E27FC236}">
                <a16:creationId xmlns:a16="http://schemas.microsoft.com/office/drawing/2014/main" id="{E5642ABD-508F-4A3C-B73B-BD2B70142EB8}"/>
              </a:ext>
            </a:extLst>
          </p:cNvPr>
          <p:cNvGrpSpPr/>
          <p:nvPr/>
        </p:nvGrpSpPr>
        <p:grpSpPr>
          <a:xfrm>
            <a:off x="864694" y="2735472"/>
            <a:ext cx="1367367" cy="1109993"/>
            <a:chOff x="863330" y="2735290"/>
            <a:chExt cx="1367723" cy="1110282"/>
          </a:xfrm>
        </p:grpSpPr>
        <p:sp>
          <p:nvSpPr>
            <p:cNvPr id="9" name="Chevron 73">
              <a:extLst>
                <a:ext uri="{FF2B5EF4-FFF2-40B4-BE49-F238E27FC236}">
                  <a16:creationId xmlns:a16="http://schemas.microsoft.com/office/drawing/2014/main" id="{29609BE2-FE89-4114-8203-3B54E7366EB0}"/>
                </a:ext>
              </a:extLst>
            </p:cNvPr>
            <p:cNvSpPr/>
            <p:nvPr/>
          </p:nvSpPr>
          <p:spPr>
            <a:xfrm rot="5400013">
              <a:off x="992051" y="2606570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Chevron 4">
              <a:extLst>
                <a:ext uri="{FF2B5EF4-FFF2-40B4-BE49-F238E27FC236}">
                  <a16:creationId xmlns:a16="http://schemas.microsoft.com/office/drawing/2014/main" id="{539890CF-997F-48F5-A3C3-7E7ECF334E87}"/>
                </a:ext>
              </a:extLst>
            </p:cNvPr>
            <p:cNvSpPr/>
            <p:nvPr/>
          </p:nvSpPr>
          <p:spPr>
            <a:xfrm>
              <a:off x="863330" y="3123892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Project</a:t>
              </a:r>
              <a:br>
                <a:rPr lang="en-GB" sz="1866">
                  <a:solidFill>
                    <a:srgbClr val="FFFFFF"/>
                  </a:solidFill>
                  <a:latin typeface="Calibri"/>
                </a:rPr>
              </a:br>
              <a:r>
                <a:rPr lang="en-GB" sz="1866">
                  <a:solidFill>
                    <a:srgbClr val="FFFFFF"/>
                  </a:solidFill>
                  <a:latin typeface="Calibri"/>
                </a:rPr>
                <a:t>Zones</a:t>
              </a:r>
            </a:p>
          </p:txBody>
        </p:sp>
      </p:grpSp>
      <p:grpSp>
        <p:nvGrpSpPr>
          <p:cNvPr id="11" name="Group 75">
            <a:extLst>
              <a:ext uri="{FF2B5EF4-FFF2-40B4-BE49-F238E27FC236}">
                <a16:creationId xmlns:a16="http://schemas.microsoft.com/office/drawing/2014/main" id="{49DE6A1E-11EF-488A-A423-FB677A9E0F36}"/>
              </a:ext>
            </a:extLst>
          </p:cNvPr>
          <p:cNvGrpSpPr/>
          <p:nvPr/>
        </p:nvGrpSpPr>
        <p:grpSpPr>
          <a:xfrm>
            <a:off x="864694" y="3667542"/>
            <a:ext cx="1367367" cy="1109993"/>
            <a:chOff x="863330" y="3667603"/>
            <a:chExt cx="1367723" cy="1110282"/>
          </a:xfrm>
        </p:grpSpPr>
        <p:sp>
          <p:nvSpPr>
            <p:cNvPr id="12" name="Chevron 76">
              <a:extLst>
                <a:ext uri="{FF2B5EF4-FFF2-40B4-BE49-F238E27FC236}">
                  <a16:creationId xmlns:a16="http://schemas.microsoft.com/office/drawing/2014/main" id="{DBC5B906-D27C-4056-A496-FECE22C9DB46}"/>
                </a:ext>
              </a:extLst>
            </p:cNvPr>
            <p:cNvSpPr/>
            <p:nvPr/>
          </p:nvSpPr>
          <p:spPr>
            <a:xfrm rot="5400013">
              <a:off x="992051" y="3538883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91BD"/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" name="Chevron 4">
              <a:extLst>
                <a:ext uri="{FF2B5EF4-FFF2-40B4-BE49-F238E27FC236}">
                  <a16:creationId xmlns:a16="http://schemas.microsoft.com/office/drawing/2014/main" id="{929C5EFC-4DB7-45A5-947B-603088BE3D39}"/>
                </a:ext>
              </a:extLst>
            </p:cNvPr>
            <p:cNvSpPr/>
            <p:nvPr/>
          </p:nvSpPr>
          <p:spPr>
            <a:xfrm>
              <a:off x="863330" y="4056205"/>
              <a:ext cx="1367722" cy="333088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Execution Zones</a:t>
              </a:r>
            </a:p>
          </p:txBody>
        </p:sp>
      </p:grpSp>
      <p:grpSp>
        <p:nvGrpSpPr>
          <p:cNvPr id="14" name="Group 78">
            <a:extLst>
              <a:ext uri="{FF2B5EF4-FFF2-40B4-BE49-F238E27FC236}">
                <a16:creationId xmlns:a16="http://schemas.microsoft.com/office/drawing/2014/main" id="{3B5DE1F5-C781-4898-B563-74579A8C6C53}"/>
              </a:ext>
            </a:extLst>
          </p:cNvPr>
          <p:cNvGrpSpPr/>
          <p:nvPr/>
        </p:nvGrpSpPr>
        <p:grpSpPr>
          <a:xfrm>
            <a:off x="864694" y="4624378"/>
            <a:ext cx="1367367" cy="1109993"/>
            <a:chOff x="863330" y="4624688"/>
            <a:chExt cx="1367723" cy="1110282"/>
          </a:xfrm>
        </p:grpSpPr>
        <p:sp>
          <p:nvSpPr>
            <p:cNvPr id="15" name="Chevron 79">
              <a:extLst>
                <a:ext uri="{FF2B5EF4-FFF2-40B4-BE49-F238E27FC236}">
                  <a16:creationId xmlns:a16="http://schemas.microsoft.com/office/drawing/2014/main" id="{B004D047-4FAF-47B9-870D-A54156B6DCC8}"/>
                </a:ext>
              </a:extLst>
            </p:cNvPr>
            <p:cNvSpPr/>
            <p:nvPr/>
          </p:nvSpPr>
          <p:spPr>
            <a:xfrm rot="5400013">
              <a:off x="992051" y="4495968"/>
              <a:ext cx="1110282" cy="1367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24573"/>
                <a:gd name="f8" fmla="+- 0 0 -360"/>
                <a:gd name="f9" fmla="+- 0 0 -270"/>
                <a:gd name="f10" fmla="+- 0 0 -180"/>
                <a:gd name="f11" fmla="abs f3"/>
                <a:gd name="f12" fmla="abs f4"/>
                <a:gd name="f13" fmla="abs f5"/>
                <a:gd name="f14" fmla="*/ f8 f0 1"/>
                <a:gd name="f15" fmla="*/ f9 f0 1"/>
                <a:gd name="f16" fmla="*/ f10 f0 1"/>
                <a:gd name="f17" fmla="?: f11 f3 1"/>
                <a:gd name="f18" fmla="?: f12 f4 1"/>
                <a:gd name="f19" fmla="?: f13 f5 1"/>
                <a:gd name="f20" fmla="*/ f14 1 f2"/>
                <a:gd name="f21" fmla="*/ f15 1 f2"/>
                <a:gd name="f22" fmla="*/ f16 1 f2"/>
                <a:gd name="f23" fmla="*/ f17 1 21600"/>
                <a:gd name="f24" fmla="*/ f18 1 21600"/>
                <a:gd name="f25" fmla="*/ 21600 f17 1"/>
                <a:gd name="f26" fmla="*/ 21600 f18 1"/>
                <a:gd name="f27" fmla="+- f20 0 f1"/>
                <a:gd name="f28" fmla="+- f21 0 f1"/>
                <a:gd name="f29" fmla="+- f22 0 f1"/>
                <a:gd name="f30" fmla="min f24 f23"/>
                <a:gd name="f31" fmla="*/ f25 1 f19"/>
                <a:gd name="f32" fmla="*/ f26 1 f19"/>
                <a:gd name="f33" fmla="val f31"/>
                <a:gd name="f34" fmla="val f32"/>
                <a:gd name="f35" fmla="*/ f6 f30 1"/>
                <a:gd name="f36" fmla="+- f34 0 f6"/>
                <a:gd name="f37" fmla="+- f33 0 f6"/>
                <a:gd name="f38" fmla="*/ f34 f30 1"/>
                <a:gd name="f39" fmla="*/ f33 f30 1"/>
                <a:gd name="f40" fmla="*/ f36 1 2"/>
                <a:gd name="f41" fmla="min f37 f36"/>
                <a:gd name="f42" fmla="+- f6 f40 0"/>
                <a:gd name="f43" fmla="*/ f41 f7 1"/>
                <a:gd name="f44" fmla="*/ f43 1 100000"/>
                <a:gd name="f45" fmla="*/ f42 f30 1"/>
                <a:gd name="f46" fmla="+- f33 0 f44"/>
                <a:gd name="f47" fmla="*/ f44 f30 1"/>
                <a:gd name="f48" fmla="*/ f46 1 2"/>
                <a:gd name="f49" fmla="+- f46 0 f44"/>
                <a:gd name="f50" fmla="*/ f46 f30 1"/>
                <a:gd name="f51" fmla="?: f49 f44 f6"/>
                <a:gd name="f52" fmla="?: f49 f46 f33"/>
                <a:gd name="f53" fmla="*/ f48 f30 1"/>
                <a:gd name="f54" fmla="*/ f51 f30 1"/>
                <a:gd name="f55" fmla="*/ f52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53" y="f35"/>
                </a:cxn>
                <a:cxn ang="f28">
                  <a:pos x="f47" y="f45"/>
                </a:cxn>
                <a:cxn ang="f29">
                  <a:pos x="f53" y="f38"/>
                </a:cxn>
              </a:cxnLst>
              <a:rect l="f54" t="f35" r="f55" b="f38"/>
              <a:pathLst>
                <a:path>
                  <a:moveTo>
                    <a:pt x="f35" y="f35"/>
                  </a:moveTo>
                  <a:lnTo>
                    <a:pt x="f50" y="f35"/>
                  </a:lnTo>
                  <a:lnTo>
                    <a:pt x="f39" y="f45"/>
                  </a:lnTo>
                  <a:lnTo>
                    <a:pt x="f50" y="f38"/>
                  </a:lnTo>
                  <a:lnTo>
                    <a:pt x="f35" y="f38"/>
                  </a:lnTo>
                  <a:lnTo>
                    <a:pt x="f47" y="f45"/>
                  </a:lnTo>
                  <a:close/>
                </a:path>
              </a:pathLst>
            </a:custGeom>
            <a:solidFill>
              <a:srgbClr val="002060"/>
            </a:solidFill>
            <a:ln w="12701" cap="flat">
              <a:solidFill>
                <a:srgbClr val="002060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6" name="Chevron 4">
              <a:extLst>
                <a:ext uri="{FF2B5EF4-FFF2-40B4-BE49-F238E27FC236}">
                  <a16:creationId xmlns:a16="http://schemas.microsoft.com/office/drawing/2014/main" id="{A37C1EE5-861D-4D2A-BB12-6243DCD82D79}"/>
                </a:ext>
              </a:extLst>
            </p:cNvPr>
            <p:cNvSpPr/>
            <p:nvPr/>
          </p:nvSpPr>
          <p:spPr>
            <a:xfrm>
              <a:off x="863330" y="5013280"/>
              <a:ext cx="1367722" cy="333088"/>
            </a:xfrm>
            <a:prstGeom prst="rect">
              <a:avLst/>
            </a:prstGeom>
            <a:solidFill>
              <a:srgbClr val="002060"/>
            </a:solidFill>
            <a:ln w="9528" cap="flat">
              <a:solidFill>
                <a:srgbClr val="002060"/>
              </a:solidFill>
              <a:prstDash val="solid"/>
              <a:miter/>
            </a:ln>
          </p:spPr>
          <p:txBody>
            <a:bodyPr vert="horz" wrap="square" lIns="9306" tIns="9306" rIns="9306" bIns="9306" anchor="ctr" anchorCtr="1" compatLnSpc="1">
              <a:noAutofit/>
            </a:bodyPr>
            <a:lstStyle/>
            <a:p>
              <a:pPr algn="ctr" defTabSz="651725" fontAlgn="auto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FFFFFF"/>
                  </a:solidFill>
                  <a:latin typeface="Calibri"/>
                </a:rPr>
                <a:t>Build</a:t>
              </a:r>
            </a:p>
          </p:txBody>
        </p:sp>
      </p:grpSp>
      <p:sp>
        <p:nvSpPr>
          <p:cNvPr id="17" name="Round Same Side Corner Rectangle 85">
            <a:extLst>
              <a:ext uri="{FF2B5EF4-FFF2-40B4-BE49-F238E27FC236}">
                <a16:creationId xmlns:a16="http://schemas.microsoft.com/office/drawing/2014/main" id="{0785B5CA-28F5-49E1-BC98-AA8A0FA02F9A}"/>
              </a:ext>
            </a:extLst>
          </p:cNvPr>
          <p:cNvSpPr/>
          <p:nvPr/>
        </p:nvSpPr>
        <p:spPr>
          <a:xfrm rot="5400013">
            <a:off x="3533088" y="501636"/>
            <a:ext cx="847299" cy="344935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val 16667"/>
              <a:gd name="f8" fmla="abs f3"/>
              <a:gd name="f9" fmla="abs f4"/>
              <a:gd name="f10" fmla="abs f5"/>
              <a:gd name="f11" fmla="?: f8 f3 1"/>
              <a:gd name="f12" fmla="?: f9 f4 1"/>
              <a:gd name="f13" fmla="?: f10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6 f18 1"/>
              <a:gd name="f24" fmla="+- f22 0 f6"/>
              <a:gd name="f25" fmla="+- f21 0 f6"/>
              <a:gd name="f26" fmla="*/ f21 f18 1"/>
              <a:gd name="f27" fmla="*/ f22 f18 1"/>
              <a:gd name="f28" fmla="min f25 f24"/>
              <a:gd name="f29" fmla="*/ f28 f7 1"/>
              <a:gd name="f30" fmla="*/ f28 f6 1"/>
              <a:gd name="f31" fmla="*/ f29 1 100000"/>
              <a:gd name="f32" fmla="*/ f30 1 100000"/>
              <a:gd name="f33" fmla="+- f21 0 f31"/>
              <a:gd name="f34" fmla="+- f22 0 f32"/>
              <a:gd name="f35" fmla="+- f31 0 f32"/>
              <a:gd name="f36" fmla="*/ f31 29289 1"/>
              <a:gd name="f37" fmla="*/ f32 29289 1"/>
              <a:gd name="f38" fmla="*/ f31 f18 1"/>
              <a:gd name="f39" fmla="*/ f32 f18 1"/>
              <a:gd name="f40" fmla="*/ f36 1 100000"/>
              <a:gd name="f41" fmla="*/ f37 1 100000"/>
              <a:gd name="f42" fmla="*/ f33 f18 1"/>
              <a:gd name="f43" fmla="*/ f34 f18 1"/>
              <a:gd name="f44" fmla="?: f35 f40 f41"/>
              <a:gd name="f45" fmla="+- f22 0 f41"/>
              <a:gd name="f46" fmla="*/ f40 f18 1"/>
              <a:gd name="f47" fmla="+- f21 0 f44"/>
              <a:gd name="f48" fmla="*/ f44 f18 1"/>
              <a:gd name="f49" fmla="*/ f45 f18 1"/>
              <a:gd name="f50" fmla="*/ f47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8" t="f46" r="f50" b="f49"/>
            <a:pathLst>
              <a:path>
                <a:moveTo>
                  <a:pt x="f38" y="f23"/>
                </a:moveTo>
                <a:lnTo>
                  <a:pt x="f42" y="f23"/>
                </a:lnTo>
                <a:arcTo wR="f38" hR="f38" stAng="f2" swAng="f1"/>
                <a:lnTo>
                  <a:pt x="f26" y="f43"/>
                </a:lnTo>
                <a:arcTo wR="f39" hR="f39" stAng="f6" swAng="f1"/>
                <a:lnTo>
                  <a:pt x="f39" y="f27"/>
                </a:lnTo>
                <a:arcTo wR="f39" hR="f39" stAng="f1" swAng="f1"/>
                <a:lnTo>
                  <a:pt x="f23" y="f38"/>
                </a:lnTo>
                <a:arcTo wR="f38" hR="f38" stAng="f0" swAng="f1"/>
                <a:close/>
              </a:path>
            </a:pathLst>
          </a:custGeom>
          <a:solidFill>
            <a:srgbClr val="FFFFFF">
              <a:alpha val="90000"/>
            </a:srgbClr>
          </a:solidFill>
          <a:ln w="12701" cap="flat">
            <a:solidFill>
              <a:srgbClr val="0091BD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defTabSz="914126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799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Round Same Side Corner Rectangle 4">
            <a:extLst>
              <a:ext uri="{FF2B5EF4-FFF2-40B4-BE49-F238E27FC236}">
                <a16:creationId xmlns:a16="http://schemas.microsoft.com/office/drawing/2014/main" id="{D87F0693-DC7C-4397-9531-347578346160}"/>
              </a:ext>
            </a:extLst>
          </p:cNvPr>
          <p:cNvSpPr/>
          <p:nvPr/>
        </p:nvSpPr>
        <p:spPr>
          <a:xfrm>
            <a:off x="2232060" y="1844018"/>
            <a:ext cx="3275423" cy="7645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227526" tIns="20312" rIns="20312" bIns="20312" anchor="ctr" anchorCtr="0" compatLnSpc="1">
            <a:noAutofit/>
          </a:bodyPr>
          <a:lstStyle/>
          <a:p>
            <a:pPr marL="0" lvl="1" defTabSz="1421940" fontAlgn="auto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66">
                <a:solidFill>
                  <a:srgbClr val="000000"/>
                </a:solidFill>
                <a:latin typeface="Calibri"/>
              </a:rPr>
              <a:t>List available system resources</a:t>
            </a:r>
            <a:br>
              <a:rPr lang="en-GB" sz="1866">
                <a:solidFill>
                  <a:srgbClr val="000000"/>
                </a:solidFill>
                <a:latin typeface="Calibri"/>
              </a:rPr>
            </a:br>
            <a:r>
              <a:rPr lang="en-GB" sz="1866">
                <a:solidFill>
                  <a:srgbClr val="000000"/>
                </a:solidFill>
                <a:latin typeface="Calibri"/>
              </a:rPr>
              <a:t>in multi-processor systems</a:t>
            </a:r>
          </a:p>
        </p:txBody>
      </p:sp>
      <p:grpSp>
        <p:nvGrpSpPr>
          <p:cNvPr id="19" name="Group 87">
            <a:extLst>
              <a:ext uri="{FF2B5EF4-FFF2-40B4-BE49-F238E27FC236}">
                <a16:creationId xmlns:a16="http://schemas.microsoft.com/office/drawing/2014/main" id="{6EB971FE-7DEA-412E-B10E-539AD7A66D49}"/>
              </a:ext>
            </a:extLst>
          </p:cNvPr>
          <p:cNvGrpSpPr/>
          <p:nvPr/>
        </p:nvGrpSpPr>
        <p:grpSpPr>
          <a:xfrm>
            <a:off x="2223962" y="2735481"/>
            <a:ext cx="3449351" cy="847299"/>
            <a:chOff x="2222952" y="2735299"/>
            <a:chExt cx="3450250" cy="847520"/>
          </a:xfrm>
        </p:grpSpPr>
        <p:sp>
          <p:nvSpPr>
            <p:cNvPr id="20" name="Round Same Side Corner Rectangle 88">
              <a:extLst>
                <a:ext uri="{FF2B5EF4-FFF2-40B4-BE49-F238E27FC236}">
                  <a16:creationId xmlns:a16="http://schemas.microsoft.com/office/drawing/2014/main" id="{0C0B8E43-E5D8-4E54-B276-3CF11F497B3B}"/>
                </a:ext>
              </a:extLst>
            </p:cNvPr>
            <p:cNvSpPr/>
            <p:nvPr/>
          </p:nvSpPr>
          <p:spPr>
            <a:xfrm rot="5400013">
              <a:off x="3524317" y="1433934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" name="Round Same Side Corner Rectangle 4">
              <a:extLst>
                <a:ext uri="{FF2B5EF4-FFF2-40B4-BE49-F238E27FC236}">
                  <a16:creationId xmlns:a16="http://schemas.microsoft.com/office/drawing/2014/main" id="{FAD58DB6-F896-45CF-8D64-9A0E0C1BC6CB}"/>
                </a:ext>
              </a:extLst>
            </p:cNvPr>
            <p:cNvSpPr/>
            <p:nvPr/>
          </p:nvSpPr>
          <p:spPr>
            <a:xfrm>
              <a:off x="2222952" y="2776667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Select resources for </a:t>
              </a:r>
              <a:br>
                <a:rPr lang="en-GB" sz="1866">
                  <a:solidFill>
                    <a:srgbClr val="000000"/>
                  </a:solidFill>
                  <a:latin typeface="Calibri"/>
                </a:rPr>
              </a:br>
              <a:r>
                <a:rPr lang="en-GB" sz="1866">
                  <a:solidFill>
                    <a:srgbClr val="000000"/>
                  </a:solidFill>
                  <a:latin typeface="Calibri"/>
                </a:rPr>
                <a:t>independent software projects</a:t>
              </a:r>
            </a:p>
          </p:txBody>
        </p:sp>
      </p:grpSp>
      <p:grpSp>
        <p:nvGrpSpPr>
          <p:cNvPr id="22" name="Group 90">
            <a:extLst>
              <a:ext uri="{FF2B5EF4-FFF2-40B4-BE49-F238E27FC236}">
                <a16:creationId xmlns:a16="http://schemas.microsoft.com/office/drawing/2014/main" id="{18773CD3-6C03-48E0-B625-DF18CEA6C20E}"/>
              </a:ext>
            </a:extLst>
          </p:cNvPr>
          <p:cNvGrpSpPr/>
          <p:nvPr/>
        </p:nvGrpSpPr>
        <p:grpSpPr>
          <a:xfrm>
            <a:off x="2232060" y="3665997"/>
            <a:ext cx="3449352" cy="847299"/>
            <a:chOff x="2231053" y="3666058"/>
            <a:chExt cx="3450251" cy="847520"/>
          </a:xfrm>
        </p:grpSpPr>
        <p:sp>
          <p:nvSpPr>
            <p:cNvPr id="23" name="Round Same Side Corner Rectangle 91">
              <a:extLst>
                <a:ext uri="{FF2B5EF4-FFF2-40B4-BE49-F238E27FC236}">
                  <a16:creationId xmlns:a16="http://schemas.microsoft.com/office/drawing/2014/main" id="{C5E54E7A-FADB-4E50-B165-C76B61F559CE}"/>
                </a:ext>
              </a:extLst>
            </p:cNvPr>
            <p:cNvSpPr/>
            <p:nvPr/>
          </p:nvSpPr>
          <p:spPr>
            <a:xfrm rot="5400013">
              <a:off x="3532419" y="2364693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" name="Round Same Side Corner Rectangle 4">
              <a:extLst>
                <a:ext uri="{FF2B5EF4-FFF2-40B4-BE49-F238E27FC236}">
                  <a16:creationId xmlns:a16="http://schemas.microsoft.com/office/drawing/2014/main" id="{34B7923F-5366-414A-9C6A-F80227A9CD15}"/>
                </a:ext>
              </a:extLst>
            </p:cNvPr>
            <p:cNvSpPr/>
            <p:nvPr/>
          </p:nvSpPr>
          <p:spPr>
            <a:xfrm>
              <a:off x="2231053" y="3707434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Partition memory &amp; peripherals</a:t>
              </a:r>
              <a:br>
                <a:rPr lang="en-GB" sz="1866">
                  <a:solidFill>
                    <a:srgbClr val="000000"/>
                  </a:solidFill>
                  <a:latin typeface="Calibri"/>
                </a:rPr>
              </a:br>
              <a:r>
                <a:rPr lang="en-GB" sz="1866">
                  <a:solidFill>
                    <a:srgbClr val="000000"/>
                  </a:solidFill>
                  <a:latin typeface="Calibri"/>
                </a:rPr>
                <a:t>for safe process execution</a:t>
              </a:r>
            </a:p>
          </p:txBody>
        </p:sp>
      </p:grpSp>
      <p:grpSp>
        <p:nvGrpSpPr>
          <p:cNvPr id="25" name="Group 93">
            <a:extLst>
              <a:ext uri="{FF2B5EF4-FFF2-40B4-BE49-F238E27FC236}">
                <a16:creationId xmlns:a16="http://schemas.microsoft.com/office/drawing/2014/main" id="{36C6E25C-9EE5-4F1A-97B1-3531B9A04500}"/>
              </a:ext>
            </a:extLst>
          </p:cNvPr>
          <p:cNvGrpSpPr/>
          <p:nvPr/>
        </p:nvGrpSpPr>
        <p:grpSpPr>
          <a:xfrm>
            <a:off x="2232060" y="4624378"/>
            <a:ext cx="3449352" cy="847299"/>
            <a:chOff x="2231053" y="4624688"/>
            <a:chExt cx="3450251" cy="847520"/>
          </a:xfrm>
        </p:grpSpPr>
        <p:sp>
          <p:nvSpPr>
            <p:cNvPr id="26" name="Round Same Side Corner Rectangle 94">
              <a:extLst>
                <a:ext uri="{FF2B5EF4-FFF2-40B4-BE49-F238E27FC236}">
                  <a16:creationId xmlns:a16="http://schemas.microsoft.com/office/drawing/2014/main" id="{1568FF31-982C-463B-BDDA-0C56E02CEEC4}"/>
                </a:ext>
              </a:extLst>
            </p:cNvPr>
            <p:cNvSpPr/>
            <p:nvPr/>
          </p:nvSpPr>
          <p:spPr>
            <a:xfrm rot="5400013">
              <a:off x="3532419" y="3323323"/>
              <a:ext cx="847520" cy="345025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16667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2701" cap="flat">
              <a:solidFill>
                <a:srgbClr val="0091B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defTabSz="914126" fontAlgn="auto" hangingPunct="1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799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7" name="Round Same Side Corner Rectangle 4">
              <a:extLst>
                <a:ext uri="{FF2B5EF4-FFF2-40B4-BE49-F238E27FC236}">
                  <a16:creationId xmlns:a16="http://schemas.microsoft.com/office/drawing/2014/main" id="{1748C005-499E-41AF-B41A-D33EA7039D04}"/>
                </a:ext>
              </a:extLst>
            </p:cNvPr>
            <p:cNvSpPr/>
            <p:nvPr/>
          </p:nvSpPr>
          <p:spPr>
            <a:xfrm>
              <a:off x="2231053" y="4666055"/>
              <a:ext cx="3433069" cy="764776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227526" tIns="20312" rIns="20312" bIns="20312" anchor="ctr" anchorCtr="0" compatLnSpc="1">
              <a:noAutofit/>
            </a:bodyPr>
            <a:lstStyle/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Generate tool setup and</a:t>
              </a:r>
            </a:p>
            <a:p>
              <a:pPr marL="0" lvl="1" defTabSz="1421940" fontAlgn="auto">
                <a:lnSpc>
                  <a:spcPct val="90000"/>
                </a:lnSpc>
                <a:spcBef>
                  <a:spcPts val="0"/>
                </a:spcBef>
                <a:spcAft>
                  <a:spcPts val="3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66">
                  <a:solidFill>
                    <a:srgbClr val="000000"/>
                  </a:solidFill>
                  <a:latin typeface="Calibri"/>
                </a:rPr>
                <a:t>hardware configuration</a:t>
              </a:r>
            </a:p>
          </p:txBody>
        </p:sp>
      </p:grpSp>
      <p:pic>
        <p:nvPicPr>
          <p:cNvPr id="28" name="Picture Placeholder 8">
            <a:extLst>
              <a:ext uri="{FF2B5EF4-FFF2-40B4-BE49-F238E27FC236}">
                <a16:creationId xmlns:a16="http://schemas.microsoft.com/office/drawing/2014/main" id="{A66D187C-C790-4649-8ECC-858C17C1C55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7296" b="821"/>
          <a:stretch>
            <a:fillRect/>
          </a:stretch>
        </p:blipFill>
        <p:spPr>
          <a:xfrm>
            <a:off x="6211206" y="1672072"/>
            <a:ext cx="5460225" cy="4085362"/>
          </a:xfrm>
        </p:spPr>
      </p:pic>
    </p:spTree>
    <p:extLst>
      <p:ext uri="{BB962C8B-B14F-4D97-AF65-F5344CB8AC3E}">
        <p14:creationId xmlns:p14="http://schemas.microsoft.com/office/powerpoint/2010/main" val="359755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A4F4-A0EE-4AF6-9B97-64CD9EFD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components – Taxonomy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21C2B-F01E-4A90-A2CE-65035B71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component have these attributes that are used to identify them:</a:t>
            </a:r>
          </a:p>
          <a:p>
            <a:pPr lvl="1"/>
            <a:r>
              <a:rPr lang="en-US" dirty="0"/>
              <a:t>Component Class (</a:t>
            </a:r>
            <a:r>
              <a:rPr lang="en-US" dirty="0" err="1"/>
              <a:t>Cclass</a:t>
            </a:r>
            <a:r>
              <a:rPr lang="en-US" dirty="0"/>
              <a:t>): examples are </a:t>
            </a:r>
            <a:r>
              <a:rPr lang="en-US" b="1" dirty="0"/>
              <a:t>CMSIS</a:t>
            </a:r>
            <a:r>
              <a:rPr lang="en-US" dirty="0"/>
              <a:t>, </a:t>
            </a:r>
            <a:r>
              <a:rPr lang="en-US" b="1" dirty="0"/>
              <a:t>Device</a:t>
            </a:r>
            <a:r>
              <a:rPr lang="en-US" dirty="0"/>
              <a:t>, </a:t>
            </a:r>
            <a:r>
              <a:rPr lang="en-US" b="1" dirty="0"/>
              <a:t>File System</a:t>
            </a:r>
          </a:p>
          <a:p>
            <a:pPr lvl="1"/>
            <a:r>
              <a:rPr lang="en-US" dirty="0"/>
              <a:t>Component Group (</a:t>
            </a:r>
            <a:r>
              <a:rPr lang="en-US" dirty="0" err="1"/>
              <a:t>Cgroup</a:t>
            </a:r>
            <a:r>
              <a:rPr lang="en-US" dirty="0"/>
              <a:t>): examples are </a:t>
            </a:r>
            <a:r>
              <a:rPr lang="en-US" b="1" dirty="0"/>
              <a:t>CMSIS:RTOS</a:t>
            </a:r>
            <a:r>
              <a:rPr lang="en-US" dirty="0"/>
              <a:t>, </a:t>
            </a:r>
            <a:r>
              <a:rPr lang="en-US" b="1" dirty="0" err="1"/>
              <a:t>Device:Startup</a:t>
            </a:r>
            <a:r>
              <a:rPr lang="en-US" dirty="0"/>
              <a:t>, </a:t>
            </a:r>
            <a:r>
              <a:rPr lang="en-US" b="1" dirty="0"/>
              <a:t>File </a:t>
            </a:r>
            <a:r>
              <a:rPr lang="en-US" b="1" dirty="0" err="1"/>
              <a:t>System:CORE</a:t>
            </a:r>
            <a:endParaRPr lang="en-US" b="1" dirty="0"/>
          </a:p>
          <a:p>
            <a:pPr lvl="1"/>
            <a:r>
              <a:rPr lang="en-US" dirty="0"/>
              <a:t>Component Version (</a:t>
            </a:r>
            <a:r>
              <a:rPr lang="en-US" dirty="0" err="1"/>
              <a:t>Cversion</a:t>
            </a:r>
            <a:r>
              <a:rPr lang="en-US" dirty="0"/>
              <a:t>): the version number of the software component</a:t>
            </a:r>
          </a:p>
          <a:p>
            <a:endParaRPr lang="en-GB" dirty="0"/>
          </a:p>
          <a:p>
            <a:r>
              <a:rPr lang="en-GB" dirty="0"/>
              <a:t>Optionally, a software component may have additional attributes:</a:t>
            </a:r>
          </a:p>
          <a:p>
            <a:pPr lvl="1"/>
            <a:r>
              <a:rPr lang="en-US" dirty="0"/>
              <a:t>Component Sub-Group (</a:t>
            </a:r>
            <a:r>
              <a:rPr lang="en-US" dirty="0" err="1"/>
              <a:t>Csub</a:t>
            </a:r>
            <a:r>
              <a:rPr lang="en-US" dirty="0"/>
              <a:t>): examples are </a:t>
            </a:r>
            <a:r>
              <a:rPr lang="en-US" b="1" dirty="0" err="1"/>
              <a:t>CMSIS:RTOS:MyRTOS</a:t>
            </a:r>
            <a:r>
              <a:rPr lang="en-US" dirty="0"/>
              <a:t>, </a:t>
            </a:r>
            <a:r>
              <a:rPr lang="en-US" b="1" dirty="0" err="1"/>
              <a:t>Device:Driver</a:t>
            </a:r>
            <a:r>
              <a:rPr lang="en-US" b="1" dirty="0"/>
              <a:t> </a:t>
            </a:r>
            <a:r>
              <a:rPr lang="en-US" b="1" dirty="0" err="1"/>
              <a:t>USBD:Full-speed</a:t>
            </a:r>
            <a:endParaRPr lang="en-US" b="1" dirty="0"/>
          </a:p>
          <a:p>
            <a:pPr lvl="1"/>
            <a:r>
              <a:rPr lang="en-US" dirty="0"/>
              <a:t>Component Variant (</a:t>
            </a:r>
            <a:r>
              <a:rPr lang="en-US" dirty="0" err="1"/>
              <a:t>Cvariant</a:t>
            </a:r>
            <a:r>
              <a:rPr lang="en-US" dirty="0"/>
              <a:t>): a variant of the software component: </a:t>
            </a:r>
            <a:r>
              <a:rPr lang="en-US" b="1" dirty="0" err="1"/>
              <a:t>RTOS:FreeRTOS</a:t>
            </a:r>
            <a:endParaRPr lang="en-US" b="1" dirty="0"/>
          </a:p>
          <a:p>
            <a:pPr lvl="1"/>
            <a:r>
              <a:rPr lang="en-US" dirty="0"/>
              <a:t>Component Vendor (</a:t>
            </a:r>
            <a:r>
              <a:rPr lang="en-US" dirty="0" err="1"/>
              <a:t>Cvendor</a:t>
            </a:r>
            <a:r>
              <a:rPr lang="en-US" dirty="0"/>
              <a:t>): the supplier of the software component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6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A4F4-A0EE-4AF6-9B97-64CD9EFD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Bundles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7692C96-1A31-4F6A-828D-1B6821B5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4" y="1479468"/>
            <a:ext cx="6037011" cy="4086225"/>
          </a:xfrm>
        </p:spPr>
        <p:txBody>
          <a:bodyPr/>
          <a:lstStyle/>
          <a:p>
            <a:r>
              <a:rPr lang="en-GB" dirty="0"/>
              <a:t>A bundle is a variant on the </a:t>
            </a:r>
            <a:r>
              <a:rPr lang="en-GB" dirty="0" err="1"/>
              <a:t>Cclass</a:t>
            </a:r>
            <a:r>
              <a:rPr lang="en-GB" dirty="0"/>
              <a:t> level.</a:t>
            </a:r>
          </a:p>
          <a:p>
            <a:r>
              <a:rPr lang="en-GB" dirty="0"/>
              <a:t>It specifies the attributes </a:t>
            </a:r>
            <a:r>
              <a:rPr lang="en-GB" dirty="0" err="1"/>
              <a:t>Cclass</a:t>
            </a:r>
            <a:r>
              <a:rPr lang="en-GB" dirty="0"/>
              <a:t>, </a:t>
            </a:r>
            <a:r>
              <a:rPr lang="en-GB" dirty="0" err="1"/>
              <a:t>Cversion</a:t>
            </a:r>
            <a:r>
              <a:rPr lang="en-GB" dirty="0"/>
              <a:t> and optionally </a:t>
            </a:r>
            <a:r>
              <a:rPr lang="en-GB" dirty="0" err="1"/>
              <a:t>Cgroup</a:t>
            </a:r>
            <a:r>
              <a:rPr lang="en-GB" dirty="0"/>
              <a:t> and </a:t>
            </a:r>
            <a:r>
              <a:rPr lang="en-GB" dirty="0" err="1"/>
              <a:t>Cvendor</a:t>
            </a:r>
            <a:r>
              <a:rPr lang="en-GB" dirty="0"/>
              <a:t> for a collection of interdependent components.</a:t>
            </a:r>
          </a:p>
          <a:p>
            <a:r>
              <a:rPr lang="en-GB" dirty="0"/>
              <a:t>Components within a bundle inherit the attributes set by the bundle and must not set these attributes again.</a:t>
            </a:r>
          </a:p>
          <a:p>
            <a:r>
              <a:rPr lang="en-GB" dirty="0"/>
              <a:t>Bundles ensure consistency of attributes across multiple interworking components and restrict the mix and match of components within a </a:t>
            </a:r>
            <a:r>
              <a:rPr lang="en-GB" dirty="0" err="1"/>
              <a:t>Cclass</a:t>
            </a:r>
            <a:r>
              <a:rPr lang="en-GB" dirty="0"/>
              <a:t> from different solutions.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22A3B-8B4C-4B9B-95D2-86AE594E107B}"/>
              </a:ext>
            </a:extLst>
          </p:cNvPr>
          <p:cNvSpPr/>
          <p:nvPr/>
        </p:nvSpPr>
        <p:spPr>
          <a:xfrm>
            <a:off x="6670306" y="1479468"/>
            <a:ext cx="5315117" cy="2088683"/>
          </a:xfrm>
          <a:prstGeom prst="rect">
            <a:avLst/>
          </a:prstGeom>
          <a:noFill/>
          <a:ln w="38100">
            <a:solidFill>
              <a:srgbClr val="009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Bundle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0B1610-9698-4F12-A0EF-CDACA337CBE0}"/>
              </a:ext>
            </a:extLst>
          </p:cNvPr>
          <p:cNvSpPr/>
          <p:nvPr/>
        </p:nvSpPr>
        <p:spPr>
          <a:xfrm>
            <a:off x="7165641" y="1645630"/>
            <a:ext cx="1368000" cy="720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58163B-A8A2-4DA2-88F1-89B0C135B051}"/>
              </a:ext>
            </a:extLst>
          </p:cNvPr>
          <p:cNvSpPr/>
          <p:nvPr/>
        </p:nvSpPr>
        <p:spPr>
          <a:xfrm>
            <a:off x="8806248" y="1647350"/>
            <a:ext cx="1368000" cy="720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3F8EDA-1937-42CA-9A14-BEA673ED3D41}"/>
              </a:ext>
            </a:extLst>
          </p:cNvPr>
          <p:cNvSpPr/>
          <p:nvPr/>
        </p:nvSpPr>
        <p:spPr>
          <a:xfrm>
            <a:off x="10446856" y="1645630"/>
            <a:ext cx="1368000" cy="720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702A3-F7AA-470A-B727-6C61E4B6242E}"/>
              </a:ext>
            </a:extLst>
          </p:cNvPr>
          <p:cNvSpPr/>
          <p:nvPr/>
        </p:nvSpPr>
        <p:spPr>
          <a:xfrm>
            <a:off x="7165641" y="2688619"/>
            <a:ext cx="1368000" cy="720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EE747-3C1D-4374-BD54-63A28771A500}"/>
              </a:ext>
            </a:extLst>
          </p:cNvPr>
          <p:cNvSpPr/>
          <p:nvPr/>
        </p:nvSpPr>
        <p:spPr>
          <a:xfrm>
            <a:off x="8806248" y="2688619"/>
            <a:ext cx="1368000" cy="720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417292-039F-4F75-8CD3-A9E5E3B6F893}"/>
              </a:ext>
            </a:extLst>
          </p:cNvPr>
          <p:cNvSpPr/>
          <p:nvPr/>
        </p:nvSpPr>
        <p:spPr>
          <a:xfrm>
            <a:off x="10446856" y="2696916"/>
            <a:ext cx="1368000" cy="720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Z</a:t>
            </a:r>
          </a:p>
        </p:txBody>
      </p:sp>
    </p:spTree>
    <p:extLst>
      <p:ext uri="{BB962C8B-B14F-4D97-AF65-F5344CB8AC3E}">
        <p14:creationId xmlns:p14="http://schemas.microsoft.com/office/powerpoint/2010/main" val="389682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BAAA-20E0-429F-A12C-E9834757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F986-112D-4DD5-A578-5B9887C82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case multiple inter-dependent components that belong to the same </a:t>
            </a:r>
            <a:r>
              <a:rPr lang="en-GB" dirty="0" err="1"/>
              <a:t>Cclass</a:t>
            </a:r>
            <a:r>
              <a:rPr lang="en-GB" dirty="0"/>
              <a:t> form part of a solution, these can be grouped into a bundle (</a:t>
            </a:r>
            <a:r>
              <a:rPr lang="en-GB" dirty="0" err="1"/>
              <a:t>Cbundle</a:t>
            </a:r>
            <a:r>
              <a:rPr lang="en-GB" dirty="0"/>
              <a:t>).</a:t>
            </a:r>
          </a:p>
          <a:p>
            <a:r>
              <a:rPr lang="en-GB" dirty="0"/>
              <a:t>A </a:t>
            </a:r>
            <a:r>
              <a:rPr lang="en-GB" dirty="0" err="1"/>
              <a:t>Cbundle</a:t>
            </a:r>
            <a:r>
              <a:rPr lang="en-GB" dirty="0"/>
              <a:t> specifies identical attributes </a:t>
            </a:r>
            <a:r>
              <a:rPr lang="en-GB" dirty="0" err="1"/>
              <a:t>Cclass</a:t>
            </a:r>
            <a:r>
              <a:rPr lang="en-GB" dirty="0"/>
              <a:t>, </a:t>
            </a:r>
            <a:r>
              <a:rPr lang="en-GB" dirty="0" err="1"/>
              <a:t>Cversion</a:t>
            </a:r>
            <a:r>
              <a:rPr lang="en-GB" dirty="0"/>
              <a:t> and optionally </a:t>
            </a:r>
            <a:r>
              <a:rPr lang="en-GB" dirty="0" err="1"/>
              <a:t>Cgroup</a:t>
            </a:r>
            <a:r>
              <a:rPr lang="en-GB" dirty="0"/>
              <a:t> and </a:t>
            </a:r>
            <a:r>
              <a:rPr lang="en-GB" dirty="0" err="1"/>
              <a:t>Cvendor</a:t>
            </a:r>
            <a:r>
              <a:rPr lang="en-GB" dirty="0"/>
              <a:t> for several components.</a:t>
            </a:r>
          </a:p>
          <a:p>
            <a:r>
              <a:rPr lang="en-GB" dirty="0"/>
              <a:t>Components within a bundle inherit these attributes set by the bundle and cannot alter these attributes (for example component version).</a:t>
            </a:r>
          </a:p>
          <a:p>
            <a:r>
              <a:rPr lang="en-GB" dirty="0"/>
              <a:t>Bundles ensure consistency of attributes across multiple interworking components and restrict the mix and match of components within a </a:t>
            </a:r>
            <a:r>
              <a:rPr lang="en-GB" dirty="0" err="1"/>
              <a:t>Cclass</a:t>
            </a:r>
            <a:r>
              <a:rPr lang="en-GB" dirty="0"/>
              <a:t> from different software packs.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63F71B-CFD6-4E26-912F-7DF4540D1806}"/>
              </a:ext>
            </a:extLst>
          </p:cNvPr>
          <p:cNvSpPr/>
          <p:nvPr/>
        </p:nvSpPr>
        <p:spPr>
          <a:xfrm>
            <a:off x="288758" y="4043276"/>
            <a:ext cx="11608067" cy="2289632"/>
          </a:xfrm>
          <a:prstGeom prst="rect">
            <a:avLst/>
          </a:prstGeom>
          <a:solidFill>
            <a:srgbClr val="E5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E4485-04E8-4297-B1F6-85A98B8B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of packs and software components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EA3DE31F-A1AA-4392-8A50-553A795E9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Packs</a:t>
            </a:r>
            <a:r>
              <a:rPr lang="en-US" dirty="0"/>
              <a:t> can require other packs to be available: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Components</a:t>
            </a:r>
            <a:r>
              <a:rPr lang="en-US" dirty="0"/>
              <a:t> can have dependencies on other components; either from the same or from other packs: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88098-3C86-4459-B569-66FA982F4C77}"/>
              </a:ext>
            </a:extLst>
          </p:cNvPr>
          <p:cNvSpPr/>
          <p:nvPr/>
        </p:nvSpPr>
        <p:spPr bwMode="auto">
          <a:xfrm>
            <a:off x="492125" y="2221372"/>
            <a:ext cx="2160000" cy="720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Pack A</a:t>
            </a:r>
          </a:p>
          <a:p>
            <a:pPr algn="ctr"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Version n</a:t>
            </a:r>
            <a:endParaRPr lang="en-US" sz="2400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19888-1B73-4F91-8803-652EA9B84767}"/>
              </a:ext>
            </a:extLst>
          </p:cNvPr>
          <p:cNvSpPr/>
          <p:nvPr/>
        </p:nvSpPr>
        <p:spPr bwMode="auto">
          <a:xfrm>
            <a:off x="5016000" y="2221372"/>
            <a:ext cx="2160000" cy="720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Pack B</a:t>
            </a:r>
          </a:p>
          <a:p>
            <a:pPr algn="ctr"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Version 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41A95B-96F2-4253-ACC6-54C86AD6670F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652125" y="2581372"/>
            <a:ext cx="2363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6F0D9-412A-4FAD-865F-213B27036879}"/>
              </a:ext>
            </a:extLst>
          </p:cNvPr>
          <p:cNvSpPr/>
          <p:nvPr/>
        </p:nvSpPr>
        <p:spPr bwMode="auto">
          <a:xfrm>
            <a:off x="492125" y="4583660"/>
            <a:ext cx="5244532" cy="131565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t"/>
          <a:lstStyle/>
          <a:p>
            <a:pPr>
              <a:defRPr/>
            </a:pPr>
            <a:r>
              <a:rPr lang="en-US" sz="1600" dirty="0">
                <a:solidFill>
                  <a:sysClr val="windowText" lastClr="000000"/>
                </a:solidFill>
              </a:rPr>
              <a:t>Pack A, Version n</a:t>
            </a:r>
            <a:endParaRPr lang="en-US" sz="1600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7CBFD2-AB7A-4D35-94A1-A7455579B66A}"/>
              </a:ext>
            </a:extLst>
          </p:cNvPr>
          <p:cNvSpPr/>
          <p:nvPr/>
        </p:nvSpPr>
        <p:spPr>
          <a:xfrm>
            <a:off x="693019" y="5025831"/>
            <a:ext cx="1476000" cy="648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41B33D-0B25-4EE9-AFE3-E076C05DA947}"/>
              </a:ext>
            </a:extLst>
          </p:cNvPr>
          <p:cNvSpPr/>
          <p:nvPr/>
        </p:nvSpPr>
        <p:spPr>
          <a:xfrm>
            <a:off x="2358061" y="5025831"/>
            <a:ext cx="1476000" cy="648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DF132B-EADF-40B1-B4B0-698604E95840}"/>
              </a:ext>
            </a:extLst>
          </p:cNvPr>
          <p:cNvSpPr/>
          <p:nvPr/>
        </p:nvSpPr>
        <p:spPr>
          <a:xfrm>
            <a:off x="4023103" y="5032181"/>
            <a:ext cx="1476000" cy="648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78F45-7E28-4BC2-9871-C44FBF53A3BC}"/>
              </a:ext>
            </a:extLst>
          </p:cNvPr>
          <p:cNvSpPr/>
          <p:nvPr/>
        </p:nvSpPr>
        <p:spPr bwMode="auto">
          <a:xfrm>
            <a:off x="6455345" y="4583660"/>
            <a:ext cx="5244532" cy="131565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t"/>
          <a:lstStyle/>
          <a:p>
            <a:pPr>
              <a:defRPr/>
            </a:pPr>
            <a:r>
              <a:rPr lang="en-US" sz="1600" dirty="0">
                <a:solidFill>
                  <a:sysClr val="windowText" lastClr="000000"/>
                </a:solidFill>
              </a:rPr>
              <a:t>Pack B, Version m</a:t>
            </a:r>
            <a:endParaRPr lang="en-US" sz="1600" dirty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7D6E04-1133-4CD8-91AF-EB85FEAAAB5E}"/>
              </a:ext>
            </a:extLst>
          </p:cNvPr>
          <p:cNvSpPr/>
          <p:nvPr/>
        </p:nvSpPr>
        <p:spPr>
          <a:xfrm>
            <a:off x="6656239" y="5025831"/>
            <a:ext cx="1476000" cy="648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CDE0E-294A-4444-9E57-32A0720C0C94}"/>
              </a:ext>
            </a:extLst>
          </p:cNvPr>
          <p:cNvSpPr/>
          <p:nvPr/>
        </p:nvSpPr>
        <p:spPr>
          <a:xfrm>
            <a:off x="8321281" y="5025831"/>
            <a:ext cx="1476000" cy="648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49F45A-9DEA-4BCE-9DDB-FCBFADF79DBA}"/>
              </a:ext>
            </a:extLst>
          </p:cNvPr>
          <p:cNvSpPr/>
          <p:nvPr/>
        </p:nvSpPr>
        <p:spPr>
          <a:xfrm>
            <a:off x="9986323" y="5017776"/>
            <a:ext cx="1476000" cy="648000"/>
          </a:xfrm>
          <a:prstGeom prst="rect">
            <a:avLst/>
          </a:prstGeom>
          <a:noFill/>
          <a:ln w="38100">
            <a:solidFill>
              <a:srgbClr val="00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Component C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4BBAC81-F6B4-404D-851E-157A8F62CE41}"/>
              </a:ext>
            </a:extLst>
          </p:cNvPr>
          <p:cNvCxnSpPr>
            <a:stCxn id="17" idx="0"/>
            <a:endCxn id="14" idx="0"/>
          </p:cNvCxnSpPr>
          <p:nvPr/>
        </p:nvCxnSpPr>
        <p:spPr>
          <a:xfrm rot="16200000" flipV="1">
            <a:off x="6077671" y="2044221"/>
            <a:ext cx="12700" cy="5963220"/>
          </a:xfrm>
          <a:prstGeom prst="bentConnector3">
            <a:avLst>
              <a:gd name="adj1" fmla="val 5816843"/>
            </a:avLst>
          </a:prstGeom>
          <a:ln w="25400">
            <a:solidFill>
              <a:srgbClr val="7D86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951E4FF-EF1B-47AD-83DD-69457E768190}"/>
              </a:ext>
            </a:extLst>
          </p:cNvPr>
          <p:cNvCxnSpPr>
            <a:stCxn id="15" idx="2"/>
            <a:endCxn id="18" idx="2"/>
          </p:cNvCxnSpPr>
          <p:nvPr/>
        </p:nvCxnSpPr>
        <p:spPr>
          <a:xfrm rot="5400000" flipH="1" flipV="1">
            <a:off x="7735510" y="2691369"/>
            <a:ext cx="14405" cy="5963220"/>
          </a:xfrm>
          <a:prstGeom prst="bentConnector3">
            <a:avLst>
              <a:gd name="adj1" fmla="val -3190614"/>
            </a:avLst>
          </a:prstGeom>
          <a:ln w="25400">
            <a:solidFill>
              <a:srgbClr val="7D86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DD7011-82AD-48BE-B383-6BD10C8390B7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>
            <a:off x="8132239" y="5349831"/>
            <a:ext cx="189042" cy="0"/>
          </a:xfrm>
          <a:prstGeom prst="straightConnector1">
            <a:avLst/>
          </a:prstGeom>
          <a:ln w="25400">
            <a:solidFill>
              <a:srgbClr val="7D86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82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64AD37-FA14-401A-A3C0-8918658AF4E3}"/>
              </a:ext>
            </a:extLst>
          </p:cNvPr>
          <p:cNvSpPr/>
          <p:nvPr/>
        </p:nvSpPr>
        <p:spPr>
          <a:xfrm>
            <a:off x="588475" y="1312321"/>
            <a:ext cx="5295184" cy="453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1B3104-D8E9-4A24-9F38-BDA6C0DFF7B6}"/>
              </a:ext>
            </a:extLst>
          </p:cNvPr>
          <p:cNvSpPr/>
          <p:nvPr/>
        </p:nvSpPr>
        <p:spPr>
          <a:xfrm>
            <a:off x="4263088" y="4708641"/>
            <a:ext cx="1620571" cy="1138626"/>
          </a:xfrm>
          <a:prstGeom prst="rect">
            <a:avLst/>
          </a:prstGeom>
          <a:solidFill>
            <a:srgbClr val="7D868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r>
              <a:rPr lang="en-US" sz="1400" dirty="0">
                <a:solidFill>
                  <a:schemeClr val="bg1"/>
                </a:solidFill>
              </a:rPr>
              <a:t>Implementation #3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396F34-D4C1-4D91-8978-7D7A0153AFD4}"/>
              </a:ext>
            </a:extLst>
          </p:cNvPr>
          <p:cNvSpPr/>
          <p:nvPr/>
        </p:nvSpPr>
        <p:spPr>
          <a:xfrm>
            <a:off x="2412738" y="4710766"/>
            <a:ext cx="1620571" cy="1138626"/>
          </a:xfrm>
          <a:prstGeom prst="rect">
            <a:avLst/>
          </a:prstGeom>
          <a:solidFill>
            <a:srgbClr val="7D868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r>
              <a:rPr lang="en-US" sz="1400" dirty="0">
                <a:solidFill>
                  <a:schemeClr val="bg1"/>
                </a:solidFill>
              </a:rPr>
              <a:t>Implementation #2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22A3B-8B4C-4B9B-95D2-86AE594E107B}"/>
              </a:ext>
            </a:extLst>
          </p:cNvPr>
          <p:cNvSpPr/>
          <p:nvPr/>
        </p:nvSpPr>
        <p:spPr>
          <a:xfrm>
            <a:off x="588476" y="1614400"/>
            <a:ext cx="5295184" cy="2772962"/>
          </a:xfrm>
          <a:prstGeom prst="rect">
            <a:avLst/>
          </a:prstGeom>
          <a:solidFill>
            <a:srgbClr val="7D868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2000" dirty="0">
                <a:solidFill>
                  <a:schemeClr val="bg1"/>
                </a:solidFill>
              </a:rPr>
              <a:t>Software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D54AAF-60E8-439F-8259-41A31ABB82FA}"/>
              </a:ext>
            </a:extLst>
          </p:cNvPr>
          <p:cNvSpPr/>
          <p:nvPr/>
        </p:nvSpPr>
        <p:spPr>
          <a:xfrm>
            <a:off x="869865" y="3411744"/>
            <a:ext cx="4836343" cy="824030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Central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API definition</a:t>
            </a:r>
            <a:endParaRPr lang="en-GB" dirty="0">
              <a:solidFill>
                <a:schemeClr val="tx2"/>
              </a:solidFill>
            </a:endParaRP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2A4F4-A0EE-4AF6-9B97-64CD9EFD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240954"/>
            <a:ext cx="11180763" cy="666750"/>
          </a:xfrm>
        </p:spPr>
        <p:txBody>
          <a:bodyPr/>
          <a:lstStyle/>
          <a:p>
            <a:r>
              <a:rPr lang="en-US" dirty="0"/>
              <a:t>Central API Interface definition for software components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C1FEA2B4-2D65-4DC0-A84C-7CA3D7B49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284" y="1380632"/>
            <a:ext cx="5569406" cy="4044222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 common problem: API headers evolve over time. </a:t>
            </a:r>
          </a:p>
          <a:p>
            <a:pPr marL="0" indent="0">
              <a:buNone/>
            </a:pPr>
            <a:r>
              <a:rPr lang="en-GB" sz="2000" dirty="0"/>
              <a:t>A central </a:t>
            </a:r>
            <a:r>
              <a:rPr lang="en-GB" sz="2000" dirty="0">
                <a:hlinkClick r:id="rId3"/>
              </a:rPr>
              <a:t>API</a:t>
            </a:r>
            <a:r>
              <a:rPr lang="en-GB" sz="2000" dirty="0"/>
              <a:t> definition shares header file and documentation of an </a:t>
            </a:r>
            <a:r>
              <a:rPr lang="en-GB" sz="2000" dirty="0">
                <a:hlinkClick r:id="rId4"/>
              </a:rPr>
              <a:t>API interface</a:t>
            </a:r>
            <a:r>
              <a:rPr lang="en-GB" sz="2000" dirty="0"/>
              <a:t> across multiple other software components to ensure consistency.</a:t>
            </a:r>
          </a:p>
          <a:p>
            <a:pPr marL="0" indent="0">
              <a:buNone/>
            </a:pPr>
            <a:r>
              <a:rPr lang="en-GB" sz="2000" dirty="0"/>
              <a:t>The </a:t>
            </a:r>
            <a:r>
              <a:rPr lang="en-GB" sz="2000" dirty="0">
                <a:hlinkClick r:id="rId4"/>
              </a:rPr>
              <a:t>API interface</a:t>
            </a:r>
            <a:r>
              <a:rPr lang="en-GB" sz="2000" dirty="0"/>
              <a:t> is distributed separate or as part of the software component that consumes this interface. The API header file is therefore.</a:t>
            </a:r>
          </a:p>
          <a:p>
            <a:pPr marL="0" indent="0">
              <a:buNone/>
            </a:pPr>
            <a:r>
              <a:rPr lang="en-US" sz="2000" dirty="0"/>
              <a:t>An example is the </a:t>
            </a:r>
            <a:r>
              <a:rPr lang="en-US" sz="2000" dirty="0">
                <a:hlinkClick r:id="rId5"/>
              </a:rPr>
              <a:t>CMSIS-Driver pack</a:t>
            </a:r>
            <a:r>
              <a:rPr lang="en-US" sz="2000" dirty="0"/>
              <a:t> that contains various Ethernet and Flash drivers – all compatible with the CMSIS-Driver APIs that are published in the CMSIS Pack.</a:t>
            </a:r>
            <a:endParaRPr lang="en-GB" sz="2000" dirty="0"/>
          </a:p>
        </p:txBody>
      </p:sp>
      <p:sp>
        <p:nvSpPr>
          <p:cNvPr id="7" name="Snip Single Corner Rectangle 8">
            <a:extLst>
              <a:ext uri="{FF2B5EF4-FFF2-40B4-BE49-F238E27FC236}">
                <a16:creationId xmlns:a16="http://schemas.microsoft.com/office/drawing/2014/main" id="{F3ED5520-C3E2-4668-8F67-A11D69F828A3}"/>
              </a:ext>
            </a:extLst>
          </p:cNvPr>
          <p:cNvSpPr/>
          <p:nvPr/>
        </p:nvSpPr>
        <p:spPr bwMode="auto">
          <a:xfrm>
            <a:off x="2507421" y="1937494"/>
            <a:ext cx="1476000" cy="608570"/>
          </a:xfrm>
          <a:prstGeom prst="snip1Rect">
            <a:avLst/>
          </a:prstGeom>
          <a:solidFill>
            <a:srgbClr val="E5ECEB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API headers</a:t>
            </a:r>
            <a:endParaRPr lang="en-US" sz="1600" dirty="0">
              <a:cs typeface="Courier New" pitchFamily="49" charset="0"/>
            </a:endParaRPr>
          </a:p>
        </p:txBody>
      </p:sp>
      <p:sp>
        <p:nvSpPr>
          <p:cNvPr id="18" name="Snip Single Corner Rectangle 8">
            <a:extLst>
              <a:ext uri="{FF2B5EF4-FFF2-40B4-BE49-F238E27FC236}">
                <a16:creationId xmlns:a16="http://schemas.microsoft.com/office/drawing/2014/main" id="{5A142EC1-B061-49BA-A672-F69A981F596E}"/>
              </a:ext>
            </a:extLst>
          </p:cNvPr>
          <p:cNvSpPr/>
          <p:nvPr/>
        </p:nvSpPr>
        <p:spPr bwMode="auto">
          <a:xfrm>
            <a:off x="2508671" y="2728994"/>
            <a:ext cx="1476000" cy="611273"/>
          </a:xfrm>
          <a:prstGeom prst="snip1Rect">
            <a:avLst/>
          </a:prstGeom>
          <a:solidFill>
            <a:srgbClr val="E5ECEB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Source code/</a:t>
            </a:r>
          </a:p>
          <a:p>
            <a:pPr algn="ctr">
              <a:defRPr/>
            </a:pPr>
            <a:r>
              <a:rPr lang="en-US" sz="1600" dirty="0">
                <a:cs typeface="Courier New" pitchFamily="49" charset="0"/>
              </a:rPr>
              <a:t>libraries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FE6B62-C258-42CB-BF19-869B9120DCFE}"/>
              </a:ext>
            </a:extLst>
          </p:cNvPr>
          <p:cNvCxnSpPr>
            <a:cxnSpLocks/>
          </p:cNvCxnSpPr>
          <p:nvPr/>
        </p:nvCxnSpPr>
        <p:spPr>
          <a:xfrm flipV="1">
            <a:off x="3246672" y="1328925"/>
            <a:ext cx="0" cy="608570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789B9A-EEA4-4577-8CE4-BC9DE5A4D2CE}"/>
              </a:ext>
            </a:extLst>
          </p:cNvPr>
          <p:cNvSpPr txBox="1"/>
          <p:nvPr/>
        </p:nvSpPr>
        <p:spPr>
          <a:xfrm>
            <a:off x="3427269" y="1328204"/>
            <a:ext cx="1112303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Interfaces</a:t>
            </a:r>
          </a:p>
        </p:txBody>
      </p:sp>
      <p:sp>
        <p:nvSpPr>
          <p:cNvPr id="19" name="Snip Single Corner Rectangle 8">
            <a:extLst>
              <a:ext uri="{FF2B5EF4-FFF2-40B4-BE49-F238E27FC236}">
                <a16:creationId xmlns:a16="http://schemas.microsoft.com/office/drawing/2014/main" id="{3F551575-6118-471B-9401-411A3F399F2A}"/>
              </a:ext>
            </a:extLst>
          </p:cNvPr>
          <p:cNvSpPr/>
          <p:nvPr/>
        </p:nvSpPr>
        <p:spPr bwMode="auto">
          <a:xfrm>
            <a:off x="2508671" y="3513144"/>
            <a:ext cx="1476000" cy="611273"/>
          </a:xfrm>
          <a:prstGeom prst="snip1Rect">
            <a:avLst/>
          </a:prstGeom>
          <a:solidFill>
            <a:srgbClr val="E5ECEB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API headers</a:t>
            </a:r>
            <a:br>
              <a:rPr lang="en-US" sz="1600" dirty="0"/>
            </a:br>
            <a:r>
              <a:rPr lang="en-US" sz="1600" dirty="0"/>
              <a:t>(Definition)</a:t>
            </a:r>
            <a:endParaRPr lang="en-US" sz="1600" dirty="0">
              <a:cs typeface="Courier New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6FE7DF-1288-418E-92D8-2E73F4F52F95}"/>
              </a:ext>
            </a:extLst>
          </p:cNvPr>
          <p:cNvSpPr/>
          <p:nvPr/>
        </p:nvSpPr>
        <p:spPr>
          <a:xfrm>
            <a:off x="588475" y="4708641"/>
            <a:ext cx="1620571" cy="1138626"/>
          </a:xfrm>
          <a:prstGeom prst="rect">
            <a:avLst/>
          </a:prstGeom>
          <a:solidFill>
            <a:srgbClr val="7D868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r>
              <a:rPr lang="en-US" sz="1400" dirty="0">
                <a:solidFill>
                  <a:schemeClr val="bg1"/>
                </a:solidFill>
              </a:rPr>
              <a:t>Implementation #1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4" name="Snip Single Corner Rectangle 8">
            <a:extLst>
              <a:ext uri="{FF2B5EF4-FFF2-40B4-BE49-F238E27FC236}">
                <a16:creationId xmlns:a16="http://schemas.microsoft.com/office/drawing/2014/main" id="{F5F7AAFE-B1C4-4700-951A-BA4710228F12}"/>
              </a:ext>
            </a:extLst>
          </p:cNvPr>
          <p:cNvSpPr/>
          <p:nvPr/>
        </p:nvSpPr>
        <p:spPr bwMode="auto">
          <a:xfrm>
            <a:off x="740950" y="4934406"/>
            <a:ext cx="1314187" cy="611273"/>
          </a:xfrm>
          <a:prstGeom prst="snip1Rect">
            <a:avLst/>
          </a:prstGeom>
          <a:solidFill>
            <a:srgbClr val="E5ECEB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Source code/</a:t>
            </a:r>
          </a:p>
          <a:p>
            <a:pPr algn="ctr">
              <a:defRPr/>
            </a:pPr>
            <a:r>
              <a:rPr lang="en-US" sz="1600" dirty="0">
                <a:cs typeface="Courier New" pitchFamily="49" charset="0"/>
              </a:rPr>
              <a:t>libraries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6F0FC6-524F-4D6D-9B47-72A89C6919C4}"/>
              </a:ext>
            </a:extLst>
          </p:cNvPr>
          <p:cNvCxnSpPr>
            <a:cxnSpLocks/>
            <a:stCxn id="24" idx="3"/>
            <a:endCxn id="19" idx="1"/>
          </p:cNvCxnSpPr>
          <p:nvPr/>
        </p:nvCxnSpPr>
        <p:spPr>
          <a:xfrm flipV="1">
            <a:off x="1398044" y="4124417"/>
            <a:ext cx="1848627" cy="809989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nip Single Corner Rectangle 8">
            <a:extLst>
              <a:ext uri="{FF2B5EF4-FFF2-40B4-BE49-F238E27FC236}">
                <a16:creationId xmlns:a16="http://schemas.microsoft.com/office/drawing/2014/main" id="{398BAFA4-838A-4106-9D41-EBD624F3CC5C}"/>
              </a:ext>
            </a:extLst>
          </p:cNvPr>
          <p:cNvSpPr/>
          <p:nvPr/>
        </p:nvSpPr>
        <p:spPr bwMode="auto">
          <a:xfrm>
            <a:off x="2586678" y="4918523"/>
            <a:ext cx="1314187" cy="611273"/>
          </a:xfrm>
          <a:prstGeom prst="snip1Rect">
            <a:avLst/>
          </a:prstGeom>
          <a:solidFill>
            <a:srgbClr val="E5ECEB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Source code/</a:t>
            </a:r>
          </a:p>
          <a:p>
            <a:pPr algn="ctr">
              <a:defRPr/>
            </a:pPr>
            <a:r>
              <a:rPr lang="en-US" sz="1600" dirty="0">
                <a:cs typeface="Courier New" pitchFamily="49" charset="0"/>
              </a:rPr>
              <a:t>libraries</a:t>
            </a:r>
          </a:p>
        </p:txBody>
      </p:sp>
      <p:sp>
        <p:nvSpPr>
          <p:cNvPr id="46" name="Snip Single Corner Rectangle 8">
            <a:extLst>
              <a:ext uri="{FF2B5EF4-FFF2-40B4-BE49-F238E27FC236}">
                <a16:creationId xmlns:a16="http://schemas.microsoft.com/office/drawing/2014/main" id="{5AA4E542-6816-412F-910C-FAFFE9C4DDA9}"/>
              </a:ext>
            </a:extLst>
          </p:cNvPr>
          <p:cNvSpPr/>
          <p:nvPr/>
        </p:nvSpPr>
        <p:spPr bwMode="auto">
          <a:xfrm>
            <a:off x="4394098" y="4918523"/>
            <a:ext cx="1314187" cy="611273"/>
          </a:xfrm>
          <a:prstGeom prst="snip1Rect">
            <a:avLst/>
          </a:prstGeom>
          <a:solidFill>
            <a:srgbClr val="E5ECEB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Source code/</a:t>
            </a:r>
          </a:p>
          <a:p>
            <a:pPr algn="ctr">
              <a:defRPr/>
            </a:pPr>
            <a:r>
              <a:rPr lang="en-US" sz="1600" dirty="0">
                <a:cs typeface="Courier New" pitchFamily="49" charset="0"/>
              </a:rPr>
              <a:t>libraries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6DB33E-12A8-48CB-B108-07168248A9FC}"/>
              </a:ext>
            </a:extLst>
          </p:cNvPr>
          <p:cNvCxnSpPr>
            <a:cxnSpLocks/>
            <a:stCxn id="46" idx="3"/>
            <a:endCxn id="19" idx="1"/>
          </p:cNvCxnSpPr>
          <p:nvPr/>
        </p:nvCxnSpPr>
        <p:spPr>
          <a:xfrm flipH="1" flipV="1">
            <a:off x="3246671" y="4124417"/>
            <a:ext cx="1804521" cy="794106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1B1AEF-9A79-42D9-873D-FD90883784F4}"/>
              </a:ext>
            </a:extLst>
          </p:cNvPr>
          <p:cNvCxnSpPr>
            <a:cxnSpLocks/>
            <a:stCxn id="43" idx="3"/>
            <a:endCxn id="19" idx="1"/>
          </p:cNvCxnSpPr>
          <p:nvPr/>
        </p:nvCxnSpPr>
        <p:spPr>
          <a:xfrm flipV="1">
            <a:off x="3243772" y="4124417"/>
            <a:ext cx="0" cy="794106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nip Single Corner Rectangle 8">
            <a:extLst>
              <a:ext uri="{FF2B5EF4-FFF2-40B4-BE49-F238E27FC236}">
                <a16:creationId xmlns:a16="http://schemas.microsoft.com/office/drawing/2014/main" id="{A8696E9E-9E22-4281-A720-A96D7C60359E}"/>
              </a:ext>
            </a:extLst>
          </p:cNvPr>
          <p:cNvSpPr/>
          <p:nvPr/>
        </p:nvSpPr>
        <p:spPr bwMode="auto">
          <a:xfrm>
            <a:off x="4143337" y="3529991"/>
            <a:ext cx="1476000" cy="611274"/>
          </a:xfrm>
          <a:prstGeom prst="snip1Rect">
            <a:avLst/>
          </a:prstGeom>
          <a:solidFill>
            <a:schemeClr val="bg1"/>
          </a:solidFill>
          <a:ln w="38100" cap="flat" cmpd="sng" algn="ctr">
            <a:solidFill>
              <a:srgbClr val="333E48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square" lIns="36000" rIns="36000" anchor="t" anchorCtr="0">
            <a:noAutofit/>
          </a:bodyPr>
          <a:lstStyle/>
          <a:p>
            <a:pPr algn="ctr">
              <a:defRPr/>
            </a:pPr>
            <a:r>
              <a:rPr lang="en-US" sz="1600" dirty="0"/>
              <a:t>Documentation</a:t>
            </a:r>
            <a:br>
              <a:rPr lang="en-US" sz="1600" dirty="0"/>
            </a:br>
            <a:r>
              <a:rPr lang="en-US" sz="1600" dirty="0"/>
              <a:t>of API</a:t>
            </a:r>
            <a:endParaRPr lang="en-US" sz="16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06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5F78-6B79-4924-98AF-FCAE71D0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1937-13F2-46E2-AE20-3E9C3171D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API is a special form of a software component that only defines a C/C++ Application Programming Interface (API).</a:t>
            </a:r>
          </a:p>
          <a:p>
            <a:r>
              <a:rPr lang="en-GB" dirty="0"/>
              <a:t>An API does not contain the actual implementation (usually provided by source code or library files) and cannot be selected in a development tool. One example is the CMSIS-RTOS API, which is specified as part of CMSIS. However, the actual RTOS implementation is provided by different vendors.</a:t>
            </a:r>
          </a:p>
          <a:p>
            <a:r>
              <a:rPr lang="en-GB" dirty="0"/>
              <a:t>An API consists of a name, a brief description as well as one or more header files. It references a document containing the specification of the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2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5226-6D85-4BEB-B5EB-0781627E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example: TCP/IP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50976-2E32-400A-8737-9B498A3C07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/>
          <a:p>
            <a:r>
              <a:rPr lang="en-US" dirty="0"/>
              <a:t>Using network stack on STM32F407IG with internal MAC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A7B0B0-3AE9-45DB-A4D8-D92136B99785}"/>
              </a:ext>
            </a:extLst>
          </p:cNvPr>
          <p:cNvSpPr/>
          <p:nvPr/>
        </p:nvSpPr>
        <p:spPr>
          <a:xfrm>
            <a:off x="6081032" y="1546326"/>
            <a:ext cx="2340000" cy="576000"/>
          </a:xfrm>
          <a:prstGeom prst="rect">
            <a:avLst/>
          </a:prstGeom>
          <a:solidFill>
            <a:srgbClr val="0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Network:Socket:TCP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62597-993E-4F7F-98C7-AD870E6F9CC5}"/>
              </a:ext>
            </a:extLst>
          </p:cNvPr>
          <p:cNvSpPr/>
          <p:nvPr/>
        </p:nvSpPr>
        <p:spPr>
          <a:xfrm>
            <a:off x="6081034" y="3909456"/>
            <a:ext cx="2340000" cy="576000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 MAC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5EBF3-1BAD-4301-8965-FB78A5B4C097}"/>
              </a:ext>
            </a:extLst>
          </p:cNvPr>
          <p:cNvSpPr/>
          <p:nvPr/>
        </p:nvSpPr>
        <p:spPr>
          <a:xfrm>
            <a:off x="6081032" y="5091021"/>
            <a:ext cx="2340000" cy="576000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 PHY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559EC6-3CEC-4D25-B715-B8E89680E8C5}"/>
              </a:ext>
            </a:extLst>
          </p:cNvPr>
          <p:cNvSpPr/>
          <p:nvPr/>
        </p:nvSpPr>
        <p:spPr>
          <a:xfrm>
            <a:off x="6081032" y="2727891"/>
            <a:ext cx="2340000" cy="576000"/>
          </a:xfrm>
          <a:prstGeom prst="rect">
            <a:avLst/>
          </a:prstGeom>
          <a:solidFill>
            <a:srgbClr val="0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Network:Interface:ETH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7CCC3-4ED3-4808-AC5F-679961343F18}"/>
              </a:ext>
            </a:extLst>
          </p:cNvPr>
          <p:cNvSpPr/>
          <p:nvPr/>
        </p:nvSpPr>
        <p:spPr>
          <a:xfrm>
            <a:off x="8826510" y="2727891"/>
            <a:ext cx="2340000" cy="576000"/>
          </a:xfrm>
          <a:prstGeom prst="rect">
            <a:avLst/>
          </a:prstGeom>
          <a:solidFill>
            <a:srgbClr val="0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Network:CORE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DE035B-84AF-42A2-B82A-010BB662026D}"/>
              </a:ext>
            </a:extLst>
          </p:cNvPr>
          <p:cNvSpPr/>
          <p:nvPr/>
        </p:nvSpPr>
        <p:spPr>
          <a:xfrm>
            <a:off x="3335554" y="2727891"/>
            <a:ext cx="234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CMSIS:CMSIS-RTOS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483133-57B3-4A5B-8C13-C8965A2AE528}"/>
              </a:ext>
            </a:extLst>
          </p:cNvPr>
          <p:cNvSpPr/>
          <p:nvPr/>
        </p:nvSpPr>
        <p:spPr>
          <a:xfrm>
            <a:off x="492125" y="5970134"/>
            <a:ext cx="2340000" cy="360000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1 Pack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731BA-FED1-47F7-8C06-A0F55512B766}"/>
              </a:ext>
            </a:extLst>
          </p:cNvPr>
          <p:cNvSpPr/>
          <p:nvPr/>
        </p:nvSpPr>
        <p:spPr>
          <a:xfrm>
            <a:off x="492125" y="4563646"/>
            <a:ext cx="2340000" cy="360000"/>
          </a:xfrm>
          <a:prstGeom prst="rect">
            <a:avLst/>
          </a:prstGeom>
          <a:solidFill>
            <a:srgbClr val="0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 Pack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F119FA-77B9-42E5-9480-DD7AF7C23C56}"/>
              </a:ext>
            </a:extLst>
          </p:cNvPr>
          <p:cNvSpPr/>
          <p:nvPr/>
        </p:nvSpPr>
        <p:spPr>
          <a:xfrm>
            <a:off x="492125" y="5031646"/>
            <a:ext cx="234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CMSIS Pack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00944F-B5ED-4B70-8823-1BBBC5B66604}"/>
              </a:ext>
            </a:extLst>
          </p:cNvPr>
          <p:cNvSpPr/>
          <p:nvPr/>
        </p:nvSpPr>
        <p:spPr>
          <a:xfrm>
            <a:off x="492125" y="5500890"/>
            <a:ext cx="2340000" cy="360000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External Driver Pack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A30E91-7022-4A14-A8FB-EEE8AC983F2A}"/>
              </a:ext>
            </a:extLst>
          </p:cNvPr>
          <p:cNvSpPr/>
          <p:nvPr/>
        </p:nvSpPr>
        <p:spPr>
          <a:xfrm>
            <a:off x="3335554" y="3909456"/>
            <a:ext cx="2340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CMSIS:CORE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8A626B-3FEB-446A-8F12-166EAA2B5037}"/>
              </a:ext>
            </a:extLst>
          </p:cNvPr>
          <p:cNvSpPr/>
          <p:nvPr/>
        </p:nvSpPr>
        <p:spPr>
          <a:xfrm>
            <a:off x="3335554" y="5091021"/>
            <a:ext cx="2340000" cy="576000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Device:Startup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9194A58-33A7-4CFA-A274-5B332AFEC377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8320989" y="1052369"/>
            <a:ext cx="605565" cy="274547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C3E8335-0031-485B-919E-7FA742C1129C}"/>
              </a:ext>
            </a:extLst>
          </p:cNvPr>
          <p:cNvCxnSpPr>
            <a:endCxn id="8" idx="0"/>
          </p:cNvCxnSpPr>
          <p:nvPr/>
        </p:nvCxnSpPr>
        <p:spPr>
          <a:xfrm rot="5400000">
            <a:off x="6948250" y="2425108"/>
            <a:ext cx="605565" cy="1270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AFC32B8-2CE8-4EE7-AC46-9FB1F8F31AB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5575511" y="1052369"/>
            <a:ext cx="605565" cy="274547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3316F5-F3ED-4B5F-806A-7C520DBDD3D1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>
            <a:off x="4505554" y="3303891"/>
            <a:ext cx="0" cy="6055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0D5F88-50BE-4BC0-8A8F-65FAE663B038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>
            <a:off x="4505554" y="4485456"/>
            <a:ext cx="0" cy="6055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8148D9-38C9-46EC-8AF1-58438ADC9610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7251032" y="3303891"/>
            <a:ext cx="2" cy="6055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BA002A-C537-40F7-8784-48D4B8E1D61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7251032" y="4485456"/>
            <a:ext cx="2" cy="6055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0541B1-2D50-4F32-BA0B-B027A689871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421032" y="3015891"/>
            <a:ext cx="4054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91254"/>
      </p:ext>
    </p:extLst>
  </p:cSld>
  <p:clrMapOvr>
    <a:masterClrMapping/>
  </p:clrMapOvr>
</p:sld>
</file>

<file path=ppt/theme/theme1.xml><?xml version="1.0" encoding="utf-8"?>
<a:theme xmlns:a="http://schemas.openxmlformats.org/drawingml/2006/main" name="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Master_arm Limited.pptx" id="{B009FBA6-67EA-4847-8FBE-EC1D6A7B8F07}" vid="{290449B8-8DCE-4277-BE81-5092DDE001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D4E06-5D3F-4994-A4A7-4BA626FA722D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c0950e01-db07-4e41-9c32-b7a8e9fccc9b"/>
    <ds:schemaRef ds:uri="http://purl.org/dc/elements/1.1/"/>
    <ds:schemaRef ds:uri="http://schemas.microsoft.com/sharepoint/v3/fields"/>
    <ds:schemaRef ds:uri="f2ad5090-61a8-4b8c-ab70-68f4ff4d193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Arm_PPT_Limited</Template>
  <TotalTime>0</TotalTime>
  <Words>1692</Words>
  <Application>Microsoft Office PowerPoint</Application>
  <PresentationFormat>Widescreen</PresentationFormat>
  <Paragraphs>308</Paragraphs>
  <Slides>23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Wingdings</vt:lpstr>
      <vt:lpstr>Arm_PPT_Public</vt:lpstr>
      <vt:lpstr>CMSIS-Pack</vt:lpstr>
      <vt:lpstr>Software components</vt:lpstr>
      <vt:lpstr>Software components – Taxonomy</vt:lpstr>
      <vt:lpstr>Bundles</vt:lpstr>
      <vt:lpstr>Bundles</vt:lpstr>
      <vt:lpstr>Relationships of packs and software components</vt:lpstr>
      <vt:lpstr>Central API Interface definition for software components</vt:lpstr>
      <vt:lpstr>API components</vt:lpstr>
      <vt:lpstr>Application example: TCP/IP network</vt:lpstr>
      <vt:lpstr>Application example: TCP/IP network</vt:lpstr>
      <vt:lpstr>Managing software components in a project</vt:lpstr>
      <vt:lpstr>CMSIS-CORE and CMSIS-Pack working together</vt:lpstr>
      <vt:lpstr>PDSC file example</vt:lpstr>
      <vt:lpstr>PDSC file example</vt:lpstr>
      <vt:lpstr>PDSC file example</vt:lpstr>
      <vt:lpstr>CMSIS-Pack</vt:lpstr>
      <vt:lpstr>CMSIS-SVD</vt:lpstr>
      <vt:lpstr>CMSIS-Driver peripheral mapping</vt:lpstr>
      <vt:lpstr>CMSIS-Zone</vt:lpstr>
      <vt:lpstr>CMSIS-Zone – Development Workflow</vt:lpstr>
      <vt:lpstr>CMSIS-Zone – Development Workflow</vt:lpstr>
      <vt:lpstr>CMSIS-Zone – Development Workflow</vt:lpstr>
      <vt:lpstr>CMSIS-Zone – Development Workflow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2018-09-10T08:49:33Z</dcterms:created>
  <dcterms:modified xsi:type="dcterms:W3CDTF">2019-06-25T15:22:27Z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