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5"/>
  </p:sldMasterIdLst>
  <p:notesMasterIdLst>
    <p:notesMasterId r:id="rId14"/>
  </p:notesMasterIdLst>
  <p:handoutMasterIdLst>
    <p:handoutMasterId r:id="rId15"/>
  </p:handoutMasterIdLst>
  <p:sldIdLst>
    <p:sldId id="369" r:id="rId6"/>
    <p:sldId id="375" r:id="rId7"/>
    <p:sldId id="373" r:id="rId8"/>
    <p:sldId id="377" r:id="rId9"/>
    <p:sldId id="378" r:id="rId10"/>
    <p:sldId id="374" r:id="rId11"/>
    <p:sldId id="376" r:id="rId12"/>
    <p:sldId id="379" r:id="rId13"/>
  </p:sldIdLst>
  <p:sldSz cx="9144000" cy="5143500" type="screen16x9"/>
  <p:notesSz cx="6858000" cy="9144000"/>
  <p:defaultTextStyle>
    <a:defPPr>
      <a:defRPr lang="en-US"/>
    </a:defPPr>
    <a:lvl1pPr marL="0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3495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06992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0486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14013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67489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20971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74515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27975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4">
          <p15:clr>
            <a:srgbClr val="A4A3A4"/>
          </p15:clr>
        </p15:guide>
        <p15:guide id="2" orient="horz" pos="3059">
          <p15:clr>
            <a:srgbClr val="A4A3A4"/>
          </p15:clr>
        </p15:guide>
        <p15:guide id="3" pos="386">
          <p15:clr>
            <a:srgbClr val="A4A3A4"/>
          </p15:clr>
        </p15:guide>
        <p15:guide id="4" pos="51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las Chaussade" initials="NC" lastIdx="4" clrIdx="0"/>
  <p:cmAuthor id="1" name="Admin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28CAB"/>
    <a:srgbClr val="FF0000"/>
    <a:srgbClr val="D9F6FA"/>
    <a:srgbClr val="C5EDF8"/>
    <a:srgbClr val="464B4B"/>
    <a:srgbClr val="2D2D2D"/>
    <a:srgbClr val="00C3DC"/>
    <a:srgbClr val="D5D6D6"/>
    <a:srgbClr val="434848"/>
    <a:srgbClr val="128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1" autoAdjust="0"/>
    <p:restoredTop sz="90651" autoAdjust="0"/>
  </p:normalViewPr>
  <p:slideViewPr>
    <p:cSldViewPr snapToGrid="0">
      <p:cViewPr varScale="1">
        <p:scale>
          <a:sx n="188" d="100"/>
          <a:sy n="188" d="100"/>
        </p:scale>
        <p:origin x="2256" y="150"/>
      </p:cViewPr>
      <p:guideLst>
        <p:guide orient="horz" pos="954"/>
        <p:guide orient="horz" pos="3059"/>
        <p:guide pos="386"/>
        <p:guide pos="5187"/>
      </p:guideLst>
    </p:cSldViewPr>
  </p:slideViewPr>
  <p:outlineViewPr>
    <p:cViewPr>
      <p:scale>
        <a:sx n="33" d="100"/>
        <a:sy n="33" d="100"/>
      </p:scale>
      <p:origin x="0" y="49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334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Gill Sans M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EA7E8-790E-7A44-B053-533A2ADF9BAB}" type="datetimeFigureOut">
              <a:rPr lang="en-US" smtClean="0">
                <a:latin typeface="Gill Sans MT"/>
              </a:rPr>
              <a:t>2019-07-04</a:t>
            </a:fld>
            <a:endParaRPr lang="en-US" dirty="0">
              <a:latin typeface="Gill Sans M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Gill Sans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74964-C89A-6942-8CFD-A548E194CC3A}" type="slidenum">
              <a:rPr lang="en-US" smtClean="0">
                <a:latin typeface="Gill Sans MT"/>
              </a:rPr>
              <a:t>‹#›</a:t>
            </a:fld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0659136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 MT"/>
              </a:defRPr>
            </a:lvl1pPr>
          </a:lstStyle>
          <a:p>
            <a:fld id="{49FE4451-D2A5-554E-B842-8C4F3752E2A4}" type="datetimeFigureOut">
              <a:rPr lang="en-US" smtClean="0"/>
              <a:pPr/>
              <a:t>2019-07-04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 MT"/>
              </a:defRPr>
            </a:lvl1pPr>
          </a:lstStyle>
          <a:p>
            <a:fld id="{15C21F19-84A7-D347-9BFC-DB9F02D449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361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3495" rtl="0" eaLnBrk="1" latinLnBrk="0" hangingPunct="1">
      <a:defRPr sz="1200" kern="1200">
        <a:solidFill>
          <a:schemeClr val="tx1"/>
        </a:solidFill>
        <a:latin typeface="Gill Sans MT"/>
        <a:ea typeface="+mn-ea"/>
        <a:cs typeface="+mn-cs"/>
      </a:defRPr>
    </a:lvl1pPr>
    <a:lvl2pPr marL="453495" algn="l" defTabSz="453495" rtl="0" eaLnBrk="1" latinLnBrk="0" hangingPunct="1">
      <a:defRPr sz="1200" kern="1200">
        <a:solidFill>
          <a:schemeClr val="tx1"/>
        </a:solidFill>
        <a:latin typeface="Gill Sans MT"/>
        <a:ea typeface="+mn-ea"/>
        <a:cs typeface="+mn-cs"/>
      </a:defRPr>
    </a:lvl2pPr>
    <a:lvl3pPr marL="906992" algn="l" defTabSz="453495" rtl="0" eaLnBrk="1" latinLnBrk="0" hangingPunct="1">
      <a:defRPr sz="1200" kern="1200">
        <a:solidFill>
          <a:schemeClr val="tx1"/>
        </a:solidFill>
        <a:latin typeface="Gill Sans MT"/>
        <a:ea typeface="+mn-ea"/>
        <a:cs typeface="+mn-cs"/>
      </a:defRPr>
    </a:lvl3pPr>
    <a:lvl4pPr marL="1360486" algn="l" defTabSz="453495" rtl="0" eaLnBrk="1" latinLnBrk="0" hangingPunct="1">
      <a:defRPr sz="1200" kern="1200">
        <a:solidFill>
          <a:schemeClr val="tx1"/>
        </a:solidFill>
        <a:latin typeface="Gill Sans MT"/>
        <a:ea typeface="+mn-ea"/>
        <a:cs typeface="+mn-cs"/>
      </a:defRPr>
    </a:lvl4pPr>
    <a:lvl5pPr marL="1814013" algn="l" defTabSz="453495" rtl="0" eaLnBrk="1" latinLnBrk="0" hangingPunct="1">
      <a:defRPr sz="1200" kern="1200">
        <a:solidFill>
          <a:schemeClr val="tx1"/>
        </a:solidFill>
        <a:latin typeface="Gill Sans MT"/>
        <a:ea typeface="+mn-ea"/>
        <a:cs typeface="+mn-cs"/>
      </a:defRPr>
    </a:lvl5pPr>
    <a:lvl6pPr marL="2267489" algn="l" defTabSz="453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20971" algn="l" defTabSz="453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74515" algn="l" defTabSz="453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27975" algn="l" defTabSz="453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baseline="0" dirty="0">
                <a:latin typeface="Gill Sans MT" panose="020B0502020104020203" pitchFamily="34" charset="0"/>
              </a:rPr>
              <a:t>The </a:t>
            </a:r>
            <a:r>
              <a:rPr lang="en-US" sz="800" baseline="0" dirty="0" err="1">
                <a:latin typeface="Gill Sans MT" panose="020B0502020104020203" pitchFamily="34" charset="0"/>
              </a:rPr>
              <a:t>Cmsis</a:t>
            </a:r>
            <a:r>
              <a:rPr lang="en-US" sz="800" baseline="0" dirty="0">
                <a:latin typeface="Gill Sans MT" panose="020B0502020104020203" pitchFamily="34" charset="0"/>
              </a:rPr>
              <a:t> (Cortex Microcontroller Software Interface Standard) standard is a collection of API definitions, libraries, utilities, and methods that simplify and accelerate the creation of microcontroller applications.  </a:t>
            </a:r>
            <a:r>
              <a:rPr lang="en-US" sz="800" baseline="0" dirty="0" err="1">
                <a:latin typeface="Gill Sans MT" panose="020B0502020104020203" pitchFamily="34" charset="0"/>
              </a:rPr>
              <a:t>Cmsis</a:t>
            </a:r>
            <a:r>
              <a:rPr lang="en-US" sz="800" baseline="0" dirty="0">
                <a:latin typeface="Gill Sans MT" panose="020B0502020104020203" pitchFamily="34" charset="0"/>
              </a:rPr>
              <a:t> is provided FOC by ARM (and the contributors) with a permissive Apache 2.0 licenses and the software components can be used in any open source and commercial projects.</a:t>
            </a:r>
          </a:p>
          <a:p>
            <a:endParaRPr lang="en-US" sz="800" baseline="0" dirty="0">
              <a:latin typeface="Gill Sans MT" panose="020B0502020104020203" pitchFamily="34" charset="0"/>
            </a:endParaRPr>
          </a:p>
          <a:p>
            <a:r>
              <a:rPr lang="en-US" sz="800" baseline="0" dirty="0">
                <a:latin typeface="Gill Sans MT" panose="020B0502020104020203" pitchFamily="34" charset="0"/>
              </a:rPr>
              <a:t>Users (software programmers) benefit from RTOS, DSP-Libraries, consistent access to peripheral, and debug visibility.</a:t>
            </a:r>
          </a:p>
          <a:p>
            <a:endParaRPr lang="en-US" sz="800" baseline="0" dirty="0">
              <a:latin typeface="Gill Sans MT" panose="020B0502020104020203" pitchFamily="34" charset="0"/>
            </a:endParaRPr>
          </a:p>
          <a:p>
            <a:r>
              <a:rPr lang="en-US" sz="800" baseline="0" dirty="0" err="1">
                <a:latin typeface="Gill Sans MT" panose="020B0502020104020203" pitchFamily="34" charset="0"/>
              </a:rPr>
              <a:t>SiPs</a:t>
            </a:r>
            <a:r>
              <a:rPr lang="en-US" sz="800" baseline="0" dirty="0">
                <a:latin typeface="Gill Sans MT" panose="020B0502020104020203" pitchFamily="34" charset="0"/>
              </a:rPr>
              <a:t> (device vendors) have a clear process to deploy support for new devices along with hardware abstraction layers and software libraries. </a:t>
            </a:r>
          </a:p>
          <a:p>
            <a:endParaRPr lang="en-US" sz="800" baseline="0" dirty="0">
              <a:latin typeface="Gill Sans MT" panose="020B0502020104020203" pitchFamily="34" charset="0"/>
            </a:endParaRPr>
          </a:p>
          <a:p>
            <a:r>
              <a:rPr lang="en-US" sz="800" baseline="0" dirty="0">
                <a:latin typeface="Gill Sans MT" panose="020B0502020104020203" pitchFamily="34" charset="0"/>
              </a:rPr>
              <a:t>The device support is delivered in Device Family Packs (that typically support a complete family of [many] microcontrollers) and can be used with several main stream tools including ARM Keil MDK and the new DS-MDK.</a:t>
            </a:r>
          </a:p>
          <a:p>
            <a:br>
              <a:rPr lang="en-US" sz="800" baseline="0" dirty="0">
                <a:latin typeface="Gill Sans MT" panose="020B0502020104020203" pitchFamily="34" charset="0"/>
              </a:rPr>
            </a:br>
            <a:r>
              <a:rPr lang="en-US" sz="800" baseline="0" dirty="0">
                <a:latin typeface="Gill Sans MT" panose="020B0502020104020203" pitchFamily="34" charset="0"/>
              </a:rPr>
              <a:t>CMSIS is supported by all leading toolchains and allows </a:t>
            </a:r>
            <a:r>
              <a:rPr lang="en-US" sz="800" baseline="0" dirty="0" err="1">
                <a:latin typeface="Gill Sans MT" panose="020B0502020104020203" pitchFamily="34" charset="0"/>
              </a:rPr>
              <a:t>SiPs</a:t>
            </a:r>
            <a:r>
              <a:rPr lang="en-US" sz="800" baseline="0" dirty="0">
                <a:latin typeface="Gill Sans MT" panose="020B0502020104020203" pitchFamily="34" charset="0"/>
              </a:rPr>
              <a:t> to focus on the creation of the device (not on establishing contacts with the members of large ARM Eco-System).</a:t>
            </a:r>
          </a:p>
          <a:p>
            <a:endParaRPr lang="en-US" sz="800" baseline="0" dirty="0">
              <a:latin typeface="Gill Sans MT" panose="020B0502020104020203" pitchFamily="34" charset="0"/>
            </a:endParaRPr>
          </a:p>
          <a:p>
            <a:r>
              <a:rPr lang="en-US" sz="800" baseline="0" dirty="0">
                <a:latin typeface="Gill Sans MT" panose="020B0502020104020203" pitchFamily="34" charset="0"/>
              </a:rPr>
              <a:t>That is the reason for our headline: CMSIS – The Pathway to the ARM Eco-System!</a:t>
            </a:r>
          </a:p>
          <a:p>
            <a:endParaRPr lang="en-US" sz="800" baseline="0" dirty="0">
              <a:latin typeface="Gill Sans MT" panose="020B0502020104020203" pitchFamily="34" charset="0"/>
            </a:endParaRPr>
          </a:p>
          <a:p>
            <a:r>
              <a:rPr lang="en-US" sz="800" baseline="0" dirty="0">
                <a:latin typeface="Gill Sans MT" panose="020B0502020104020203" pitchFamily="34" charset="0"/>
              </a:rPr>
              <a:t>For more information visit www.arm.com/cmsis</a:t>
            </a:r>
            <a:br>
              <a:rPr lang="en-US" sz="800" baseline="0" dirty="0">
                <a:latin typeface="Gill Sans MT" panose="020B0502020104020203" pitchFamily="34" charset="0"/>
              </a:rPr>
            </a:br>
            <a:endParaRPr lang="en-US" sz="800" baseline="0" dirty="0"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86E7-EDAB-724E-B5AE-1BDD6B8AC677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052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1F19-84A7-D347-9BFC-DB9F02D449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4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1F19-84A7-D347-9BFC-DB9F02D449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4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1F19-84A7-D347-9BFC-DB9F02D449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86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1F19-84A7-D347-9BFC-DB9F02D449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4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1F19-84A7-D347-9BFC-DB9F02D449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4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40004" y="296845"/>
            <a:ext cx="5248941" cy="876308"/>
          </a:xfrm>
        </p:spPr>
        <p:txBody>
          <a:bodyPr/>
          <a:lstStyle>
            <a:lvl1pPr>
              <a:lnSpc>
                <a:spcPts val="3400"/>
              </a:lnSpc>
              <a:defRPr sz="3300" b="0" spc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689" y="2454275"/>
            <a:ext cx="1040634" cy="310875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34589" y="2525219"/>
            <a:ext cx="3881350" cy="32107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spc="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spc="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800"/>
              </a:spcBef>
              <a:buFontTx/>
              <a:buNone/>
              <a:defRPr sz="2000" spc="-50">
                <a:solidFill>
                  <a:schemeClr val="bg1"/>
                </a:solidFill>
              </a:defRPr>
            </a:lvl3pPr>
            <a:lvl4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4pPr>
            <a:lvl5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Speaker name</a:t>
            </a:r>
          </a:p>
          <a:p>
            <a:pPr lvl="0"/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34589" y="4079115"/>
            <a:ext cx="3881350" cy="22769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spc="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spc="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800"/>
              </a:spcBef>
              <a:buFontTx/>
              <a:buNone/>
              <a:defRPr sz="2000" spc="-50">
                <a:solidFill>
                  <a:schemeClr val="bg1"/>
                </a:solidFill>
              </a:defRPr>
            </a:lvl3pPr>
            <a:lvl4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4pPr>
            <a:lvl5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Location / Meeting / Speaking venue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338765" y="2853769"/>
            <a:ext cx="3876767" cy="321235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Title / Affiliation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2334589" y="4311783"/>
            <a:ext cx="3881350" cy="22769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spc="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spc="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800"/>
              </a:spcBef>
              <a:buFontTx/>
              <a:buNone/>
              <a:defRPr sz="2000" spc="-50">
                <a:solidFill>
                  <a:schemeClr val="bg1"/>
                </a:solidFill>
              </a:defRPr>
            </a:lvl3pPr>
            <a:lvl4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4pPr>
            <a:lvl5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Month / day / year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371839" y="317501"/>
            <a:ext cx="1371839" cy="242372"/>
          </a:xfrm>
          <a:prstGeom prst="rect">
            <a:avLst/>
          </a:prstGeom>
          <a:noFill/>
        </p:spPr>
        <p:txBody>
          <a:bodyPr wrap="square" lIns="68586" tIns="34294" rIns="68586" bIns="34294" rtlCol="0">
            <a:spAutoFit/>
          </a:bodyPr>
          <a:lstStyle/>
          <a:p>
            <a:pPr algn="r" defTabSz="342916"/>
            <a:r>
              <a:rPr lang="en-US" sz="1100" dirty="0">
                <a:solidFill>
                  <a:srgbClr val="414444"/>
                </a:solidFill>
              </a:rPr>
              <a:t>Title 44pt Title Case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16414" y="2739188"/>
            <a:ext cx="1816415" cy="415497"/>
          </a:xfrm>
          <a:prstGeom prst="rect">
            <a:avLst/>
          </a:prstGeom>
          <a:noFill/>
        </p:spPr>
        <p:txBody>
          <a:bodyPr wrap="square" lIns="68586" tIns="34294" rIns="68586" bIns="34294" rtlCol="0">
            <a:spAutoFit/>
          </a:bodyPr>
          <a:lstStyle/>
          <a:p>
            <a:pPr algn="r" defTabSz="342916"/>
            <a:r>
              <a:rPr lang="en-US" sz="1100" dirty="0">
                <a:solidFill>
                  <a:srgbClr val="414444"/>
                </a:solidFill>
              </a:rPr>
              <a:t>Affiliations 24pt sentence case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16414" y="4160119"/>
            <a:ext cx="1816415" cy="242372"/>
          </a:xfrm>
          <a:prstGeom prst="rect">
            <a:avLst/>
          </a:prstGeom>
          <a:noFill/>
        </p:spPr>
        <p:txBody>
          <a:bodyPr wrap="square" lIns="68586" tIns="34294" rIns="68586" bIns="34294" rtlCol="0">
            <a:spAutoFit/>
          </a:bodyPr>
          <a:lstStyle/>
          <a:p>
            <a:pPr algn="r" defTabSz="342916"/>
            <a:r>
              <a:rPr lang="en-US" sz="1100" dirty="0">
                <a:solidFill>
                  <a:srgbClr val="414444"/>
                </a:solidFill>
              </a:rPr>
              <a:t>20pt sentence case</a:t>
            </a:r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2335273" y="4765725"/>
            <a:ext cx="2895600" cy="12824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>
                <a:solidFill>
                  <a:srgbClr val="FFFFFF"/>
                </a:solidFill>
              </a:rPr>
              <a:t>© ARM 2016 </a:t>
            </a:r>
          </a:p>
        </p:txBody>
      </p:sp>
    </p:spTree>
    <p:extLst>
      <p:ext uri="{BB962C8B-B14F-4D97-AF65-F5344CB8AC3E}">
        <p14:creationId xmlns:p14="http://schemas.microsoft.com/office/powerpoint/2010/main" val="16596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423930" y="1164843"/>
            <a:ext cx="3801047" cy="3187949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13159" y="1074882"/>
            <a:ext cx="3698075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539909" marR="0" indent="179969" algn="l" defTabSz="596713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500"/>
            </a:lvl4pPr>
            <a:lvl5pPr marL="160733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979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240277" y="1062075"/>
            <a:ext cx="4298951" cy="3448049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noProof="0"/>
              <a:t>Click icon to add chart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3159" y="1074882"/>
            <a:ext cx="3409799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539909" marR="0" indent="179969" algn="l" defTabSz="596713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500"/>
            </a:lvl4pPr>
            <a:lvl5pPr marL="160733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30135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11783" y="1074885"/>
            <a:ext cx="7598057" cy="3423739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60709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5149694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1048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4"/>
          </p:nvPr>
        </p:nvSpPr>
        <p:spPr>
          <a:xfrm>
            <a:off x="613156" y="1074890"/>
            <a:ext cx="7601800" cy="3398867"/>
          </a:xfrm>
        </p:spPr>
        <p:txBody>
          <a:bodyPr/>
          <a:lstStyle>
            <a:lvl1pPr>
              <a:lnSpc>
                <a:spcPts val="1200"/>
              </a:lnSpc>
              <a:defRPr sz="1000">
                <a:latin typeface="+mj-lt"/>
              </a:defRPr>
            </a:lvl1pPr>
          </a:lstStyle>
          <a:p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36530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1201" y="4724559"/>
            <a:ext cx="504824" cy="15080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76000" y="1720800"/>
            <a:ext cx="7934400" cy="1720800"/>
          </a:xfrm>
        </p:spPr>
        <p:txBody>
          <a:bodyPr/>
          <a:lstStyle>
            <a:lvl1pPr marL="0" indent="0" algn="ctr">
              <a:lnSpc>
                <a:spcPts val="4200"/>
              </a:lnSpc>
              <a:buNone/>
              <a:defRPr sz="4100" spc="0">
                <a:solidFill>
                  <a:schemeClr val="bg2"/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605600" y="2800800"/>
            <a:ext cx="5878800" cy="914400"/>
          </a:xfrm>
        </p:spPr>
        <p:txBody>
          <a:bodyPr/>
          <a:lstStyle>
            <a:lvl1pPr marL="0" indent="0" algn="ctr">
              <a:lnSpc>
                <a:spcPts val="4200"/>
              </a:lnSpc>
              <a:buNone/>
              <a:defRPr sz="1800" spc="0">
                <a:solidFill>
                  <a:schemeClr val="bg2"/>
                </a:solidFill>
                <a:latin typeface="Gill Sans M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618274" y="4765726"/>
            <a:ext cx="2895600" cy="12824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>
                <a:solidFill>
                  <a:srgbClr val="FFFFFF"/>
                </a:solidFill>
              </a:rPr>
              <a:t>© ARM 2016 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308516" y="4765726"/>
            <a:ext cx="237288" cy="12824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234901-3CD3-3044-A890-7A1D647B3CBE}" type="slidenum">
              <a:rPr lang="en-GB" sz="900" smtClean="0">
                <a:solidFill>
                  <a:srgbClr val="FFFFFF"/>
                </a:solidFill>
              </a:rPr>
              <a:pPr/>
              <a:t>‹#›</a:t>
            </a:fld>
            <a:endParaRPr lang="en-GB" sz="900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63988" y="1837475"/>
            <a:ext cx="1663989" cy="242372"/>
          </a:xfrm>
          <a:prstGeom prst="rect">
            <a:avLst/>
          </a:prstGeom>
          <a:noFill/>
        </p:spPr>
        <p:txBody>
          <a:bodyPr wrap="square" lIns="68586" tIns="34294" rIns="68586" bIns="34294" rtlCol="0">
            <a:spAutoFit/>
          </a:bodyPr>
          <a:lstStyle/>
          <a:p>
            <a:pPr algn="r" defTabSz="342916"/>
            <a:r>
              <a:rPr lang="en-US" sz="1100" dirty="0">
                <a:solidFill>
                  <a:srgbClr val="414444"/>
                </a:solidFill>
              </a:rPr>
              <a:t>Text 54pt sentence case</a:t>
            </a:r>
          </a:p>
        </p:txBody>
      </p:sp>
    </p:spTree>
    <p:extLst>
      <p:ext uri="{BB962C8B-B14F-4D97-AF65-F5344CB8AC3E}">
        <p14:creationId xmlns:p14="http://schemas.microsoft.com/office/powerpoint/2010/main" val="4217839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1201" y="4724559"/>
            <a:ext cx="504824" cy="15080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095500"/>
            <a:ext cx="9144000" cy="1346100"/>
          </a:xfrm>
        </p:spPr>
        <p:txBody>
          <a:bodyPr/>
          <a:lstStyle>
            <a:lvl1pPr marL="0" indent="0" algn="ctr">
              <a:lnSpc>
                <a:spcPts val="4200"/>
              </a:lnSpc>
              <a:buNone/>
              <a:defRPr sz="4100" spc="0">
                <a:solidFill>
                  <a:schemeClr val="bg2"/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618274" y="4765726"/>
            <a:ext cx="2895600" cy="12824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>
                <a:solidFill>
                  <a:srgbClr val="FFFFFF"/>
                </a:solidFill>
              </a:rPr>
              <a:t>© ARM 2016 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308516" y="4765726"/>
            <a:ext cx="237288" cy="12824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234901-3CD3-3044-A890-7A1D647B3CBE}" type="slidenum">
              <a:rPr lang="en-GB" sz="900" smtClean="0">
                <a:solidFill>
                  <a:srgbClr val="FFFFFF"/>
                </a:solidFill>
              </a:rPr>
              <a:pPr/>
              <a:t>‹#›</a:t>
            </a:fld>
            <a:endParaRPr lang="en-GB" sz="900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63988" y="2218468"/>
            <a:ext cx="1663989" cy="242372"/>
          </a:xfrm>
          <a:prstGeom prst="rect">
            <a:avLst/>
          </a:prstGeom>
          <a:noFill/>
        </p:spPr>
        <p:txBody>
          <a:bodyPr wrap="square" lIns="68586" tIns="34294" rIns="68586" bIns="34294" rtlCol="0">
            <a:spAutoFit/>
          </a:bodyPr>
          <a:lstStyle/>
          <a:p>
            <a:pPr algn="r" defTabSz="342916"/>
            <a:r>
              <a:rPr lang="en-US" sz="1100" dirty="0">
                <a:solidFill>
                  <a:srgbClr val="414444"/>
                </a:solidFill>
              </a:rPr>
              <a:t>Text 54pt sentence case</a:t>
            </a:r>
          </a:p>
        </p:txBody>
      </p:sp>
    </p:spTree>
    <p:extLst>
      <p:ext uri="{BB962C8B-B14F-4D97-AF65-F5344CB8AC3E}">
        <p14:creationId xmlns:p14="http://schemas.microsoft.com/office/powerpoint/2010/main" val="1030300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knowledgements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689" y="2454275"/>
            <a:ext cx="1040634" cy="310875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335036" y="3866380"/>
            <a:ext cx="5882417" cy="942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342916">
              <a:spcAft>
                <a:spcPts val="300"/>
              </a:spcAft>
            </a:pPr>
            <a:r>
              <a:rPr lang="en-GB" sz="1100" dirty="0">
                <a:solidFill>
                  <a:srgbClr val="FFFFFF"/>
                </a:solidFill>
              </a:rPr>
              <a:t>The trademarks featured in this presentation are registered and/or unregistered trademarks of ARM Limited (or its subsidiaries) in the EU and/or elsewhere.  All rights reserved.  All other marks featured may be trademarks of their respective owners.</a:t>
            </a:r>
          </a:p>
          <a:p>
            <a:pPr defTabSz="342916">
              <a:spcAft>
                <a:spcPts val="300"/>
              </a:spcAft>
            </a:pPr>
            <a:r>
              <a:rPr lang="en-US" sz="1100" dirty="0">
                <a:solidFill>
                  <a:srgbClr val="FFFFFF"/>
                </a:solidFill>
              </a:rPr>
              <a:t>Copyright © 2016 ARM Limited</a:t>
            </a:r>
          </a:p>
          <a:p>
            <a:pPr defTabSz="342916">
              <a:spcAft>
                <a:spcPts val="300"/>
              </a:spcAft>
            </a:pP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335273" y="4780378"/>
            <a:ext cx="2895600" cy="12824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>
                <a:solidFill>
                  <a:srgbClr val="FFFFFF"/>
                </a:solidFill>
              </a:rPr>
              <a:t>© ARM 2016 </a:t>
            </a:r>
          </a:p>
        </p:txBody>
      </p:sp>
    </p:spTree>
    <p:extLst>
      <p:ext uri="{BB962C8B-B14F-4D97-AF65-F5344CB8AC3E}">
        <p14:creationId xmlns:p14="http://schemas.microsoft.com/office/powerpoint/2010/main" val="805527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>
            <a:lvl1pPr>
              <a:defRPr spc="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2186" y="1074882"/>
            <a:ext cx="7598777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defRPr sz="1800" spc="0"/>
            </a:lvl1pPr>
            <a:lvl2pPr marL="359940" indent="-179969">
              <a:lnSpc>
                <a:spcPct val="100000"/>
              </a:lnSpc>
              <a:defRPr sz="1500" spc="0"/>
            </a:lvl2pPr>
            <a:lvl3pPr marL="539909" marR="0" indent="-179969" algn="l" defTabSz="45343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1500" spc="0"/>
            </a:lvl3pPr>
            <a:lvl4pPr>
              <a:defRPr sz="1500"/>
            </a:lvl4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719880" marR="0" lvl="3" indent="-179969" algn="l" defTabSz="45343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  <a:p>
            <a:pPr lvl="2"/>
            <a:endParaRPr lang="en-GB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25743" y="702032"/>
            <a:ext cx="7598166" cy="273844"/>
          </a:xfrm>
        </p:spPr>
        <p:txBody>
          <a:bodyPr/>
          <a:lstStyle>
            <a:lvl1pPr marL="0" indent="0">
              <a:buNone/>
              <a:defRPr sz="23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1663988" y="751618"/>
            <a:ext cx="1663989" cy="242372"/>
          </a:xfrm>
          <a:prstGeom prst="rect">
            <a:avLst/>
          </a:prstGeom>
          <a:noFill/>
        </p:spPr>
        <p:txBody>
          <a:bodyPr wrap="square" lIns="68586" tIns="34294" rIns="68586" bIns="34294" rtlCol="0">
            <a:spAutoFit/>
          </a:bodyPr>
          <a:lstStyle/>
          <a:p>
            <a:pPr algn="r" defTabSz="342916"/>
            <a:r>
              <a:rPr lang="en-US" sz="1100" dirty="0">
                <a:solidFill>
                  <a:srgbClr val="414444"/>
                </a:solidFill>
              </a:rPr>
              <a:t>Text 30pt sentence case</a:t>
            </a:r>
          </a:p>
        </p:txBody>
      </p:sp>
    </p:spTree>
    <p:extLst>
      <p:ext uri="{BB962C8B-B14F-4D97-AF65-F5344CB8AC3E}">
        <p14:creationId xmlns:p14="http://schemas.microsoft.com/office/powerpoint/2010/main" val="34682028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3156" y="1074882"/>
            <a:ext cx="3600000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719880" marR="0" indent="-179969" algn="l" defTabSz="45343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1500"/>
            </a:lvl4pPr>
            <a:lvl5pPr marL="160733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719880" marR="0" lvl="3" indent="-179969" algn="l" defTabSz="45343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21663" y="1073150"/>
            <a:ext cx="3600000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539909" indent="179969">
              <a:lnSpc>
                <a:spcPct val="100000"/>
              </a:lnSpc>
              <a:buFont typeface="Wingdings" charset="2"/>
              <a:buChar char="§"/>
              <a:defRPr sz="1500"/>
            </a:lvl4pPr>
            <a:lvl5pPr marL="121410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25743" y="702032"/>
            <a:ext cx="7598166" cy="273844"/>
          </a:xfrm>
        </p:spPr>
        <p:txBody>
          <a:bodyPr/>
          <a:lstStyle>
            <a:lvl1pPr marL="0" indent="0">
              <a:buNone/>
              <a:defRPr sz="23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-1663988" y="751618"/>
            <a:ext cx="1663989" cy="242372"/>
          </a:xfrm>
          <a:prstGeom prst="rect">
            <a:avLst/>
          </a:prstGeom>
          <a:noFill/>
        </p:spPr>
        <p:txBody>
          <a:bodyPr wrap="square" lIns="68586" tIns="34294" rIns="68586" bIns="34294" rtlCol="0">
            <a:spAutoFit/>
          </a:bodyPr>
          <a:lstStyle/>
          <a:p>
            <a:pPr algn="r" defTabSz="342916"/>
            <a:r>
              <a:rPr lang="en-US" sz="1100" dirty="0">
                <a:solidFill>
                  <a:srgbClr val="414444"/>
                </a:solidFill>
              </a:rPr>
              <a:t>Text 30pt sentence case</a:t>
            </a:r>
          </a:p>
        </p:txBody>
      </p:sp>
    </p:spTree>
    <p:extLst>
      <p:ext uri="{BB962C8B-B14F-4D97-AF65-F5344CB8AC3E}">
        <p14:creationId xmlns:p14="http://schemas.microsoft.com/office/powerpoint/2010/main" val="99228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uest header 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40004" y="296845"/>
            <a:ext cx="5248941" cy="876308"/>
          </a:xfrm>
        </p:spPr>
        <p:txBody>
          <a:bodyPr/>
          <a:lstStyle>
            <a:lvl1pPr>
              <a:lnSpc>
                <a:spcPts val="3400"/>
              </a:lnSpc>
              <a:defRPr sz="3300" b="0" spc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34589" y="2525219"/>
            <a:ext cx="3881350" cy="17058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spc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800" spc="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800"/>
              </a:spcBef>
              <a:buFontTx/>
              <a:buNone/>
              <a:defRPr sz="2000" spc="-50">
                <a:solidFill>
                  <a:schemeClr val="bg1"/>
                </a:solidFill>
              </a:defRPr>
            </a:lvl3pPr>
            <a:lvl4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4pPr>
            <a:lvl5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335273" y="4765725"/>
            <a:ext cx="2895600" cy="12824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>
                <a:solidFill>
                  <a:srgbClr val="FFFFFF"/>
                </a:solidFill>
              </a:rPr>
              <a:t>© ARM 2016 </a:t>
            </a:r>
          </a:p>
        </p:txBody>
      </p:sp>
    </p:spTree>
    <p:extLst>
      <p:ext uri="{BB962C8B-B14F-4D97-AF65-F5344CB8AC3E}">
        <p14:creationId xmlns:p14="http://schemas.microsoft.com/office/powerpoint/2010/main" val="9616939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with col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3156" y="1395386"/>
            <a:ext cx="3600000" cy="3114703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719880" marR="0" indent="-179969" algn="l" defTabSz="45343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1500"/>
            </a:lvl4pPr>
            <a:lvl5pPr marL="160733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719880" marR="0" lvl="3" indent="-179969" algn="l" defTabSz="45343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21663" y="1394848"/>
            <a:ext cx="3600000" cy="3115800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539909" indent="179969">
              <a:lnSpc>
                <a:spcPct val="100000"/>
              </a:lnSpc>
              <a:buFont typeface="Wingdings" charset="2"/>
              <a:buChar char="§"/>
              <a:defRPr sz="1500"/>
            </a:lvl4pPr>
            <a:lvl5pPr marL="121410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15714" y="1075136"/>
            <a:ext cx="3614488" cy="273844"/>
          </a:xfrm>
        </p:spPr>
        <p:txBody>
          <a:bodyPr/>
          <a:lstStyle>
            <a:lvl1pPr marL="0" indent="0">
              <a:buNone/>
              <a:defRPr sz="23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621623" y="1075136"/>
            <a:ext cx="3614488" cy="273844"/>
          </a:xfrm>
        </p:spPr>
        <p:txBody>
          <a:bodyPr/>
          <a:lstStyle>
            <a:lvl1pPr marL="0" indent="0">
              <a:buNone/>
              <a:defRPr sz="23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3614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>
            <a:lvl1pPr>
              <a:defRPr spc="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3348" y="1076326"/>
            <a:ext cx="7598777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defRPr sz="1800" spc="0"/>
            </a:lvl1pPr>
            <a:lvl2pPr marL="359940" indent="-179969">
              <a:lnSpc>
                <a:spcPct val="100000"/>
              </a:lnSpc>
              <a:defRPr sz="1500" spc="0"/>
            </a:lvl2pPr>
            <a:lvl3pPr marL="539909" marR="0" indent="-179969" algn="l" defTabSz="45343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1500" spc="0"/>
            </a:lvl3pPr>
            <a:lvl4pPr>
              <a:defRPr sz="1500"/>
            </a:lvl4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719880" marR="0" lvl="3" indent="-179969" algn="l" defTabSz="45343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  <a:p>
            <a:pPr lvl="2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3114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3156" y="1074882"/>
            <a:ext cx="3600000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719880" marR="0" indent="-179969" algn="l" defTabSz="45343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1500"/>
            </a:lvl4pPr>
            <a:lvl5pPr marL="160733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719880" marR="0" lvl="3" indent="-179969" algn="l" defTabSz="45343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21663" y="1073150"/>
            <a:ext cx="3600000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539909" indent="179969">
              <a:lnSpc>
                <a:spcPct val="100000"/>
              </a:lnSpc>
              <a:buFont typeface="Wingdings" charset="2"/>
              <a:buChar char="§"/>
              <a:defRPr sz="1500"/>
            </a:lvl4pPr>
            <a:lvl5pPr marL="121410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1782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3156" y="1074882"/>
            <a:ext cx="2340000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539909" marR="0" indent="179969" algn="l" defTabSz="596713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500"/>
            </a:lvl4pPr>
            <a:lvl5pPr marL="160733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242803" y="1074882"/>
            <a:ext cx="2340000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539909" marR="0" indent="179969" algn="l" defTabSz="596713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500"/>
            </a:lvl4pPr>
            <a:lvl5pPr marL="160733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874046" y="1074882"/>
            <a:ext cx="2340000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539909" marR="0" indent="179969" algn="l" defTabSz="596713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500"/>
            </a:lvl4pPr>
            <a:lvl5pPr marL="160733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0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13154" y="1074882"/>
            <a:ext cx="2340000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248" indent="-160733" defTabSz="-270696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241158" y="1074882"/>
            <a:ext cx="4977555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410" indent="-160733" defTabSz="-270696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5981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881663" y="1074882"/>
            <a:ext cx="2340000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248" indent="-160733" defTabSz="-270696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12775" y="1074882"/>
            <a:ext cx="4977555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410" indent="-160733" defTabSz="-270696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8636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13154" y="1074882"/>
            <a:ext cx="2340000" cy="3423738"/>
          </a:xfrm>
        </p:spPr>
        <p:txBody>
          <a:bodyPr/>
          <a:lstStyle>
            <a:lvl1pPr marL="0" indent="0" algn="ctr">
              <a:lnSpc>
                <a:spcPct val="100000"/>
              </a:lnSpc>
              <a:buFont typeface="Arial"/>
              <a:buNone/>
              <a:defRPr sz="1800"/>
            </a:lvl1pPr>
            <a:lvl2pPr marL="242809" indent="-118073">
              <a:lnSpc>
                <a:spcPts val="2000"/>
              </a:lnSpc>
              <a:defRPr sz="1800"/>
            </a:lvl2pPr>
            <a:lvl3pPr marL="374982" indent="-116485">
              <a:lnSpc>
                <a:spcPts val="2000"/>
              </a:lnSpc>
              <a:defRPr sz="18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248" indent="-160733" defTabSz="-270696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251470" y="1074882"/>
            <a:ext cx="2340000" cy="3423738"/>
          </a:xfrm>
        </p:spPr>
        <p:txBody>
          <a:bodyPr/>
          <a:lstStyle>
            <a:lvl1pPr marL="0" indent="0" algn="ctr">
              <a:lnSpc>
                <a:spcPct val="100000"/>
              </a:lnSpc>
              <a:buFont typeface="Arial"/>
              <a:buNone/>
              <a:defRPr sz="1800"/>
            </a:lvl1pPr>
            <a:lvl2pPr marL="242809" indent="-118073">
              <a:lnSpc>
                <a:spcPts val="2000"/>
              </a:lnSpc>
              <a:defRPr sz="1800"/>
            </a:lvl2pPr>
            <a:lvl3pPr marL="374982" indent="-116485">
              <a:lnSpc>
                <a:spcPts val="2000"/>
              </a:lnSpc>
              <a:defRPr sz="18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410" indent="-160733" defTabSz="-270696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5882382" y="1074882"/>
            <a:ext cx="2340000" cy="3423738"/>
          </a:xfrm>
        </p:spPr>
        <p:txBody>
          <a:bodyPr/>
          <a:lstStyle>
            <a:lvl1pPr marL="0" indent="0" algn="ctr">
              <a:lnSpc>
                <a:spcPct val="100000"/>
              </a:lnSpc>
              <a:buFont typeface="Arial"/>
              <a:buNone/>
              <a:defRPr sz="1800"/>
            </a:lvl1pPr>
            <a:lvl2pPr marL="242809" indent="-118073">
              <a:lnSpc>
                <a:spcPts val="2000"/>
              </a:lnSpc>
              <a:defRPr sz="1800"/>
            </a:lvl2pPr>
            <a:lvl3pPr marL="374982" indent="-116485">
              <a:lnSpc>
                <a:spcPts val="2000"/>
              </a:lnSpc>
              <a:defRPr sz="18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410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3250800" y="1784651"/>
            <a:ext cx="2340000" cy="2160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614081" y="1784651"/>
            <a:ext cx="2340000" cy="2160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882400" y="1784651"/>
            <a:ext cx="2340000" cy="2160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867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3160" y="1074882"/>
            <a:ext cx="1773637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539909" marR="0" indent="179969" algn="l" defTabSz="596713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500"/>
            </a:lvl4pPr>
            <a:lvl5pPr marL="160733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5" hasCustomPrompt="1"/>
          </p:nvPr>
        </p:nvSpPr>
        <p:spPr>
          <a:xfrm>
            <a:off x="4499996" y="1074882"/>
            <a:ext cx="1773637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539909" marR="0" indent="179969" algn="l" defTabSz="596713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500"/>
            </a:lvl4pPr>
            <a:lvl5pPr marL="160733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412000" y="1130400"/>
            <a:ext cx="1890000" cy="1440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6308726" y="1130400"/>
            <a:ext cx="1890000" cy="1440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2412000" y="2664000"/>
            <a:ext cx="1890000" cy="1440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6308726" y="2664000"/>
            <a:ext cx="1890000" cy="1440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6589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471" y="268563"/>
            <a:ext cx="7601801" cy="41891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470" y="1071208"/>
            <a:ext cx="7601801" cy="34237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pic>
        <p:nvPicPr>
          <p:cNvPr id="8" name="Picture 7" descr="ARM_logo.emf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0705" y="4721226"/>
            <a:ext cx="515320" cy="153946"/>
          </a:xfrm>
          <a:prstGeom prst="rect">
            <a:avLst/>
          </a:prstGeom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618274" y="4765726"/>
            <a:ext cx="2895600" cy="12824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>
                <a:solidFill>
                  <a:srgbClr val="000000"/>
                </a:solidFill>
              </a:rPr>
              <a:t>© ARM 2016 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308516" y="4765726"/>
            <a:ext cx="237288" cy="12824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234901-3CD3-3044-A890-7A1D647B3CBE}" type="slidenum">
              <a:rPr lang="en-GB" sz="900" smtClean="0">
                <a:solidFill>
                  <a:srgbClr val="128CAB"/>
                </a:solidFill>
              </a:rPr>
              <a:pPr/>
              <a:t>‹#›</a:t>
            </a:fld>
            <a:endParaRPr lang="en-GB" sz="900" dirty="0">
              <a:solidFill>
                <a:srgbClr val="128CA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371839" y="317501"/>
            <a:ext cx="1371839" cy="242372"/>
          </a:xfrm>
          <a:prstGeom prst="rect">
            <a:avLst/>
          </a:prstGeom>
          <a:noFill/>
        </p:spPr>
        <p:txBody>
          <a:bodyPr wrap="square" lIns="68586" tIns="34294" rIns="68586" bIns="34294" rtlCol="0">
            <a:spAutoFit/>
          </a:bodyPr>
          <a:lstStyle/>
          <a:p>
            <a:pPr algn="r" defTabSz="342916"/>
            <a:r>
              <a:rPr lang="en-US" sz="1100" dirty="0">
                <a:solidFill>
                  <a:srgbClr val="414444"/>
                </a:solidFill>
              </a:rPr>
              <a:t>Title 40pt Title Case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1663988" y="1113589"/>
            <a:ext cx="1663989" cy="242372"/>
          </a:xfrm>
          <a:prstGeom prst="rect">
            <a:avLst/>
          </a:prstGeom>
          <a:noFill/>
        </p:spPr>
        <p:txBody>
          <a:bodyPr wrap="square" lIns="68586" tIns="34294" rIns="68586" bIns="34294" rtlCol="0">
            <a:spAutoFit/>
          </a:bodyPr>
          <a:lstStyle/>
          <a:p>
            <a:pPr algn="r" defTabSz="342916"/>
            <a:r>
              <a:rPr lang="en-US" sz="1100" dirty="0">
                <a:solidFill>
                  <a:srgbClr val="414444"/>
                </a:solidFill>
              </a:rPr>
              <a:t>Bullets 24pt sentence case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841820" y="1355012"/>
            <a:ext cx="1841820" cy="415497"/>
          </a:xfrm>
          <a:prstGeom prst="rect">
            <a:avLst/>
          </a:prstGeom>
          <a:noFill/>
        </p:spPr>
        <p:txBody>
          <a:bodyPr wrap="square" lIns="68586" tIns="34294" rIns="68586" bIns="34294" rtlCol="0">
            <a:spAutoFit/>
          </a:bodyPr>
          <a:lstStyle/>
          <a:p>
            <a:pPr algn="r" defTabSz="342916"/>
            <a:r>
              <a:rPr lang="en-US" sz="1100" dirty="0">
                <a:solidFill>
                  <a:srgbClr val="414444"/>
                </a:solidFill>
              </a:rPr>
              <a:t>Sub-bullets 20pt sentence case</a:t>
            </a:r>
          </a:p>
        </p:txBody>
      </p:sp>
    </p:spTree>
    <p:extLst>
      <p:ext uri="{BB962C8B-B14F-4D97-AF65-F5344CB8AC3E}">
        <p14:creationId xmlns:p14="http://schemas.microsoft.com/office/powerpoint/2010/main" val="65181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  <p:sldLayoutId id="2147483745" r:id="rId19"/>
    <p:sldLayoutId id="2147483746" r:id="rId20"/>
  </p:sldLayoutIdLst>
  <p:hf sldNum="0" hdr="0" ftr="0" dt="0"/>
  <p:txStyles>
    <p:titleStyle>
      <a:lvl1pPr algn="l" defTabSz="453457" rtl="0" eaLnBrk="1" latinLnBrk="0" hangingPunct="1">
        <a:lnSpc>
          <a:spcPts val="3200"/>
        </a:lnSpc>
        <a:spcBef>
          <a:spcPct val="0"/>
        </a:spcBef>
        <a:buNone/>
        <a:defRPr sz="3000" b="0" kern="1200" spc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453457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SzPct val="76000"/>
        <a:buFont typeface="Wingdings" panose="05000000000000000000" pitchFamily="2" charset="2"/>
        <a:buChar char="§"/>
        <a:defRPr sz="1800" kern="1200" spc="0">
          <a:solidFill>
            <a:schemeClr val="tx2"/>
          </a:solidFill>
          <a:latin typeface="Gill Sans MT"/>
          <a:ea typeface="+mn-ea"/>
          <a:cs typeface="+mn-cs"/>
        </a:defRPr>
      </a:lvl1pPr>
      <a:lvl2pPr marL="359955" indent="-179977" algn="l" defTabSz="453457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SzPct val="76000"/>
        <a:buFont typeface="Wingdings" panose="05000000000000000000" pitchFamily="2" charset="2"/>
        <a:buChar char="§"/>
        <a:defRPr sz="1500" kern="1200" spc="0">
          <a:solidFill>
            <a:schemeClr val="tx2"/>
          </a:solidFill>
          <a:latin typeface="Gill Sans MT"/>
          <a:ea typeface="+mn-ea"/>
          <a:cs typeface="+mn-cs"/>
        </a:defRPr>
      </a:lvl2pPr>
      <a:lvl3pPr marL="539932" indent="-179977" algn="l" defTabSz="453457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SzPct val="76000"/>
        <a:buFont typeface="Wingdings" panose="05000000000000000000" pitchFamily="2" charset="2"/>
        <a:buChar char="§"/>
        <a:defRPr sz="1500" kern="1200" spc="0">
          <a:solidFill>
            <a:schemeClr val="tx2"/>
          </a:solidFill>
          <a:latin typeface="Gill Sans MT"/>
          <a:ea typeface="+mn-ea"/>
          <a:cs typeface="+mn-cs"/>
        </a:defRPr>
      </a:lvl3pPr>
      <a:lvl4pPr marL="719910" indent="-179977" algn="l" defTabSz="596738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SzPct val="76000"/>
        <a:buFont typeface="Wingdings" charset="2"/>
        <a:buChar char="§"/>
        <a:defRPr sz="1500" kern="1200" spc="-50">
          <a:solidFill>
            <a:schemeClr val="tx2"/>
          </a:solidFill>
          <a:latin typeface="+mn-lt"/>
          <a:ea typeface="+mn-ea"/>
          <a:cs typeface="+mn-cs"/>
        </a:defRPr>
      </a:lvl4pPr>
      <a:lvl5pPr marL="177910" indent="-177910" algn="l" defTabSz="-450311" rtl="0" eaLnBrk="1" latinLnBrk="0" hangingPunct="1">
        <a:lnSpc>
          <a:spcPts val="2600"/>
        </a:lnSpc>
        <a:spcBef>
          <a:spcPts val="0"/>
        </a:spcBef>
        <a:buSzPct val="76000"/>
        <a:buFont typeface="+mj-lt"/>
        <a:buAutoNum type="arabicPeriod"/>
        <a:defRPr sz="2400" kern="1200" spc="-50">
          <a:solidFill>
            <a:schemeClr val="tx1"/>
          </a:solidFill>
          <a:latin typeface="+mn-lt"/>
          <a:ea typeface="+mn-ea"/>
          <a:cs typeface="+mn-cs"/>
        </a:defRPr>
      </a:lvl5pPr>
      <a:lvl6pPr marL="2493991" indent="-226826" algn="l" defTabSz="4534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47532" indent="-226826" algn="l" defTabSz="4534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00954" indent="-226826" algn="l" defTabSz="4534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54385" indent="-226826" algn="l" defTabSz="4534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3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3457" algn="l" defTabSz="453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6916" algn="l" defTabSz="453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372" algn="l" defTabSz="453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3863" algn="l" defTabSz="453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7300" algn="l" defTabSz="453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0743" algn="l" defTabSz="453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4251" algn="l" defTabSz="453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27672" algn="l" defTabSz="453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618472" y="268759"/>
            <a:ext cx="8429351" cy="413575"/>
          </a:xfrm>
        </p:spPr>
        <p:txBody>
          <a:bodyPr/>
          <a:lstStyle/>
          <a:p>
            <a:r>
              <a:rPr lang="en-GB" sz="2800" dirty="0"/>
              <a:t>CMSIS – Pathway to ARM eco-system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48498" y="932392"/>
            <a:ext cx="6530340" cy="1643894"/>
          </a:xfrm>
        </p:spPr>
        <p:txBody>
          <a:bodyPr>
            <a:normAutofit fontScale="92500"/>
          </a:bodyPr>
          <a:lstStyle/>
          <a:p>
            <a:pPr marL="174625" lvl="2" indent="-174625">
              <a:lnSpc>
                <a:spcPct val="150000"/>
              </a:lnSpc>
            </a:pPr>
            <a:r>
              <a:rPr lang="en-GB" sz="1400" dirty="0"/>
              <a:t>Consistent, generic, and standardized software building blocks</a:t>
            </a:r>
            <a:endParaRPr lang="en-US" sz="1400" i="1" dirty="0">
              <a:solidFill>
                <a:schemeClr val="accent1"/>
              </a:solidFill>
            </a:endParaRPr>
          </a:p>
          <a:p>
            <a:pPr marL="171450" lvl="2" indent="-171450">
              <a:lnSpc>
                <a:spcPct val="150000"/>
              </a:lnSpc>
            </a:pPr>
            <a:r>
              <a:rPr lang="en-IE" sz="1400" dirty="0"/>
              <a:t>Includes full featured RTOS kernel</a:t>
            </a:r>
          </a:p>
          <a:p>
            <a:pPr marL="171450" lvl="2" indent="-171450">
              <a:lnSpc>
                <a:spcPct val="150000"/>
              </a:lnSpc>
            </a:pPr>
            <a:r>
              <a:rPr lang="en-IE" sz="1400" dirty="0"/>
              <a:t>Available for all Cortex-M processors and Cortex-A5, A7, A9 processors</a:t>
            </a:r>
          </a:p>
          <a:p>
            <a:pPr marL="171450" lvl="2" indent="-171450">
              <a:lnSpc>
                <a:spcPct val="150000"/>
              </a:lnSpc>
            </a:pPr>
            <a:r>
              <a:rPr lang="en-IE" sz="1400" dirty="0"/>
              <a:t>Software Packs to distribute device support and software building blocks</a:t>
            </a:r>
          </a:p>
          <a:p>
            <a:pPr marL="171450" lvl="2" indent="-171450">
              <a:lnSpc>
                <a:spcPct val="150000"/>
              </a:lnSpc>
            </a:pPr>
            <a:r>
              <a:rPr lang="en-IE" sz="1400" dirty="0"/>
              <a:t>Open source – development public on </a:t>
            </a:r>
            <a:r>
              <a:rPr lang="en-IE" sz="1400" dirty="0" err="1"/>
              <a:t>github</a:t>
            </a:r>
            <a:endParaRPr lang="en-IE" sz="1400" dirty="0"/>
          </a:p>
          <a:p>
            <a:pPr marL="0" lvl="2" indent="0">
              <a:buNone/>
            </a:pPr>
            <a:endParaRPr lang="en-IE" sz="1200" dirty="0"/>
          </a:p>
          <a:p>
            <a:endParaRPr lang="en-IE" sz="1400" dirty="0"/>
          </a:p>
          <a:p>
            <a:endParaRPr lang="en-IE" sz="1400" dirty="0"/>
          </a:p>
          <a:p>
            <a:endParaRPr lang="en-IE" sz="1400" dirty="0"/>
          </a:p>
          <a:p>
            <a:endParaRPr lang="en-IE" sz="1400" dirty="0"/>
          </a:p>
          <a:p>
            <a:endParaRPr lang="en-IE" sz="1400" dirty="0"/>
          </a:p>
          <a:p>
            <a:endParaRPr lang="en-I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63472" y="2640325"/>
            <a:ext cx="1816575" cy="854078"/>
          </a:xfrm>
          <a:prstGeom prst="rect">
            <a:avLst/>
          </a:prstGeom>
          <a:noFill/>
        </p:spPr>
        <p:txBody>
          <a:bodyPr wrap="square" lIns="68583" tIns="34292" rIns="68583" bIns="34292" rtlCol="0">
            <a:spAutoFit/>
          </a:bodyPr>
          <a:lstStyle/>
          <a:p>
            <a:pPr algn="ctr" defTabSz="342901"/>
            <a:r>
              <a:rPr lang="en-US" sz="1400" dirty="0">
                <a:solidFill>
                  <a:srgbClr val="414444"/>
                </a:solidFill>
              </a:rPr>
              <a:t>Used in many projects</a:t>
            </a:r>
            <a:br>
              <a:rPr lang="en-US" sz="1400" dirty="0">
                <a:solidFill>
                  <a:srgbClr val="414444"/>
                </a:solidFill>
              </a:rPr>
            </a:br>
            <a:r>
              <a:rPr lang="en-US" sz="1100" dirty="0">
                <a:solidFill>
                  <a:srgbClr val="414444"/>
                </a:solidFill>
              </a:rPr>
              <a:t>&gt; 1,200,000 source files</a:t>
            </a:r>
            <a:br>
              <a:rPr lang="en-US" sz="1100" dirty="0">
                <a:solidFill>
                  <a:srgbClr val="414444"/>
                </a:solidFill>
              </a:rPr>
            </a:br>
            <a:r>
              <a:rPr lang="en-US" sz="1100" dirty="0">
                <a:solidFill>
                  <a:srgbClr val="414444"/>
                </a:solidFill>
              </a:rPr>
              <a:t>public on GitHub</a:t>
            </a:r>
          </a:p>
          <a:p>
            <a:pPr algn="ctr" defTabSz="342901"/>
            <a:endParaRPr lang="en-US" sz="1400" dirty="0">
              <a:solidFill>
                <a:srgbClr val="414444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1840" y="4052200"/>
            <a:ext cx="1802687" cy="634788"/>
          </a:xfrm>
          <a:prstGeom prst="rect">
            <a:avLst/>
          </a:prstGeom>
          <a:noFill/>
        </p:spPr>
        <p:txBody>
          <a:bodyPr wrap="none" lIns="68583" tIns="34292" rIns="68583" bIns="34292" rtlCol="0">
            <a:spAutoFit/>
          </a:bodyPr>
          <a:lstStyle/>
          <a:p>
            <a:pPr algn="ctr" defTabSz="342901"/>
            <a:r>
              <a:rPr lang="en-US" sz="1400" dirty="0">
                <a:solidFill>
                  <a:srgbClr val="414444"/>
                </a:solidFill>
              </a:rPr>
              <a:t>Device family packs</a:t>
            </a:r>
          </a:p>
          <a:p>
            <a:pPr algn="ctr" defTabSz="342901"/>
            <a:r>
              <a:rPr lang="en-US" sz="1100" dirty="0">
                <a:solidFill>
                  <a:srgbClr val="414444"/>
                </a:solidFill>
              </a:rPr>
              <a:t>&gt; 3,000,000 pack downloads</a:t>
            </a:r>
          </a:p>
          <a:p>
            <a:pPr algn="ctr" defTabSz="342901"/>
            <a:r>
              <a:rPr lang="en-US" sz="1100" dirty="0">
                <a:solidFill>
                  <a:srgbClr val="414444"/>
                </a:solidFill>
              </a:rPr>
              <a:t>in past 6 months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3602" y="1428552"/>
            <a:ext cx="1458225" cy="461663"/>
          </a:xfrm>
          <a:prstGeom prst="rect">
            <a:avLst/>
          </a:prstGeom>
          <a:noFill/>
        </p:spPr>
        <p:txBody>
          <a:bodyPr wrap="none" lIns="68583" tIns="34292" rIns="68583" bIns="34292" rtlCol="0">
            <a:spAutoFit/>
          </a:bodyPr>
          <a:lstStyle/>
          <a:p>
            <a:pPr algn="ctr" defTabSz="342901"/>
            <a:r>
              <a:rPr lang="en-US" sz="1400" dirty="0">
                <a:solidFill>
                  <a:srgbClr val="414444"/>
                </a:solidFill>
              </a:rPr>
              <a:t>4150 devices</a:t>
            </a:r>
          </a:p>
          <a:p>
            <a:pPr algn="ctr" defTabSz="342901"/>
            <a:r>
              <a:rPr lang="en-US" sz="1100" dirty="0">
                <a:solidFill>
                  <a:srgbClr val="414444"/>
                </a:solidFill>
              </a:rPr>
              <a:t>supported with CMSIS</a:t>
            </a:r>
          </a:p>
        </p:txBody>
      </p:sp>
      <p:pic>
        <p:nvPicPr>
          <p:cNvPr id="17" name="Picture 2" descr="http://www.arm.com/assets/images/CMSIS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705" y="84178"/>
            <a:ext cx="1647132" cy="64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89" y="795504"/>
            <a:ext cx="970590" cy="703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20" y="1970946"/>
            <a:ext cx="912633" cy="774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48" y="3235648"/>
            <a:ext cx="951433" cy="866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 bwMode="auto">
          <a:xfrm>
            <a:off x="2348498" y="2745100"/>
            <a:ext cx="6323788" cy="153591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6000"/>
                </a:schemeClr>
              </a:gs>
              <a:gs pos="50000">
                <a:schemeClr val="accent1">
                  <a:alpha val="46000"/>
                </a:schemeClr>
              </a:gs>
              <a:gs pos="100000">
                <a:schemeClr val="accent1">
                  <a:lumMod val="20000"/>
                  <a:lumOff val="80000"/>
                  <a:alpha val="46000"/>
                </a:schemeClr>
              </a:gs>
            </a:gsLst>
            <a:lin ang="0" scaled="0"/>
            <a:tileRect/>
          </a:gra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defTabSz="342901"/>
            <a:endParaRPr lang="en-GB" sz="900" dirty="0">
              <a:solidFill>
                <a:srgbClr val="000000"/>
              </a:solidFill>
              <a:latin typeface="Gill Sans MT"/>
              <a:ea typeface="MS PGothic" pitchFamily="34" charset="-128"/>
              <a:cs typeface="Gill Sans MT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2489199" y="3037380"/>
            <a:ext cx="6103257" cy="999000"/>
          </a:xfrm>
          <a:prstGeom prst="rightArrow">
            <a:avLst>
              <a:gd name="adj1" fmla="val 84520"/>
              <a:gd name="adj2" fmla="val 23643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0800000" scaled="0"/>
            <a:tileRect/>
          </a:gra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68577" tIns="34289" rIns="68577" bIns="34289" numCol="1" rtlCol="0" anchor="t" anchorCtr="0" compatLnSpc="1">
            <a:prstTxWarp prst="textNoShape">
              <a:avLst/>
            </a:prstTxWarp>
          </a:bodyPr>
          <a:lstStyle/>
          <a:p>
            <a:pPr algn="ctr" defTabSz="342901"/>
            <a:endParaRPr lang="en-GB" sz="1200" b="1" dirty="0">
              <a:solidFill>
                <a:srgbClr val="128CAB"/>
              </a:solidFill>
              <a:latin typeface="Gill Sans MT"/>
              <a:ea typeface="MS PGothic" pitchFamily="34" charset="-128"/>
              <a:cs typeface="Gill Sans MT"/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819792" y="4015813"/>
            <a:ext cx="1157630" cy="25391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 lIns="68577" tIns="34289" rIns="68577" bIns="34289">
            <a:spAutoFit/>
          </a:bodyPr>
          <a:lstStyle/>
          <a:p>
            <a:pPr defTabSz="342901">
              <a:spcBef>
                <a:spcPct val="50000"/>
              </a:spcBef>
              <a:spcAft>
                <a:spcPts val="450"/>
              </a:spcAft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Gill Sans MT"/>
              </a:rPr>
              <a:t>Q4’2016</a:t>
            </a:r>
          </a:p>
        </p:txBody>
      </p:sp>
      <p:sp>
        <p:nvSpPr>
          <p:cNvPr id="23" name="Diamond 22"/>
          <p:cNvSpPr/>
          <p:nvPr/>
        </p:nvSpPr>
        <p:spPr>
          <a:xfrm>
            <a:off x="4790426" y="3500426"/>
            <a:ext cx="236942" cy="236879"/>
          </a:xfrm>
          <a:prstGeom prst="diamon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6" tIns="34294" rIns="68586" bIns="34294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50"/>
              </a:spcAft>
            </a:pPr>
            <a:endParaRPr lang="en-US" dirty="0">
              <a:solidFill>
                <a:srgbClr val="FFFFFF"/>
              </a:solidFill>
              <a:cs typeface="Gill Sans MT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7059550" y="3250853"/>
            <a:ext cx="1271650" cy="790616"/>
          </a:xfrm>
          <a:prstGeom prst="rect">
            <a:avLst/>
          </a:prstGeom>
          <a:noFill/>
        </p:spPr>
        <p:txBody>
          <a:bodyPr wrap="square" lIns="51449" tIns="25725" rIns="51449" bIns="25725">
            <a:spAutoFit/>
          </a:bodyPr>
          <a:lstStyle/>
          <a:p>
            <a:pPr defTabSz="342901"/>
            <a:r>
              <a:rPr lang="en-GB" sz="12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Arial"/>
              </a:rPr>
              <a:t>CMSIS-Zone</a:t>
            </a:r>
            <a:br>
              <a:rPr lang="en-GB" sz="12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Arial"/>
              </a:rPr>
            </a:br>
            <a:r>
              <a:rPr lang="en-GB" sz="12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Arial"/>
              </a:rPr>
              <a:t>MPU Support</a:t>
            </a:r>
            <a:br>
              <a:rPr lang="en-GB" sz="12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Arial"/>
              </a:rPr>
            </a:br>
            <a:r>
              <a:rPr lang="en-GB" sz="12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Arial"/>
              </a:rPr>
              <a:t>RTX5 certification</a:t>
            </a:r>
            <a:br>
              <a:rPr lang="en-GB" sz="12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Arial"/>
              </a:rPr>
            </a:br>
            <a:endParaRPr lang="en-GB" sz="1200" kern="0" dirty="0">
              <a:solidFill>
                <a:sysClr val="windowText" lastClr="000000"/>
              </a:solidFill>
              <a:latin typeface="Gill Sans MT"/>
              <a:ea typeface="MS PGothic" pitchFamily="34" charset="-128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24530" y="3261256"/>
            <a:ext cx="348312" cy="209141"/>
          </a:xfrm>
          <a:prstGeom prst="rect">
            <a:avLst/>
          </a:prstGeom>
        </p:spPr>
        <p:txBody>
          <a:bodyPr vert="horz" wrap="none" lIns="0" tIns="0" rIns="0" bIns="0" rtlCol="0" anchor="t">
            <a:normAutofit fontScale="92500" lnSpcReduction="20000"/>
          </a:bodyPr>
          <a:lstStyle/>
          <a:p>
            <a:pPr algn="ctr"/>
            <a:r>
              <a:rPr lang="de-DE" dirty="0"/>
              <a:t>5.2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26656" y="3249387"/>
            <a:ext cx="348312" cy="209141"/>
          </a:xfrm>
          <a:prstGeom prst="rect">
            <a:avLst/>
          </a:prstGeom>
        </p:spPr>
        <p:txBody>
          <a:bodyPr vert="horz" wrap="none" lIns="0" tIns="0" rIns="0" bIns="0" rtlCol="0" anchor="t">
            <a:normAutofit fontScale="92500" lnSpcReduction="20000"/>
          </a:bodyPr>
          <a:lstStyle/>
          <a:p>
            <a:r>
              <a:rPr lang="de-DE" dirty="0"/>
              <a:t>5.0</a:t>
            </a:r>
            <a:endParaRPr lang="en-US" dirty="0"/>
          </a:p>
        </p:txBody>
      </p:sp>
      <p:sp>
        <p:nvSpPr>
          <p:cNvPr id="30" name="Rectangle 29"/>
          <p:cNvSpPr>
            <a:spLocks noChangeAspect="1"/>
          </p:cNvSpPr>
          <p:nvPr/>
        </p:nvSpPr>
        <p:spPr>
          <a:xfrm>
            <a:off x="2819792" y="3500426"/>
            <a:ext cx="162042" cy="16199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49" tIns="25725" rIns="51449" bIns="25725" rtlCol="0" anchor="ctr"/>
          <a:lstStyle/>
          <a:p>
            <a:pPr algn="ctr" defTabSz="342901"/>
            <a:endParaRPr lang="en-US" sz="1400" dirty="0">
              <a:solidFill>
                <a:srgbClr val="FFFFFF"/>
              </a:solidFill>
              <a:cs typeface="Gill Sans M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91327" y="3261255"/>
            <a:ext cx="348312" cy="209141"/>
          </a:xfrm>
          <a:prstGeom prst="rect">
            <a:avLst/>
          </a:prstGeom>
        </p:spPr>
        <p:txBody>
          <a:bodyPr vert="horz" wrap="none" lIns="0" tIns="0" rIns="0" bIns="0" rtlCol="0" anchor="t">
            <a:normAutofit fontScale="92500" lnSpcReduction="20000"/>
          </a:bodyPr>
          <a:lstStyle/>
          <a:p>
            <a:r>
              <a:rPr lang="de-DE" dirty="0"/>
              <a:t>5.1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 bwMode="auto">
          <a:xfrm>
            <a:off x="3074969" y="3228899"/>
            <a:ext cx="1446230" cy="605950"/>
          </a:xfrm>
          <a:prstGeom prst="rect">
            <a:avLst/>
          </a:prstGeom>
          <a:noFill/>
        </p:spPr>
        <p:txBody>
          <a:bodyPr wrap="square" lIns="51449" tIns="25725" rIns="51449" bIns="25725">
            <a:spAutoFit/>
          </a:bodyPr>
          <a:lstStyle/>
          <a:p>
            <a:pPr defTabSz="342901"/>
            <a:r>
              <a:rPr lang="en-GB" sz="12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Arial"/>
              </a:rPr>
              <a:t>CMSIS-RTOS2</a:t>
            </a:r>
            <a:br>
              <a:rPr lang="en-GB" sz="12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Arial"/>
              </a:rPr>
            </a:br>
            <a:r>
              <a:rPr lang="en-GB" sz="12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Arial"/>
              </a:rPr>
              <a:t>RTX5</a:t>
            </a:r>
            <a:br>
              <a:rPr lang="en-GB" sz="12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Arial"/>
              </a:rPr>
            </a:br>
            <a:r>
              <a:rPr lang="en-GB" sz="12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Arial"/>
              </a:rPr>
              <a:t>ARMv8-M Support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5132383" y="3338288"/>
            <a:ext cx="1499957" cy="421284"/>
          </a:xfrm>
          <a:prstGeom prst="rect">
            <a:avLst/>
          </a:prstGeom>
          <a:noFill/>
        </p:spPr>
        <p:txBody>
          <a:bodyPr wrap="square" lIns="51449" tIns="25725" rIns="51449" bIns="25725">
            <a:spAutoFit/>
          </a:bodyPr>
          <a:lstStyle/>
          <a:p>
            <a:pPr defTabSz="342901"/>
            <a:r>
              <a:rPr lang="en-GB" sz="1200" kern="0" dirty="0">
                <a:solidFill>
                  <a:sysClr val="windowText" lastClr="000000"/>
                </a:solidFill>
                <a:ea typeface="MS PGothic" pitchFamily="34" charset="-128"/>
                <a:cs typeface="Arial"/>
              </a:rPr>
              <a:t>Support for</a:t>
            </a:r>
          </a:p>
          <a:p>
            <a:pPr defTabSz="342901"/>
            <a:r>
              <a:rPr lang="en-GB" sz="1200" kern="0" dirty="0">
                <a:solidFill>
                  <a:sysClr val="windowText" lastClr="000000"/>
                </a:solidFill>
                <a:ea typeface="MS PGothic" pitchFamily="34" charset="-128"/>
                <a:cs typeface="Arial"/>
              </a:rPr>
              <a:t>Cortex-A5, A7, A9</a:t>
            </a:r>
            <a:endParaRPr lang="en-GB" sz="1200" kern="0" dirty="0">
              <a:solidFill>
                <a:sysClr val="windowText" lastClr="000000"/>
              </a:solidFill>
              <a:latin typeface="Gill Sans MT"/>
              <a:ea typeface="MS PGothic" pitchFamily="34" charset="-128"/>
              <a:cs typeface="Arial"/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4759134" y="4004609"/>
            <a:ext cx="1157630" cy="25391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 lIns="68577" tIns="34289" rIns="68577" bIns="34289">
            <a:spAutoFit/>
          </a:bodyPr>
          <a:lstStyle/>
          <a:p>
            <a:pPr defTabSz="342901">
              <a:spcBef>
                <a:spcPct val="50000"/>
              </a:spcBef>
              <a:spcAft>
                <a:spcPts val="450"/>
              </a:spcAft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Gill Sans MT"/>
              </a:rPr>
              <a:t>Q3’2017</a:t>
            </a: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665173" y="3993405"/>
            <a:ext cx="1157630" cy="25391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 lIns="68577" tIns="34289" rIns="68577" bIns="34289">
            <a:spAutoFit/>
          </a:bodyPr>
          <a:lstStyle/>
          <a:p>
            <a:pPr defTabSz="342901">
              <a:spcBef>
                <a:spcPct val="50000"/>
              </a:spcBef>
              <a:spcAft>
                <a:spcPts val="450"/>
              </a:spcAft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Gill Sans MT"/>
              </a:rPr>
              <a:t>Q1’2018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6603825" y="4319649"/>
            <a:ext cx="8411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141">
              <a:defRPr/>
            </a:pPr>
            <a:r>
              <a:rPr lang="en-GB" sz="11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Gill Sans MT"/>
              </a:rPr>
              <a:t>Released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7801618" y="4324653"/>
            <a:ext cx="11286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141">
              <a:defRPr/>
            </a:pPr>
            <a:r>
              <a:rPr lang="en-GB" sz="11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Gill Sans MT"/>
              </a:rPr>
              <a:t>Development</a:t>
            </a:r>
          </a:p>
        </p:txBody>
      </p:sp>
      <p:sp>
        <p:nvSpPr>
          <p:cNvPr id="38" name="Rectangle 37"/>
          <p:cNvSpPr>
            <a:spLocks noChangeAspect="1"/>
          </p:cNvSpPr>
          <p:nvPr/>
        </p:nvSpPr>
        <p:spPr>
          <a:xfrm>
            <a:off x="6495500" y="4388381"/>
            <a:ext cx="129400" cy="12939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41"/>
            <a:endParaRPr lang="en-US" sz="1900" dirty="0">
              <a:solidFill>
                <a:srgbClr val="FFFFFF"/>
              </a:solidFill>
              <a:cs typeface="Gill Sans MT"/>
            </a:endParaRPr>
          </a:p>
        </p:txBody>
      </p:sp>
      <p:sp>
        <p:nvSpPr>
          <p:cNvPr id="39" name="Diamond 38"/>
          <p:cNvSpPr/>
          <p:nvPr/>
        </p:nvSpPr>
        <p:spPr>
          <a:xfrm>
            <a:off x="7594582" y="4356016"/>
            <a:ext cx="207036" cy="225243"/>
          </a:xfrm>
          <a:prstGeom prst="diamon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41"/>
            <a:endParaRPr lang="en-US" sz="1900" dirty="0">
              <a:solidFill>
                <a:srgbClr val="FFFFFF"/>
              </a:solidFill>
              <a:cs typeface="Gill Sans MT"/>
            </a:endParaRPr>
          </a:p>
        </p:txBody>
      </p:sp>
      <p:sp>
        <p:nvSpPr>
          <p:cNvPr id="40" name="Diamond 39"/>
          <p:cNvSpPr/>
          <p:nvPr/>
        </p:nvSpPr>
        <p:spPr>
          <a:xfrm>
            <a:off x="6780215" y="3500425"/>
            <a:ext cx="236942" cy="236879"/>
          </a:xfrm>
          <a:prstGeom prst="diamon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6" tIns="34294" rIns="68586" bIns="34294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50"/>
              </a:spcAft>
            </a:pPr>
            <a:endParaRPr lang="en-US" dirty="0">
              <a:solidFill>
                <a:srgbClr val="FFFFFF"/>
              </a:solidFill>
              <a:cs typeface="Gill Sans MT"/>
            </a:endParaRPr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2409950" y="2813450"/>
            <a:ext cx="1534296" cy="25391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 lIns="68577" tIns="34289" rIns="68577" bIns="34289">
            <a:spAutoFit/>
          </a:bodyPr>
          <a:lstStyle/>
          <a:p>
            <a:pPr defTabSz="342901">
              <a:spcBef>
                <a:spcPct val="50000"/>
              </a:spcBef>
              <a:spcAft>
                <a:spcPts val="450"/>
              </a:spcAft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Gill Sans MT"/>
              </a:rPr>
              <a:t>CMSIS Roadmap</a:t>
            </a:r>
          </a:p>
        </p:txBody>
      </p:sp>
    </p:spTree>
    <p:extLst>
      <p:ext uri="{BB962C8B-B14F-4D97-AF65-F5344CB8AC3E}">
        <p14:creationId xmlns:p14="http://schemas.microsoft.com/office/powerpoint/2010/main" val="290576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Rectangle 557"/>
          <p:cNvSpPr/>
          <p:nvPr/>
        </p:nvSpPr>
        <p:spPr>
          <a:xfrm>
            <a:off x="5805864" y="784597"/>
            <a:ext cx="1875537" cy="12145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mpd="sng">
            <a:solidFill>
              <a:schemeClr val="accent4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t"/>
          <a:lstStyle/>
          <a:p>
            <a:pPr>
              <a:lnSpc>
                <a:spcPct val="80000"/>
              </a:lnSpc>
            </a:pPr>
            <a:r>
              <a:rPr lang="en-US" sz="1200" dirty="0">
                <a:solidFill>
                  <a:schemeClr val="accent4"/>
                </a:solidFill>
                <a:ea typeface="Calibri" charset="0"/>
                <a:cs typeface="Calibri" charset="0"/>
              </a:rPr>
              <a:t>different power domain</a:t>
            </a:r>
          </a:p>
        </p:txBody>
      </p:sp>
      <p:sp>
        <p:nvSpPr>
          <p:cNvPr id="5" name="Rectangle 4"/>
          <p:cNvSpPr/>
          <p:nvPr/>
        </p:nvSpPr>
        <p:spPr>
          <a:xfrm>
            <a:off x="2045634" y="2449230"/>
            <a:ext cx="412465" cy="210008"/>
          </a:xfrm>
          <a:prstGeom prst="rect">
            <a:avLst/>
          </a:prstGeom>
          <a:solidFill>
            <a:schemeClr val="accent1">
              <a:alpha val="6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>
              <a:lnSpc>
                <a:spcPct val="80000"/>
              </a:lnSpc>
            </a:pPr>
            <a:endParaRPr lang="en-US" sz="8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45634" y="2753346"/>
            <a:ext cx="412465" cy="539371"/>
          </a:xfrm>
          <a:prstGeom prst="rect">
            <a:avLst/>
          </a:prstGeom>
          <a:solidFill>
            <a:schemeClr val="accent1">
              <a:lumMod val="50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/>
            <a:endParaRPr lang="en-US" sz="800" dirty="0"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45634" y="2140238"/>
            <a:ext cx="412465" cy="210008"/>
          </a:xfrm>
          <a:prstGeom prst="rect">
            <a:avLst/>
          </a:prstGeom>
          <a:solidFill>
            <a:schemeClr val="accent2">
              <a:alpha val="6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35105" rIns="0" bIns="34295" rtlCol="0" anchor="ctr"/>
          <a:lstStyle/>
          <a:p>
            <a:pPr algn="ctr">
              <a:lnSpc>
                <a:spcPct val="80000"/>
              </a:lnSpc>
            </a:pPr>
            <a:endParaRPr lang="en-US" sz="8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8398" y="2420326"/>
            <a:ext cx="412465" cy="210008"/>
          </a:xfrm>
          <a:prstGeom prst="rect">
            <a:avLst/>
          </a:prstGeom>
          <a:solidFill>
            <a:schemeClr val="accent1">
              <a:alpha val="8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>
              <a:lnSpc>
                <a:spcPct val="80000"/>
              </a:lnSpc>
            </a:pPr>
            <a:endParaRPr lang="en-US" sz="8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18398" y="2724442"/>
            <a:ext cx="412465" cy="539371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/>
            <a:endParaRPr lang="en-US" sz="800" dirty="0"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18398" y="2111334"/>
            <a:ext cx="412465" cy="210008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35105" rIns="0" bIns="34295" rtlCol="0" anchor="ctr"/>
          <a:lstStyle/>
          <a:p>
            <a:pPr algn="ctr">
              <a:lnSpc>
                <a:spcPct val="80000"/>
              </a:lnSpc>
            </a:pPr>
            <a:endParaRPr lang="en-US" sz="8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6775" y="2698597"/>
            <a:ext cx="797000" cy="53631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chemeClr val="bg2"/>
                </a:solidFill>
                <a:cs typeface="Calibri"/>
              </a:rPr>
              <a:t>Flash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55796" y="927322"/>
            <a:ext cx="722595" cy="3738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5105" rIns="0" bIns="34295" rtlCol="0" anchor="ctr"/>
          <a:lstStyle/>
          <a:p>
            <a:pPr algn="ctr"/>
            <a:r>
              <a:rPr lang="en-US" sz="900" dirty="0">
                <a:cs typeface="Calibri"/>
              </a:rPr>
              <a:t>Cortex-M33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991161" y="2391422"/>
            <a:ext cx="412465" cy="210008"/>
          </a:xfrm>
          <a:prstGeom prst="rect">
            <a:avLst/>
          </a:pr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SRAM </a:t>
            </a:r>
            <a:r>
              <a:rPr lang="en-US" sz="800" dirty="0" err="1">
                <a:solidFill>
                  <a:schemeClr val="bg1"/>
                </a:solidFill>
                <a:cs typeface="Calibri"/>
              </a:rPr>
              <a:t>Cntl</a:t>
            </a:r>
            <a:endParaRPr lang="en-US" sz="8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04298" y="2082430"/>
            <a:ext cx="636258" cy="2118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cs typeface="Calibri"/>
              </a:rPr>
              <a:t>APB Bridge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34810" y="1744090"/>
            <a:ext cx="4439445" cy="2226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cs typeface="Calibri"/>
              </a:rPr>
              <a:t>Multi-layer AHB5 interconnect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944481" y="1301150"/>
            <a:ext cx="0" cy="44294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97393" y="2292438"/>
            <a:ext cx="0" cy="98984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445276" y="1968866"/>
            <a:ext cx="1" cy="422556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6" idx="0"/>
          </p:cNvCxnSpPr>
          <p:nvPr/>
        </p:nvCxnSpPr>
        <p:spPr>
          <a:xfrm>
            <a:off x="3911897" y="1968866"/>
            <a:ext cx="0" cy="11566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27" idx="0"/>
          </p:cNvCxnSpPr>
          <p:nvPr/>
        </p:nvCxnSpPr>
        <p:spPr>
          <a:xfrm>
            <a:off x="3922427" y="2294261"/>
            <a:ext cx="0" cy="65911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91161" y="2695538"/>
            <a:ext cx="412465" cy="5393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/>
            <a:r>
              <a:rPr lang="en-US" sz="800" dirty="0">
                <a:cs typeface="Calibri"/>
              </a:rPr>
              <a:t>System SRAM</a:t>
            </a:r>
          </a:p>
        </p:txBody>
      </p:sp>
      <p:cxnSp>
        <p:nvCxnSpPr>
          <p:cNvPr id="29" name="Straight Connector 28"/>
          <p:cNvCxnSpPr>
            <a:endCxn id="16" idx="0"/>
          </p:cNvCxnSpPr>
          <p:nvPr/>
        </p:nvCxnSpPr>
        <p:spPr>
          <a:xfrm>
            <a:off x="2197393" y="2601430"/>
            <a:ext cx="0" cy="94108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655796" y="1399458"/>
            <a:ext cx="577370" cy="24580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Instruction Cache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82571" y="2695538"/>
            <a:ext cx="524955" cy="59979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/>
            <a:r>
              <a:rPr lang="en-US" sz="800" dirty="0">
                <a:cs typeface="Calibri"/>
              </a:rPr>
              <a:t>TrustZone </a:t>
            </a:r>
            <a:r>
              <a:rPr lang="en-US" sz="800" dirty="0" err="1">
                <a:cs typeface="Calibri"/>
              </a:rPr>
              <a:t>Cryptocell</a:t>
            </a:r>
            <a:endParaRPr lang="en-US" sz="800" dirty="0">
              <a:cs typeface="Calibri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2945049" y="2292438"/>
            <a:ext cx="0" cy="40310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291310" y="1301150"/>
            <a:ext cx="0" cy="44294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16200000">
            <a:off x="2332672" y="1042287"/>
            <a:ext cx="373829" cy="143898"/>
          </a:xfrm>
          <a:prstGeom prst="rect">
            <a:avLst/>
          </a:pr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5105" rIns="0" bIns="35105" rtlCol="0" anchor="ctr"/>
          <a:lstStyle/>
          <a:p>
            <a:pPr algn="ctr">
              <a:lnSpc>
                <a:spcPct val="80000"/>
              </a:lnSpc>
            </a:pPr>
            <a:r>
              <a:rPr lang="en-US" sz="800">
                <a:solidFill>
                  <a:schemeClr val="bg1"/>
                </a:solidFill>
                <a:cs typeface="Calibri"/>
              </a:rPr>
              <a:t>IDAU</a:t>
            </a:r>
            <a:endParaRPr lang="en-US" sz="8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20158" y="1203094"/>
            <a:ext cx="551977" cy="3959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Always-on domain</a:t>
            </a:r>
          </a:p>
        </p:txBody>
      </p:sp>
      <p:cxnSp>
        <p:nvCxnSpPr>
          <p:cNvPr id="39" name="Straight Connector 38"/>
          <p:cNvCxnSpPr>
            <a:stCxn id="22" idx="3"/>
          </p:cNvCxnSpPr>
          <p:nvPr/>
        </p:nvCxnSpPr>
        <p:spPr>
          <a:xfrm>
            <a:off x="2378391" y="1114236"/>
            <a:ext cx="69247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313260" y="1645262"/>
            <a:ext cx="0" cy="98735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596146" y="1599007"/>
            <a:ext cx="0" cy="144991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991161" y="2082430"/>
            <a:ext cx="412465" cy="210008"/>
          </a:xfrm>
          <a:prstGeom prst="rect">
            <a:avLst/>
          </a:prstGeom>
          <a:solidFill>
            <a:schemeClr val="accent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35105" rIns="0" bIns="34295" rtlCol="0" anchor="ctr"/>
          <a:lstStyle/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TrustZone</a:t>
            </a:r>
          </a:p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Filters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2197393" y="1966770"/>
            <a:ext cx="0" cy="11566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738816" y="2082430"/>
            <a:ext cx="412465" cy="210008"/>
          </a:xfrm>
          <a:prstGeom prst="rect">
            <a:avLst/>
          </a:prstGeom>
          <a:solidFill>
            <a:schemeClr val="accent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35105" rIns="0" bIns="34295" rtlCol="0" anchor="ctr"/>
          <a:lstStyle/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TrustZone</a:t>
            </a:r>
          </a:p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Filters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2945049" y="1966770"/>
            <a:ext cx="821" cy="11566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705311" y="927322"/>
            <a:ext cx="722595" cy="3738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5105" rIns="0" bIns="34295" rtlCol="0" anchor="ctr"/>
          <a:lstStyle/>
          <a:p>
            <a:pPr algn="ctr"/>
            <a:r>
              <a:rPr lang="en-US" sz="900" dirty="0">
                <a:cs typeface="Calibri"/>
              </a:rPr>
              <a:t>Cortex-M33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2993996" y="1301150"/>
            <a:ext cx="0" cy="44294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05311" y="1399458"/>
            <a:ext cx="577370" cy="24580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Instruction Cache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3340825" y="1301150"/>
            <a:ext cx="0" cy="44294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 rot="16200000">
            <a:off x="3382187" y="1042287"/>
            <a:ext cx="373829" cy="143898"/>
          </a:xfrm>
          <a:prstGeom prst="rect">
            <a:avLst/>
          </a:pr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5105" rIns="0" bIns="35105" rtlCol="0" anchor="ctr"/>
          <a:lstStyle/>
          <a:p>
            <a:pPr algn="ctr">
              <a:lnSpc>
                <a:spcPct val="80000"/>
              </a:lnSpc>
            </a:pPr>
            <a:r>
              <a:rPr lang="en-US" sz="800">
                <a:solidFill>
                  <a:schemeClr val="bg1"/>
                </a:solidFill>
                <a:cs typeface="Calibri"/>
              </a:rPr>
              <a:t>IDAU</a:t>
            </a:r>
            <a:endParaRPr lang="en-US" sz="800" dirty="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3427907" y="1114236"/>
            <a:ext cx="69247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233"/>
          <p:cNvCxnSpPr/>
          <p:nvPr/>
        </p:nvCxnSpPr>
        <p:spPr>
          <a:xfrm rot="5400000" flipH="1" flipV="1">
            <a:off x="3262397" y="1606833"/>
            <a:ext cx="233966" cy="82116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706581" y="927281"/>
            <a:ext cx="377447" cy="37387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/>
            <a:r>
              <a:rPr lang="en-US" sz="800" dirty="0">
                <a:cs typeface="Calibri"/>
              </a:rPr>
              <a:t>Local SRAM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420438" y="1425904"/>
            <a:ext cx="412465" cy="210008"/>
          </a:xfrm>
          <a:prstGeom prst="rect">
            <a:avLst/>
          </a:prstGeom>
          <a:solidFill>
            <a:schemeClr val="accent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35105" rIns="0" bIns="34295" rtlCol="0" anchor="ctr"/>
          <a:lstStyle/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TrustZone</a:t>
            </a:r>
          </a:p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Filters</a:t>
            </a:r>
          </a:p>
        </p:txBody>
      </p:sp>
      <p:cxnSp>
        <p:nvCxnSpPr>
          <p:cNvPr id="58" name="Straight Connector 233"/>
          <p:cNvCxnSpPr/>
          <p:nvPr/>
        </p:nvCxnSpPr>
        <p:spPr>
          <a:xfrm flipV="1">
            <a:off x="3832903" y="1301150"/>
            <a:ext cx="62401" cy="229758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814287" y="1305957"/>
            <a:ext cx="589399" cy="58059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/>
            <a:r>
              <a:rPr lang="en-US" sz="800">
                <a:solidFill>
                  <a:schemeClr val="bg1"/>
                </a:solidFill>
                <a:cs typeface="Calibri"/>
              </a:rPr>
              <a:t>Power</a:t>
            </a:r>
          </a:p>
          <a:p>
            <a:pPr algn="ctr"/>
            <a:r>
              <a:rPr lang="en-US" sz="800">
                <a:solidFill>
                  <a:schemeClr val="bg1"/>
                </a:solidFill>
                <a:cs typeface="Calibri"/>
              </a:rPr>
              <a:t>Control</a:t>
            </a:r>
            <a:endParaRPr lang="en-US" sz="8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239043" y="2391422"/>
            <a:ext cx="412465" cy="210008"/>
          </a:xfrm>
          <a:prstGeom prst="rect">
            <a:avLst/>
          </a:prstGeom>
          <a:solidFill>
            <a:schemeClr val="accent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35105" rIns="0" bIns="34295" rtlCol="0" anchor="ctr"/>
          <a:lstStyle/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TrustZone</a:t>
            </a:r>
          </a:p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Filters</a:t>
            </a:r>
          </a:p>
        </p:txBody>
      </p:sp>
      <p:cxnSp>
        <p:nvCxnSpPr>
          <p:cNvPr id="61" name="Straight Connector 60"/>
          <p:cNvCxnSpPr>
            <a:endCxn id="60" idx="2"/>
          </p:cNvCxnSpPr>
          <p:nvPr/>
        </p:nvCxnSpPr>
        <p:spPr>
          <a:xfrm flipV="1">
            <a:off x="1445275" y="2601430"/>
            <a:ext cx="0" cy="92108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037271" y="927282"/>
            <a:ext cx="551977" cy="7179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81011" rIns="68589" bIns="34295" rtlCol="0" anchor="t"/>
          <a:lstStyle/>
          <a:p>
            <a:pPr algn="ctr">
              <a:lnSpc>
                <a:spcPct val="80000"/>
              </a:lnSpc>
            </a:pPr>
            <a:r>
              <a:rPr lang="en-US" sz="800">
                <a:solidFill>
                  <a:schemeClr val="bg1"/>
                </a:solidFill>
                <a:cs typeface="Calibri"/>
              </a:rPr>
              <a:t>Secure Debug</a:t>
            </a:r>
            <a:endParaRPr lang="en-US" sz="8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083852" y="1229124"/>
            <a:ext cx="458817" cy="3716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/>
            <a:r>
              <a:rPr lang="en-US" sz="800" dirty="0" err="1">
                <a:cs typeface="Calibri"/>
              </a:rPr>
              <a:t>CoreSight</a:t>
            </a:r>
            <a:r>
              <a:rPr lang="en-US" sz="800" dirty="0">
                <a:cs typeface="Calibri"/>
              </a:rPr>
              <a:t> </a:t>
            </a:r>
            <a:r>
              <a:rPr lang="en-US" sz="800" dirty="0" err="1">
                <a:cs typeface="Calibri"/>
              </a:rPr>
              <a:t>SoC</a:t>
            </a:r>
            <a:endParaRPr lang="en-US" sz="800" dirty="0">
              <a:cs typeface="Calibri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484976" y="2508351"/>
            <a:ext cx="216744" cy="48843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68589" tIns="34295" rIns="68589" bIns="34295" rtlCol="0" anchor="ctr"/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QSPI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253448" y="2614057"/>
            <a:ext cx="216744" cy="48843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68589" tIns="34295" rIns="68589" bIns="34295" rtlCol="0" anchor="ctr"/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SPI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269097" y="2614057"/>
            <a:ext cx="216744" cy="4884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68589" tIns="34295" rIns="68589" bIns="34295" rtlCol="0" anchor="ctr"/>
          <a:lstStyle/>
          <a:p>
            <a:pPr algn="ctr"/>
            <a:r>
              <a:rPr lang="en-US" sz="900">
                <a:solidFill>
                  <a:schemeClr val="bg2"/>
                </a:solidFill>
              </a:rPr>
              <a:t>I3C</a:t>
            </a:r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735404" y="2506914"/>
            <a:ext cx="216744" cy="48843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68589" tIns="34295" rIns="68589" bIns="34295" rtlCol="0" anchor="ctr"/>
          <a:lstStyle/>
          <a:p>
            <a:pPr algn="ctr"/>
            <a:r>
              <a:rPr lang="en-US" sz="900" dirty="0" err="1">
                <a:solidFill>
                  <a:schemeClr val="bg2"/>
                </a:solidFill>
              </a:rPr>
              <a:t>eMMC</a:t>
            </a:r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523008" y="2614057"/>
            <a:ext cx="216744" cy="488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68589" tIns="34295" rIns="68589" bIns="34295" rtlCol="0" anchor="ctr"/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GPIO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030832" y="2614057"/>
            <a:ext cx="216744" cy="4884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68589" tIns="34295" rIns="68589" bIns="34295" rtlCol="0" anchor="ctr"/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PWM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989316" y="2506914"/>
            <a:ext cx="216744" cy="48843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135018" tIns="34295" rIns="68589" bIns="34295" rtlCol="0" anchor="ctr" anchorCtr="1"/>
          <a:lstStyle/>
          <a:p>
            <a:pPr algn="ctr">
              <a:lnSpc>
                <a:spcPct val="50000"/>
              </a:lnSpc>
            </a:pPr>
            <a:r>
              <a:rPr lang="en-US" sz="900" dirty="0">
                <a:solidFill>
                  <a:schemeClr val="bg2"/>
                </a:solidFill>
              </a:rPr>
              <a:t>SDIO</a:t>
            </a:r>
          </a:p>
          <a:p>
            <a:pPr algn="ctr">
              <a:lnSpc>
                <a:spcPct val="50000"/>
              </a:lnSpc>
            </a:pPr>
            <a:r>
              <a:rPr lang="en-US" sz="800" dirty="0">
                <a:solidFill>
                  <a:schemeClr val="bg2"/>
                </a:solidFill>
              </a:rPr>
              <a:t>master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776920" y="2614057"/>
            <a:ext cx="216744" cy="488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68589" tIns="34295" rIns="68589" bIns="34295" rtlCol="0" anchor="ctr"/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UART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243227" y="2506914"/>
            <a:ext cx="216744" cy="48843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135018" tIns="34295" rIns="68589" bIns="34295" rtlCol="0" anchor="ctr" anchorCtr="1"/>
          <a:lstStyle/>
          <a:p>
            <a:pPr algn="ctr">
              <a:lnSpc>
                <a:spcPct val="50000"/>
              </a:lnSpc>
            </a:pPr>
            <a:r>
              <a:rPr lang="en-US" sz="900" dirty="0">
                <a:solidFill>
                  <a:schemeClr val="bg2"/>
                </a:solidFill>
              </a:rPr>
              <a:t>SDIO</a:t>
            </a:r>
          </a:p>
          <a:p>
            <a:pPr algn="ctr">
              <a:lnSpc>
                <a:spcPct val="50000"/>
              </a:lnSpc>
            </a:pPr>
            <a:r>
              <a:rPr lang="en-US" sz="800" dirty="0">
                <a:solidFill>
                  <a:schemeClr val="bg2"/>
                </a:solidFill>
              </a:rPr>
              <a:t>slave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015184" y="2614057"/>
            <a:ext cx="216744" cy="48843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135018" tIns="34295" rIns="68589" bIns="34295" rtlCol="0" anchor="ctr" anchorCtr="1"/>
          <a:lstStyle/>
          <a:p>
            <a:pPr algn="ctr">
              <a:lnSpc>
                <a:spcPct val="50000"/>
              </a:lnSpc>
            </a:pPr>
            <a:r>
              <a:rPr lang="en-US" sz="900" dirty="0">
                <a:solidFill>
                  <a:schemeClr val="bg2"/>
                </a:solidFill>
              </a:rPr>
              <a:t>I2C</a:t>
            </a:r>
          </a:p>
          <a:p>
            <a:pPr algn="ctr">
              <a:lnSpc>
                <a:spcPct val="50000"/>
              </a:lnSpc>
            </a:pPr>
            <a:r>
              <a:rPr lang="en-US" sz="800" dirty="0">
                <a:solidFill>
                  <a:schemeClr val="bg2"/>
                </a:solidFill>
              </a:rPr>
              <a:t>master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761272" y="2614057"/>
            <a:ext cx="216744" cy="48843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135018" tIns="34295" rIns="68589" bIns="34295" rtlCol="0" anchor="ctr" anchorCtr="1"/>
          <a:lstStyle/>
          <a:p>
            <a:pPr algn="ctr">
              <a:lnSpc>
                <a:spcPct val="50000"/>
              </a:lnSpc>
            </a:pPr>
            <a:r>
              <a:rPr lang="en-US" sz="900" dirty="0">
                <a:solidFill>
                  <a:schemeClr val="bg2"/>
                </a:solidFill>
              </a:rPr>
              <a:t>I2C</a:t>
            </a:r>
          </a:p>
          <a:p>
            <a:pPr algn="ctr">
              <a:lnSpc>
                <a:spcPct val="50000"/>
              </a:lnSpc>
            </a:pPr>
            <a:r>
              <a:rPr lang="en-US" sz="800" dirty="0">
                <a:solidFill>
                  <a:schemeClr val="bg2"/>
                </a:solidFill>
              </a:rPr>
              <a:t>slave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507360" y="2614057"/>
            <a:ext cx="216744" cy="48843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68589" tIns="34295" rIns="68589" bIns="34295" rtlCol="0" anchor="ctr"/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I2S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497139" y="2506914"/>
            <a:ext cx="216744" cy="4884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wrap="none" lIns="68589" tIns="34295" rIns="68589" bIns="34295" rtlCol="0" anchor="ctr"/>
          <a:lstStyle/>
          <a:p>
            <a:pPr algn="ctr"/>
            <a:r>
              <a:rPr lang="en-US" sz="800">
                <a:solidFill>
                  <a:schemeClr val="bg2"/>
                </a:solidFill>
              </a:rPr>
              <a:t>USB2</a:t>
            </a:r>
            <a:endParaRPr lang="en-US" sz="800" dirty="0">
              <a:solidFill>
                <a:schemeClr val="bg2"/>
              </a:solidFill>
            </a:endParaRPr>
          </a:p>
        </p:txBody>
      </p:sp>
      <p:cxnSp>
        <p:nvCxnSpPr>
          <p:cNvPr id="414" name="Straight Connector 413"/>
          <p:cNvCxnSpPr>
            <a:stCxn id="21" idx="3"/>
            <a:endCxn id="445" idx="1"/>
          </p:cNvCxnSpPr>
          <p:nvPr/>
        </p:nvCxnSpPr>
        <p:spPr>
          <a:xfrm>
            <a:off x="5474255" y="1855431"/>
            <a:ext cx="292095" cy="313996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3"/>
          <p:cNvCxnSpPr>
            <a:stCxn id="70" idx="0"/>
            <a:endCxn id="445" idx="2"/>
          </p:cNvCxnSpPr>
          <p:nvPr/>
        </p:nvCxnSpPr>
        <p:spPr>
          <a:xfrm rot="16200000" flipV="1">
            <a:off x="6369909" y="2284912"/>
            <a:ext cx="227539" cy="219341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13"/>
          <p:cNvCxnSpPr>
            <a:stCxn id="71" idx="0"/>
          </p:cNvCxnSpPr>
          <p:nvPr/>
        </p:nvCxnSpPr>
        <p:spPr>
          <a:xfrm rot="16200000" flipV="1">
            <a:off x="4013511" y="2265748"/>
            <a:ext cx="257227" cy="439394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13"/>
          <p:cNvCxnSpPr>
            <a:stCxn id="82" idx="0"/>
          </p:cNvCxnSpPr>
          <p:nvPr/>
        </p:nvCxnSpPr>
        <p:spPr>
          <a:xfrm rot="16200000" flipV="1">
            <a:off x="4140467" y="2138792"/>
            <a:ext cx="257227" cy="693306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13"/>
          <p:cNvCxnSpPr>
            <a:stCxn id="81" idx="0"/>
          </p:cNvCxnSpPr>
          <p:nvPr/>
        </p:nvCxnSpPr>
        <p:spPr>
          <a:xfrm rot="16200000" flipV="1">
            <a:off x="4267423" y="2011836"/>
            <a:ext cx="257227" cy="947218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13"/>
          <p:cNvCxnSpPr>
            <a:stCxn id="80" idx="0"/>
          </p:cNvCxnSpPr>
          <p:nvPr/>
        </p:nvCxnSpPr>
        <p:spPr>
          <a:xfrm rot="16200000" flipV="1">
            <a:off x="4394379" y="1884880"/>
            <a:ext cx="257227" cy="1201130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13"/>
          <p:cNvCxnSpPr>
            <a:stCxn id="72" idx="0"/>
          </p:cNvCxnSpPr>
          <p:nvPr/>
        </p:nvCxnSpPr>
        <p:spPr>
          <a:xfrm rot="16200000" flipV="1">
            <a:off x="4521335" y="1757924"/>
            <a:ext cx="257227" cy="1455042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13"/>
          <p:cNvCxnSpPr>
            <a:stCxn id="74" idx="0"/>
          </p:cNvCxnSpPr>
          <p:nvPr/>
        </p:nvCxnSpPr>
        <p:spPr>
          <a:xfrm rot="16200000" flipV="1">
            <a:off x="4648291" y="1630968"/>
            <a:ext cx="257227" cy="1708954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13"/>
          <p:cNvCxnSpPr>
            <a:stCxn id="78" idx="0"/>
          </p:cNvCxnSpPr>
          <p:nvPr/>
        </p:nvCxnSpPr>
        <p:spPr>
          <a:xfrm rot="16200000" flipV="1">
            <a:off x="4775247" y="1504012"/>
            <a:ext cx="257227" cy="1962866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13"/>
          <p:cNvCxnSpPr>
            <a:stCxn id="75" idx="0"/>
          </p:cNvCxnSpPr>
          <p:nvPr/>
        </p:nvCxnSpPr>
        <p:spPr>
          <a:xfrm rot="16200000" flipV="1">
            <a:off x="4902203" y="1377056"/>
            <a:ext cx="257227" cy="2216778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13"/>
          <p:cNvCxnSpPr>
            <a:stCxn id="73" idx="0"/>
            <a:endCxn id="445" idx="2"/>
          </p:cNvCxnSpPr>
          <p:nvPr/>
        </p:nvCxnSpPr>
        <p:spPr>
          <a:xfrm rot="16200000" flipV="1">
            <a:off x="6495842" y="2158980"/>
            <a:ext cx="226102" cy="469768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13"/>
          <p:cNvCxnSpPr>
            <a:stCxn id="76" idx="0"/>
            <a:endCxn id="445" idx="2"/>
          </p:cNvCxnSpPr>
          <p:nvPr/>
        </p:nvCxnSpPr>
        <p:spPr>
          <a:xfrm rot="16200000" flipV="1">
            <a:off x="6622798" y="2032024"/>
            <a:ext cx="226102" cy="723680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13"/>
          <p:cNvCxnSpPr>
            <a:stCxn id="79" idx="0"/>
            <a:endCxn id="445" idx="2"/>
          </p:cNvCxnSpPr>
          <p:nvPr/>
        </p:nvCxnSpPr>
        <p:spPr>
          <a:xfrm rot="16200000" flipV="1">
            <a:off x="6749753" y="1905068"/>
            <a:ext cx="226102" cy="977592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13"/>
          <p:cNvCxnSpPr>
            <a:stCxn id="84" idx="0"/>
            <a:endCxn id="445" idx="2"/>
          </p:cNvCxnSpPr>
          <p:nvPr/>
        </p:nvCxnSpPr>
        <p:spPr>
          <a:xfrm rot="16200000" flipV="1">
            <a:off x="6876710" y="1778112"/>
            <a:ext cx="226102" cy="1231503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8" name="Rectangle 497"/>
          <p:cNvSpPr/>
          <p:nvPr/>
        </p:nvSpPr>
        <p:spPr>
          <a:xfrm>
            <a:off x="4002194" y="2620405"/>
            <a:ext cx="216744" cy="48843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68589" tIns="34295" rIns="68589" bIns="34295" rtlCol="0" anchor="ctr"/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RTC</a:t>
            </a:r>
          </a:p>
        </p:txBody>
      </p:sp>
      <p:sp>
        <p:nvSpPr>
          <p:cNvPr id="548" name="Rectangle 547"/>
          <p:cNvSpPr/>
          <p:nvPr/>
        </p:nvSpPr>
        <p:spPr>
          <a:xfrm>
            <a:off x="5971584" y="1004656"/>
            <a:ext cx="722595" cy="2964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5105" rIns="0" bIns="34295" rtlCol="0" anchor="ctr"/>
          <a:lstStyle/>
          <a:p>
            <a:pPr algn="ctr"/>
            <a:r>
              <a:rPr lang="en-US" sz="900" dirty="0">
                <a:cs typeface="Calibri"/>
              </a:rPr>
              <a:t>Cortex-M23</a:t>
            </a:r>
          </a:p>
        </p:txBody>
      </p:sp>
      <p:cxnSp>
        <p:nvCxnSpPr>
          <p:cNvPr id="549" name="Straight Connector 548"/>
          <p:cNvCxnSpPr/>
          <p:nvPr/>
        </p:nvCxnSpPr>
        <p:spPr>
          <a:xfrm flipV="1">
            <a:off x="6260268" y="1301150"/>
            <a:ext cx="0" cy="44294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0" name="Rectangle 549"/>
          <p:cNvSpPr/>
          <p:nvPr/>
        </p:nvSpPr>
        <p:spPr>
          <a:xfrm>
            <a:off x="5971583" y="1399458"/>
            <a:ext cx="577370" cy="24580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Code RAM</a:t>
            </a:r>
          </a:p>
        </p:txBody>
      </p:sp>
      <p:cxnSp>
        <p:nvCxnSpPr>
          <p:cNvPr id="551" name="Straight Connector 550"/>
          <p:cNvCxnSpPr/>
          <p:nvPr/>
        </p:nvCxnSpPr>
        <p:spPr>
          <a:xfrm flipV="1">
            <a:off x="6607098" y="1301150"/>
            <a:ext cx="0" cy="44294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2" name="Rectangle 551"/>
          <p:cNvSpPr/>
          <p:nvPr/>
        </p:nvSpPr>
        <p:spPr>
          <a:xfrm rot="16200000">
            <a:off x="6687127" y="1080954"/>
            <a:ext cx="296495" cy="143898"/>
          </a:xfrm>
          <a:prstGeom prst="rect">
            <a:avLst/>
          </a:pr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5105" rIns="0" bIns="35105" rtlCol="0" anchor="ctr"/>
          <a:lstStyle/>
          <a:p>
            <a:pPr algn="ctr">
              <a:lnSpc>
                <a:spcPct val="80000"/>
              </a:lnSpc>
            </a:pPr>
            <a:r>
              <a:rPr lang="en-US" sz="800">
                <a:solidFill>
                  <a:schemeClr val="bg1"/>
                </a:solidFill>
                <a:cs typeface="Calibri"/>
              </a:rPr>
              <a:t>IDAU</a:t>
            </a:r>
            <a:endParaRPr lang="en-US" sz="800" dirty="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553" name="Straight Connector 552"/>
          <p:cNvCxnSpPr>
            <a:stCxn id="548" idx="3"/>
            <a:endCxn id="552" idx="0"/>
          </p:cNvCxnSpPr>
          <p:nvPr/>
        </p:nvCxnSpPr>
        <p:spPr>
          <a:xfrm>
            <a:off x="6694179" y="1152903"/>
            <a:ext cx="69247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233"/>
          <p:cNvCxnSpPr/>
          <p:nvPr/>
        </p:nvCxnSpPr>
        <p:spPr>
          <a:xfrm rot="5400000" flipH="1" flipV="1">
            <a:off x="6528670" y="1606833"/>
            <a:ext cx="233966" cy="82116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5" name="Rectangle 554"/>
          <p:cNvSpPr/>
          <p:nvPr/>
        </p:nvSpPr>
        <p:spPr>
          <a:xfrm>
            <a:off x="6972854" y="1004623"/>
            <a:ext cx="377447" cy="2965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/>
            <a:r>
              <a:rPr lang="en-US" sz="800" dirty="0">
                <a:cs typeface="Calibri"/>
              </a:rPr>
              <a:t>TCM</a:t>
            </a:r>
          </a:p>
        </p:txBody>
      </p:sp>
      <p:sp>
        <p:nvSpPr>
          <p:cNvPr id="556" name="Rectangle 555"/>
          <p:cNvSpPr/>
          <p:nvPr/>
        </p:nvSpPr>
        <p:spPr>
          <a:xfrm>
            <a:off x="6686710" y="1425904"/>
            <a:ext cx="412465" cy="210008"/>
          </a:xfrm>
          <a:prstGeom prst="rect">
            <a:avLst/>
          </a:prstGeom>
          <a:solidFill>
            <a:schemeClr val="accent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35105" rIns="0" bIns="34295" rtlCol="0" anchor="ctr"/>
          <a:lstStyle/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TrustZone</a:t>
            </a:r>
          </a:p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Filters</a:t>
            </a:r>
          </a:p>
        </p:txBody>
      </p:sp>
      <p:cxnSp>
        <p:nvCxnSpPr>
          <p:cNvPr id="557" name="Straight Connector 233"/>
          <p:cNvCxnSpPr/>
          <p:nvPr/>
        </p:nvCxnSpPr>
        <p:spPr>
          <a:xfrm flipV="1">
            <a:off x="7099175" y="1301150"/>
            <a:ext cx="62401" cy="229758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5" name="Rectangle 444"/>
          <p:cNvSpPr/>
          <p:nvPr/>
        </p:nvSpPr>
        <p:spPr>
          <a:xfrm>
            <a:off x="5766350" y="2058040"/>
            <a:ext cx="1215316" cy="22277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cs typeface="Calibri"/>
              </a:rPr>
              <a:t>AHB5 interconnect</a:t>
            </a:r>
          </a:p>
        </p:txBody>
      </p:sp>
      <p:sp>
        <p:nvSpPr>
          <p:cNvPr id="562" name="Rectangle 561"/>
          <p:cNvSpPr/>
          <p:nvPr/>
        </p:nvSpPr>
        <p:spPr>
          <a:xfrm>
            <a:off x="7409394" y="1004623"/>
            <a:ext cx="216744" cy="488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135018" tIns="34295" rIns="68589" bIns="34295" rtlCol="0" anchor="ctr" anchorCtr="1"/>
          <a:lstStyle/>
          <a:p>
            <a:pPr algn="ctr">
              <a:lnSpc>
                <a:spcPct val="50000"/>
              </a:lnSpc>
            </a:pPr>
            <a:r>
              <a:rPr lang="en-US" sz="900" dirty="0">
                <a:solidFill>
                  <a:schemeClr val="bg2"/>
                </a:solidFill>
              </a:rPr>
              <a:t>I2C</a:t>
            </a:r>
          </a:p>
          <a:p>
            <a:pPr algn="ctr">
              <a:lnSpc>
                <a:spcPct val="50000"/>
              </a:lnSpc>
            </a:pPr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597" name="Rectangle 596"/>
          <p:cNvSpPr/>
          <p:nvPr/>
        </p:nvSpPr>
        <p:spPr>
          <a:xfrm>
            <a:off x="5935616" y="1746675"/>
            <a:ext cx="1053699" cy="2118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  <a:cs typeface="Calibri"/>
              </a:rPr>
              <a:t>Async</a:t>
            </a:r>
            <a:r>
              <a:rPr lang="en-US" sz="800" dirty="0">
                <a:solidFill>
                  <a:schemeClr val="bg1"/>
                </a:solidFill>
                <a:cs typeface="Calibri"/>
              </a:rPr>
              <a:t> Domain Bridge</a:t>
            </a:r>
          </a:p>
        </p:txBody>
      </p:sp>
      <p:cxnSp>
        <p:nvCxnSpPr>
          <p:cNvPr id="599" name="Straight Connector 413"/>
          <p:cNvCxnSpPr>
            <a:stCxn id="597" idx="2"/>
          </p:cNvCxnSpPr>
          <p:nvPr/>
        </p:nvCxnSpPr>
        <p:spPr>
          <a:xfrm rot="5400000">
            <a:off x="6411822" y="2006520"/>
            <a:ext cx="98658" cy="2629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413"/>
          <p:cNvCxnSpPr>
            <a:stCxn id="562" idx="2"/>
            <a:endCxn id="597" idx="3"/>
          </p:cNvCxnSpPr>
          <p:nvPr/>
        </p:nvCxnSpPr>
        <p:spPr>
          <a:xfrm rot="5400000">
            <a:off x="7073776" y="1408599"/>
            <a:ext cx="359530" cy="528451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7203208" y="2058040"/>
            <a:ext cx="529679" cy="22277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US" sz="800">
                <a:solidFill>
                  <a:schemeClr val="bg1"/>
                </a:solidFill>
                <a:cs typeface="Calibri"/>
              </a:rPr>
              <a:t>DMA</a:t>
            </a:r>
            <a:endParaRPr lang="en-US" sz="800" dirty="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177" name="Straight Connector 413"/>
          <p:cNvCxnSpPr>
            <a:stCxn id="176" idx="1"/>
            <a:endCxn id="445" idx="3"/>
          </p:cNvCxnSpPr>
          <p:nvPr/>
        </p:nvCxnSpPr>
        <p:spPr>
          <a:xfrm flipH="1">
            <a:off x="6981666" y="2169426"/>
            <a:ext cx="221542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472" y="268758"/>
            <a:ext cx="7601801" cy="410369"/>
          </a:xfrm>
        </p:spPr>
        <p:txBody>
          <a:bodyPr/>
          <a:lstStyle/>
          <a:p>
            <a:r>
              <a:rPr lang="en-US" dirty="0"/>
              <a:t>Challenge of system partitioning</a:t>
            </a:r>
          </a:p>
        </p:txBody>
      </p:sp>
      <p:cxnSp>
        <p:nvCxnSpPr>
          <p:cNvPr id="172" name="Straight Connector 171"/>
          <p:cNvCxnSpPr>
            <a:endCxn id="498" idx="0"/>
          </p:cNvCxnSpPr>
          <p:nvPr/>
        </p:nvCxnSpPr>
        <p:spPr>
          <a:xfrm flipH="1">
            <a:off x="4110566" y="2485444"/>
            <a:ext cx="2972" cy="134962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Content Placeholder 4"/>
          <p:cNvSpPr>
            <a:spLocks noGrp="1"/>
          </p:cNvSpPr>
          <p:nvPr>
            <p:ph idx="1"/>
          </p:nvPr>
        </p:nvSpPr>
        <p:spPr>
          <a:xfrm>
            <a:off x="562097" y="3499606"/>
            <a:ext cx="7170790" cy="886657"/>
          </a:xfrm>
        </p:spPr>
        <p:txBody>
          <a:bodyPr>
            <a:normAutofit/>
          </a:bodyPr>
          <a:lstStyle/>
          <a:p>
            <a:pPr marL="174625" lvl="2" indent="-174625">
              <a:lnSpc>
                <a:spcPct val="150000"/>
              </a:lnSpc>
            </a:pPr>
            <a:r>
              <a:rPr lang="en-GB" sz="1400" dirty="0"/>
              <a:t>Systems with multiple processors or multiple execution domains require consistent partitioning</a:t>
            </a:r>
            <a:endParaRPr lang="en-US" sz="1400" i="1" dirty="0">
              <a:solidFill>
                <a:schemeClr val="accent1"/>
              </a:solidFill>
            </a:endParaRPr>
          </a:p>
          <a:p>
            <a:pPr marL="351451" lvl="3" indent="-171450">
              <a:lnSpc>
                <a:spcPct val="150000"/>
              </a:lnSpc>
            </a:pPr>
            <a:r>
              <a:rPr lang="en-IE" sz="1400" dirty="0"/>
              <a:t>Configurations need to match hardware setup, memory allocation, and peripheral usage</a:t>
            </a:r>
          </a:p>
          <a:p>
            <a:pPr marL="0" lvl="2" indent="0">
              <a:buNone/>
            </a:pPr>
            <a:endParaRPr lang="en-IE" sz="1200" dirty="0"/>
          </a:p>
          <a:p>
            <a:endParaRPr lang="en-IE" sz="1400" dirty="0"/>
          </a:p>
          <a:p>
            <a:endParaRPr lang="en-IE" sz="1400" dirty="0"/>
          </a:p>
          <a:p>
            <a:endParaRPr lang="en-IE" sz="1400" dirty="0"/>
          </a:p>
          <a:p>
            <a:endParaRPr lang="en-IE" sz="1400" dirty="0"/>
          </a:p>
          <a:p>
            <a:endParaRPr lang="en-IE" sz="1400" dirty="0"/>
          </a:p>
          <a:p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170454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S:\JA\CmsisZoneMem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675" y="1091676"/>
            <a:ext cx="4029409" cy="343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472" y="268757"/>
            <a:ext cx="8398308" cy="418865"/>
          </a:xfrm>
        </p:spPr>
        <p:txBody>
          <a:bodyPr>
            <a:normAutofit/>
          </a:bodyPr>
          <a:lstStyle/>
          <a:p>
            <a:r>
              <a:rPr lang="en-US" dirty="0"/>
              <a:t>CMSIS-Zone – making system partitioning easy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551779" y="649644"/>
            <a:ext cx="7598166" cy="273844"/>
          </a:xfrm>
          <a:prstGeom prst="rect">
            <a:avLst/>
          </a:prstGeom>
        </p:spPr>
        <p:txBody>
          <a:bodyPr lIns="68589" tIns="34295" rIns="68589" bIns="34295"/>
          <a:lstStyle>
            <a:lvl1pPr marL="239947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4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1pPr>
            <a:lvl2pPr marL="479896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0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2pPr>
            <a:lvl3pPr marL="719843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0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3pPr>
            <a:lvl4pPr marL="959792" indent="-239947" algn="l" defTabSz="795578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charset="2"/>
              <a:buChar char="§"/>
              <a:defRPr sz="2000" kern="1200" spc="-67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7192" indent="-237192" algn="l" defTabSz="-600358" rtl="0" eaLnBrk="1" latinLnBrk="0" hangingPunct="1">
              <a:lnSpc>
                <a:spcPts val="3466"/>
              </a:lnSpc>
              <a:spcBef>
                <a:spcPts val="0"/>
              </a:spcBef>
              <a:buSzPct val="76000"/>
              <a:buFont typeface="+mj-lt"/>
              <a:buAutoNum type="arabicPeriod"/>
              <a:defRPr sz="3200" kern="1200" spc="-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25017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29683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34190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38709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solidFill>
                  <a:schemeClr val="accent3"/>
                </a:solidFill>
              </a:rPr>
              <a:t>Resource configuration for multi-processor systems and execution regions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647497" y="1541476"/>
            <a:ext cx="1025793" cy="832711"/>
            <a:chOff x="-90248" y="-129200"/>
            <a:chExt cx="907032" cy="1295760"/>
          </a:xfrm>
        </p:grpSpPr>
        <p:sp>
          <p:nvSpPr>
            <p:cNvPr id="52" name="Chevron 51"/>
            <p:cNvSpPr/>
            <p:nvPr/>
          </p:nvSpPr>
          <p:spPr>
            <a:xfrm rot="5400000">
              <a:off x="-284612" y="65164"/>
              <a:ext cx="1295760" cy="907032"/>
            </a:xfrm>
            <a:prstGeom prst="chevron">
              <a:avLst>
                <a:gd name="adj" fmla="val 24573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Chevron 4"/>
            <p:cNvSpPr/>
            <p:nvPr/>
          </p:nvSpPr>
          <p:spPr>
            <a:xfrm>
              <a:off x="-90248" y="324316"/>
              <a:ext cx="907032" cy="388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/>
                <a:t>System</a:t>
              </a:r>
              <a:br>
                <a:rPr lang="en-GB" kern="1200" dirty="0"/>
              </a:br>
              <a:r>
                <a:rPr lang="en-GB" sz="1400" kern="1200" dirty="0"/>
                <a:t>Resources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47497" y="2241272"/>
            <a:ext cx="1025793" cy="832711"/>
            <a:chOff x="-90248" y="-129200"/>
            <a:chExt cx="907032" cy="1295760"/>
          </a:xfrm>
        </p:grpSpPr>
        <p:sp>
          <p:nvSpPr>
            <p:cNvPr id="74" name="Chevron 73"/>
            <p:cNvSpPr/>
            <p:nvPr/>
          </p:nvSpPr>
          <p:spPr>
            <a:xfrm rot="5400000">
              <a:off x="-284612" y="65164"/>
              <a:ext cx="1295760" cy="907032"/>
            </a:xfrm>
            <a:prstGeom prst="chevron">
              <a:avLst>
                <a:gd name="adj" fmla="val 24573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Chevron 4"/>
            <p:cNvSpPr/>
            <p:nvPr/>
          </p:nvSpPr>
          <p:spPr>
            <a:xfrm>
              <a:off x="-90248" y="324316"/>
              <a:ext cx="907032" cy="388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/>
                <a:t>Project</a:t>
              </a:r>
              <a:br>
                <a:rPr lang="en-GB" sz="1400" kern="1200" dirty="0"/>
              </a:br>
              <a:r>
                <a:rPr lang="en-GB" sz="1400" kern="1200" dirty="0"/>
                <a:t>Zones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47497" y="2940506"/>
            <a:ext cx="1025793" cy="832711"/>
            <a:chOff x="-90248" y="-129200"/>
            <a:chExt cx="907032" cy="1295760"/>
          </a:xfrm>
        </p:grpSpPr>
        <p:sp>
          <p:nvSpPr>
            <p:cNvPr id="77" name="Chevron 76"/>
            <p:cNvSpPr/>
            <p:nvPr/>
          </p:nvSpPr>
          <p:spPr>
            <a:xfrm rot="5400000">
              <a:off x="-284612" y="65164"/>
              <a:ext cx="1295760" cy="907032"/>
            </a:xfrm>
            <a:prstGeom prst="chevron">
              <a:avLst>
                <a:gd name="adj" fmla="val 24573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Chevron 4"/>
            <p:cNvSpPr/>
            <p:nvPr/>
          </p:nvSpPr>
          <p:spPr>
            <a:xfrm>
              <a:off x="-90248" y="324316"/>
              <a:ext cx="907032" cy="388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dirty="0"/>
                <a:t>Execution </a:t>
              </a:r>
              <a:r>
                <a:rPr lang="en-GB" sz="1400" kern="1200" dirty="0"/>
                <a:t>Zones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47496" y="3658314"/>
            <a:ext cx="1025793" cy="832711"/>
            <a:chOff x="-90248" y="-129200"/>
            <a:chExt cx="907032" cy="1295760"/>
          </a:xfrm>
        </p:grpSpPr>
        <p:sp>
          <p:nvSpPr>
            <p:cNvPr id="80" name="Chevron 79"/>
            <p:cNvSpPr/>
            <p:nvPr/>
          </p:nvSpPr>
          <p:spPr>
            <a:xfrm rot="5400000">
              <a:off x="-284612" y="65164"/>
              <a:ext cx="1295760" cy="907032"/>
            </a:xfrm>
            <a:prstGeom prst="chevron">
              <a:avLst>
                <a:gd name="adj" fmla="val 24573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Chevron 4"/>
            <p:cNvSpPr/>
            <p:nvPr/>
          </p:nvSpPr>
          <p:spPr>
            <a:xfrm>
              <a:off x="-90248" y="324316"/>
              <a:ext cx="907032" cy="388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/>
                <a:t>Build</a:t>
              </a:r>
            </a:p>
          </p:txBody>
        </p:sp>
      </p:grpSp>
      <p:sp>
        <p:nvSpPr>
          <p:cNvPr id="86" name="Round Same Side Corner Rectangle 85"/>
          <p:cNvSpPr/>
          <p:nvPr/>
        </p:nvSpPr>
        <p:spPr>
          <a:xfrm rot="5400000">
            <a:off x="2649311" y="565453"/>
            <a:ext cx="635643" cy="2587689"/>
          </a:xfrm>
          <a:prstGeom prst="round2Same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7" name="Round Same Side Corner Rectangle 4"/>
          <p:cNvSpPr/>
          <p:nvPr/>
        </p:nvSpPr>
        <p:spPr>
          <a:xfrm>
            <a:off x="1673289" y="1572506"/>
            <a:ext cx="2457207" cy="57358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15240" rIns="15240" bIns="15240" numCol="1" spcCol="1270" anchor="ctr" anchorCtr="0">
            <a:noAutofit/>
          </a:bodyPr>
          <a:lstStyle/>
          <a:p>
            <a:pPr marL="0" lvl="1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400" kern="1200" dirty="0"/>
              <a:t>List available system resources</a:t>
            </a:r>
            <a:br>
              <a:rPr lang="en-GB" sz="1400" kern="1200" dirty="0"/>
            </a:br>
            <a:r>
              <a:rPr lang="en-GB" sz="1400" kern="1200" dirty="0"/>
              <a:t>in multi-processor systems</a:t>
            </a:r>
          </a:p>
        </p:txBody>
      </p:sp>
      <p:sp>
        <p:nvSpPr>
          <p:cNvPr id="97" name="Round Same Side Corner Rectangle 4"/>
          <p:cNvSpPr/>
          <p:nvPr/>
        </p:nvSpPr>
        <p:spPr>
          <a:xfrm>
            <a:off x="438536" y="1180615"/>
            <a:ext cx="3822443" cy="28679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15240" rIns="15240" bIns="15240" numCol="1" spcCol="1270" anchor="ctr" anchorCtr="0">
            <a:noAutofit/>
          </a:bodyPr>
          <a:lstStyle/>
          <a:p>
            <a:pPr marL="0" lvl="1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600" b="1" kern="1200" dirty="0"/>
              <a:t>CMSIS-Zone development </a:t>
            </a:r>
            <a:r>
              <a:rPr lang="en-GB" sz="1600" b="1" dirty="0"/>
              <a:t>workflow</a:t>
            </a:r>
            <a:endParaRPr lang="en-GB" sz="1600" b="1" kern="1200" dirty="0"/>
          </a:p>
        </p:txBody>
      </p:sp>
      <p:grpSp>
        <p:nvGrpSpPr>
          <p:cNvPr id="88" name="Group 87"/>
          <p:cNvGrpSpPr/>
          <p:nvPr/>
        </p:nvGrpSpPr>
        <p:grpSpPr>
          <a:xfrm>
            <a:off x="1667213" y="2241271"/>
            <a:ext cx="2587689" cy="635643"/>
            <a:chOff x="907032" y="1429"/>
            <a:chExt cx="8257604" cy="842244"/>
          </a:xfrm>
        </p:grpSpPr>
        <p:sp>
          <p:nvSpPr>
            <p:cNvPr id="89" name="Round Same Side Corner Rectangle 88"/>
            <p:cNvSpPr/>
            <p:nvPr/>
          </p:nvSpPr>
          <p:spPr>
            <a:xfrm rot="5400000">
              <a:off x="4614712" y="-3706251"/>
              <a:ext cx="842244" cy="8257604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0" name="Round Same Side Corner Rectangle 4"/>
            <p:cNvSpPr/>
            <p:nvPr/>
          </p:nvSpPr>
          <p:spPr>
            <a:xfrm>
              <a:off x="907033" y="42544"/>
              <a:ext cx="8216489" cy="7600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5240" rIns="15240" bIns="15240" numCol="1" spcCol="1270" anchor="ctr" anchorCtr="0">
              <a:noAutofit/>
            </a:bodyPr>
            <a:lstStyle/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400" kern="1200" dirty="0"/>
                <a:t>Select resources for </a:t>
              </a:r>
              <a:br>
                <a:rPr lang="en-GB" sz="1400" kern="1200" dirty="0"/>
              </a:br>
              <a:r>
                <a:rPr lang="en-GB" sz="1400" kern="1200" dirty="0"/>
                <a:t>independent software projects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673290" y="2939344"/>
            <a:ext cx="2587689" cy="635643"/>
            <a:chOff x="907032" y="1429"/>
            <a:chExt cx="8257604" cy="842244"/>
          </a:xfrm>
        </p:grpSpPr>
        <p:sp>
          <p:nvSpPr>
            <p:cNvPr id="92" name="Round Same Side Corner Rectangle 91"/>
            <p:cNvSpPr/>
            <p:nvPr/>
          </p:nvSpPr>
          <p:spPr>
            <a:xfrm rot="5400000">
              <a:off x="4614712" y="-3706251"/>
              <a:ext cx="842244" cy="8257604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3" name="Round Same Side Corner Rectangle 4"/>
            <p:cNvSpPr/>
            <p:nvPr/>
          </p:nvSpPr>
          <p:spPr>
            <a:xfrm>
              <a:off x="907033" y="42544"/>
              <a:ext cx="8216489" cy="7600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5240" rIns="15240" bIns="15240" numCol="1" spcCol="1270" anchor="ctr" anchorCtr="0">
              <a:noAutofit/>
            </a:bodyPr>
            <a:lstStyle/>
            <a:p>
              <a:pPr marL="0" lvl="1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400" dirty="0"/>
                <a:t>Partition memory &amp; peripherals</a:t>
              </a:r>
              <a:br>
                <a:rPr lang="en-GB" sz="1400" dirty="0"/>
              </a:br>
              <a:r>
                <a:rPr lang="en-GB" sz="1400" dirty="0"/>
                <a:t>for safe process execution</a:t>
              </a:r>
              <a:endParaRPr lang="en-GB" sz="1400" kern="12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673290" y="3658314"/>
            <a:ext cx="2587689" cy="635643"/>
            <a:chOff x="907032" y="1429"/>
            <a:chExt cx="8257604" cy="842244"/>
          </a:xfrm>
        </p:grpSpPr>
        <p:sp>
          <p:nvSpPr>
            <p:cNvPr id="95" name="Round Same Side Corner Rectangle 94"/>
            <p:cNvSpPr/>
            <p:nvPr/>
          </p:nvSpPr>
          <p:spPr>
            <a:xfrm rot="5400000">
              <a:off x="4614712" y="-3706251"/>
              <a:ext cx="842244" cy="8257604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6" name="Round Same Side Corner Rectangle 4"/>
            <p:cNvSpPr/>
            <p:nvPr/>
          </p:nvSpPr>
          <p:spPr>
            <a:xfrm>
              <a:off x="907033" y="42544"/>
              <a:ext cx="8216489" cy="7600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5240" rIns="15240" bIns="15240" numCol="1" spcCol="1270" anchor="ctr" anchorCtr="0">
              <a:noAutofit/>
            </a:bodyPr>
            <a:lstStyle/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400" dirty="0"/>
                <a:t>Generate tool setup and</a:t>
              </a:r>
            </a:p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400" dirty="0"/>
                <a:t>hardware configuration</a:t>
              </a:r>
              <a:endParaRPr lang="en-GB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588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2"/>
          <p:cNvSpPr/>
          <p:nvPr/>
        </p:nvSpPr>
        <p:spPr>
          <a:xfrm>
            <a:off x="640843" y="1409118"/>
            <a:ext cx="1481033" cy="484632"/>
          </a:xfrm>
          <a:prstGeom prst="homePlate">
            <a:avLst/>
          </a:prstGeom>
          <a:solidFill>
            <a:schemeClr val="accent1"/>
          </a:solidFill>
          <a:ln w="63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472" y="268757"/>
            <a:ext cx="8398308" cy="418865"/>
          </a:xfrm>
        </p:spPr>
        <p:txBody>
          <a:bodyPr>
            <a:normAutofit/>
          </a:bodyPr>
          <a:lstStyle/>
          <a:p>
            <a:r>
              <a:rPr lang="en-US" dirty="0"/>
              <a:t>CMSIS-Zone – making system partitioning easy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551779" y="649644"/>
            <a:ext cx="7598166" cy="273844"/>
          </a:xfrm>
          <a:prstGeom prst="rect">
            <a:avLst/>
          </a:prstGeom>
        </p:spPr>
        <p:txBody>
          <a:bodyPr lIns="68589" tIns="34295" rIns="68589" bIns="34295"/>
          <a:lstStyle>
            <a:lvl1pPr marL="239947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4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1pPr>
            <a:lvl2pPr marL="479896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0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2pPr>
            <a:lvl3pPr marL="719843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0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3pPr>
            <a:lvl4pPr marL="959792" indent="-239947" algn="l" defTabSz="795578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charset="2"/>
              <a:buChar char="§"/>
              <a:defRPr sz="2000" kern="1200" spc="-67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7192" indent="-237192" algn="l" defTabSz="-600358" rtl="0" eaLnBrk="1" latinLnBrk="0" hangingPunct="1">
              <a:lnSpc>
                <a:spcPts val="3466"/>
              </a:lnSpc>
              <a:spcBef>
                <a:spcPts val="0"/>
              </a:spcBef>
              <a:buSzPct val="76000"/>
              <a:buFont typeface="+mj-lt"/>
              <a:buAutoNum type="arabicPeriod"/>
              <a:defRPr sz="3200" kern="1200" spc="-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25017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29683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34190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38709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solidFill>
                  <a:schemeClr val="accent3"/>
                </a:solidFill>
              </a:rPr>
              <a:t>Resource configuration for multi-processor systems and execution regions</a:t>
            </a:r>
          </a:p>
        </p:txBody>
      </p:sp>
      <p:sp>
        <p:nvSpPr>
          <p:cNvPr id="53" name="Chevron 4"/>
          <p:cNvSpPr/>
          <p:nvPr/>
        </p:nvSpPr>
        <p:spPr>
          <a:xfrm>
            <a:off x="664290" y="1526527"/>
            <a:ext cx="1214273" cy="2498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kern="1200" dirty="0"/>
              <a:t>System</a:t>
            </a:r>
            <a:br>
              <a:rPr lang="en-GB" kern="1200" dirty="0"/>
            </a:br>
            <a:r>
              <a:rPr lang="en-GB" sz="1400" kern="1200" dirty="0"/>
              <a:t>Resources</a:t>
            </a:r>
          </a:p>
        </p:txBody>
      </p:sp>
      <p:sp>
        <p:nvSpPr>
          <p:cNvPr id="86" name="Round Same Side Corner Rectangle 85"/>
          <p:cNvSpPr/>
          <p:nvPr/>
        </p:nvSpPr>
        <p:spPr>
          <a:xfrm rot="10800000">
            <a:off x="653284" y="1893743"/>
            <a:ext cx="1231497" cy="930317"/>
          </a:xfrm>
          <a:prstGeom prst="round2Same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7" name="Round Same Side Corner Rectangle 4"/>
          <p:cNvSpPr/>
          <p:nvPr/>
        </p:nvSpPr>
        <p:spPr>
          <a:xfrm>
            <a:off x="634623" y="1927585"/>
            <a:ext cx="1243938" cy="79695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15240" rIns="15240" bIns="15240" numCol="1" spcCol="1270" anchor="ctr" anchorCtr="0">
            <a:noAutofit/>
          </a:bodyPr>
          <a:lstStyle/>
          <a:p>
            <a:pPr marL="0" lvl="1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050" kern="1200" dirty="0"/>
              <a:t>Collect available</a:t>
            </a:r>
            <a:br>
              <a:rPr lang="en-GB" sz="1050" kern="1200" dirty="0"/>
            </a:br>
            <a:r>
              <a:rPr lang="en-GB" sz="1050" kern="1200" dirty="0"/>
              <a:t>system resources</a:t>
            </a:r>
            <a:br>
              <a:rPr lang="en-GB" sz="1050" kern="1200" dirty="0"/>
            </a:br>
            <a:r>
              <a:rPr lang="en-GB" sz="1050" kern="1200" dirty="0"/>
              <a:t>of multi-processor</a:t>
            </a:r>
            <a:br>
              <a:rPr lang="en-GB" sz="1050" kern="1200" dirty="0"/>
            </a:br>
            <a:r>
              <a:rPr lang="en-GB" sz="1050" kern="1200" dirty="0"/>
              <a:t>systems</a:t>
            </a:r>
          </a:p>
        </p:txBody>
      </p:sp>
      <p:sp>
        <p:nvSpPr>
          <p:cNvPr id="97" name="Round Same Side Corner Rectangle 4"/>
          <p:cNvSpPr/>
          <p:nvPr/>
        </p:nvSpPr>
        <p:spPr>
          <a:xfrm>
            <a:off x="1716902" y="4555839"/>
            <a:ext cx="3822443" cy="28679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15240" rIns="15240" bIns="15240" numCol="1" spcCol="1270" anchor="ctr" anchorCtr="0">
            <a:noAutofit/>
          </a:bodyPr>
          <a:lstStyle/>
          <a:p>
            <a:pPr marL="0" lvl="1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600" b="1" kern="1200" dirty="0"/>
              <a:t>CMSIS-Zone development </a:t>
            </a:r>
            <a:r>
              <a:rPr lang="en-GB" sz="1600" b="1" dirty="0"/>
              <a:t>workflow</a:t>
            </a:r>
            <a:endParaRPr lang="en-GB" sz="1600" b="1" kern="1200" dirty="0"/>
          </a:p>
        </p:txBody>
      </p:sp>
      <p:grpSp>
        <p:nvGrpSpPr>
          <p:cNvPr id="5" name="Group 4"/>
          <p:cNvGrpSpPr/>
          <p:nvPr/>
        </p:nvGrpSpPr>
        <p:grpSpPr>
          <a:xfrm>
            <a:off x="1928321" y="1404579"/>
            <a:ext cx="1536446" cy="1419480"/>
            <a:chOff x="1928321" y="1404579"/>
            <a:chExt cx="1536446" cy="1419480"/>
          </a:xfrm>
        </p:grpSpPr>
        <p:sp>
          <p:nvSpPr>
            <p:cNvPr id="35" name="Round Same Side Corner Rectangle 34"/>
            <p:cNvSpPr/>
            <p:nvPr/>
          </p:nvSpPr>
          <p:spPr>
            <a:xfrm rot="10800000">
              <a:off x="1986843" y="1893742"/>
              <a:ext cx="1231497" cy="930317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Chevron 3"/>
            <p:cNvSpPr/>
            <p:nvPr/>
          </p:nvSpPr>
          <p:spPr>
            <a:xfrm>
              <a:off x="1962739" y="1404579"/>
              <a:ext cx="1502028" cy="484632"/>
            </a:xfrm>
            <a:prstGeom prst="chevron">
              <a:avLst/>
            </a:prstGeom>
            <a:solidFill>
              <a:schemeClr val="accent1"/>
            </a:solidFill>
            <a:ln w="635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75" name="Chevron 4"/>
            <p:cNvSpPr/>
            <p:nvPr/>
          </p:nvSpPr>
          <p:spPr>
            <a:xfrm>
              <a:off x="1986842" y="1529548"/>
              <a:ext cx="1359737" cy="2498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/>
                <a:t>Project</a:t>
              </a:r>
              <a:br>
                <a:rPr lang="en-GB" sz="1400" kern="1200" dirty="0"/>
              </a:br>
              <a:r>
                <a:rPr lang="en-GB" sz="1400" kern="1200" dirty="0"/>
                <a:t>Zones</a:t>
              </a:r>
            </a:p>
          </p:txBody>
        </p:sp>
        <p:sp>
          <p:nvSpPr>
            <p:cNvPr id="90" name="Round Same Side Corner Rectangle 4"/>
            <p:cNvSpPr/>
            <p:nvPr/>
          </p:nvSpPr>
          <p:spPr>
            <a:xfrm>
              <a:off x="1928321" y="1989510"/>
              <a:ext cx="1333559" cy="5735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5240" rIns="15240" bIns="15240" numCol="1" spcCol="1270" anchor="ctr" anchorCtr="0">
              <a:noAutofit/>
            </a:bodyPr>
            <a:lstStyle/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050" kern="1200" dirty="0"/>
                <a:t>Select resources</a:t>
              </a:r>
              <a:br>
                <a:rPr lang="en-GB" sz="1050" kern="1200" dirty="0"/>
              </a:br>
              <a:r>
                <a:rPr lang="en-GB" sz="1050" kern="1200" dirty="0"/>
                <a:t>for independent software projects</a:t>
              </a:r>
            </a:p>
          </p:txBody>
        </p:sp>
      </p:grpSp>
      <p:sp>
        <p:nvSpPr>
          <p:cNvPr id="34" name="Chevron 4"/>
          <p:cNvSpPr/>
          <p:nvPr/>
        </p:nvSpPr>
        <p:spPr>
          <a:xfrm>
            <a:off x="4797088" y="1535185"/>
            <a:ext cx="882145" cy="2498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kern="1200" dirty="0"/>
              <a:t>Build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284950" y="1404579"/>
            <a:ext cx="1536446" cy="1419480"/>
            <a:chOff x="1928321" y="1404579"/>
            <a:chExt cx="1536446" cy="1419480"/>
          </a:xfrm>
        </p:grpSpPr>
        <p:sp>
          <p:nvSpPr>
            <p:cNvPr id="39" name="Round Same Side Corner Rectangle 38"/>
            <p:cNvSpPr/>
            <p:nvPr/>
          </p:nvSpPr>
          <p:spPr>
            <a:xfrm rot="10800000">
              <a:off x="1986843" y="1893742"/>
              <a:ext cx="1231497" cy="930317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Chevron 40"/>
            <p:cNvSpPr/>
            <p:nvPr/>
          </p:nvSpPr>
          <p:spPr>
            <a:xfrm>
              <a:off x="1962739" y="1404579"/>
              <a:ext cx="1502028" cy="484632"/>
            </a:xfrm>
            <a:prstGeom prst="chevron">
              <a:avLst/>
            </a:prstGeom>
            <a:solidFill>
              <a:schemeClr val="accent1"/>
            </a:solidFill>
            <a:ln w="635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42" name="Chevron 4"/>
            <p:cNvSpPr/>
            <p:nvPr/>
          </p:nvSpPr>
          <p:spPr>
            <a:xfrm>
              <a:off x="1986842" y="1529548"/>
              <a:ext cx="1359737" cy="2498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/>
                <a:t>Execution</a:t>
              </a:r>
              <a:br>
                <a:rPr lang="en-GB" sz="1400" kern="1200" dirty="0"/>
              </a:br>
              <a:r>
                <a:rPr lang="en-GB" sz="1400" kern="1200" dirty="0"/>
                <a:t>Zones</a:t>
              </a:r>
            </a:p>
          </p:txBody>
        </p:sp>
        <p:sp>
          <p:nvSpPr>
            <p:cNvPr id="43" name="Round Same Side Corner Rectangle 4"/>
            <p:cNvSpPr/>
            <p:nvPr/>
          </p:nvSpPr>
          <p:spPr>
            <a:xfrm>
              <a:off x="1928321" y="2057930"/>
              <a:ext cx="1333559" cy="5735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5240" rIns="15240" bIns="15240" numCol="1" spcCol="1270" anchor="ctr" anchorCtr="0">
              <a:noAutofit/>
            </a:bodyPr>
            <a:lstStyle/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050" kern="1200" dirty="0"/>
                <a:t>Partition memory and peripherals</a:t>
              </a:r>
              <a:br>
                <a:rPr lang="en-GB" sz="1050" kern="1200" dirty="0"/>
              </a:br>
              <a:r>
                <a:rPr lang="en-GB" sz="1050" kern="1200" dirty="0"/>
                <a:t>for safe process </a:t>
              </a:r>
              <a:br>
                <a:rPr lang="en-GB" sz="1050" kern="1200" dirty="0"/>
              </a:br>
              <a:r>
                <a:rPr lang="en-GB" sz="1050" kern="1200" dirty="0"/>
                <a:t>execution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621905" y="1402786"/>
            <a:ext cx="1548886" cy="1419480"/>
            <a:chOff x="1915881" y="1404579"/>
            <a:chExt cx="1548886" cy="1419480"/>
          </a:xfrm>
        </p:grpSpPr>
        <p:sp>
          <p:nvSpPr>
            <p:cNvPr id="45" name="Round Same Side Corner Rectangle 44"/>
            <p:cNvSpPr/>
            <p:nvPr/>
          </p:nvSpPr>
          <p:spPr>
            <a:xfrm rot="10800000">
              <a:off x="1986843" y="1893742"/>
              <a:ext cx="1231497" cy="930317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Chevron 45"/>
            <p:cNvSpPr/>
            <p:nvPr/>
          </p:nvSpPr>
          <p:spPr>
            <a:xfrm>
              <a:off x="1962739" y="1404579"/>
              <a:ext cx="1502028" cy="484632"/>
            </a:xfrm>
            <a:prstGeom prst="chevron">
              <a:avLst/>
            </a:prstGeom>
            <a:solidFill>
              <a:schemeClr val="accent1"/>
            </a:solidFill>
            <a:ln w="635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47" name="Chevron 4"/>
            <p:cNvSpPr/>
            <p:nvPr/>
          </p:nvSpPr>
          <p:spPr>
            <a:xfrm>
              <a:off x="1986842" y="1529548"/>
              <a:ext cx="1359737" cy="2498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/>
                <a:t>Build</a:t>
              </a:r>
            </a:p>
          </p:txBody>
        </p:sp>
        <p:sp>
          <p:nvSpPr>
            <p:cNvPr id="48" name="Round Same Side Corner Rectangle 4"/>
            <p:cNvSpPr/>
            <p:nvPr/>
          </p:nvSpPr>
          <p:spPr>
            <a:xfrm>
              <a:off x="1915881" y="1989510"/>
              <a:ext cx="1333559" cy="5735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5240" rIns="15240" bIns="15240" numCol="1" spcCol="1270" anchor="ctr" anchorCtr="0">
              <a:noAutofit/>
            </a:bodyPr>
            <a:lstStyle/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050" kern="1200" dirty="0"/>
                <a:t>Generate tool</a:t>
              </a:r>
              <a:br>
                <a:rPr lang="en-GB" sz="1050" kern="1200" dirty="0"/>
              </a:br>
              <a:r>
                <a:rPr lang="en-GB" sz="1050" kern="1200" dirty="0"/>
                <a:t>setup and hardware configuration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135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2"/>
          <p:cNvSpPr/>
          <p:nvPr/>
        </p:nvSpPr>
        <p:spPr>
          <a:xfrm>
            <a:off x="640843" y="1409118"/>
            <a:ext cx="1481033" cy="484632"/>
          </a:xfrm>
          <a:prstGeom prst="homePlate">
            <a:avLst/>
          </a:prstGeom>
          <a:solidFill>
            <a:schemeClr val="accent1"/>
          </a:solidFill>
          <a:ln w="63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53" name="Chevron 4"/>
          <p:cNvSpPr/>
          <p:nvPr/>
        </p:nvSpPr>
        <p:spPr>
          <a:xfrm>
            <a:off x="664290" y="1526527"/>
            <a:ext cx="1214273" cy="2498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kern="1200" dirty="0"/>
              <a:t>System</a:t>
            </a:r>
            <a:br>
              <a:rPr lang="en-GB" kern="1200" dirty="0"/>
            </a:br>
            <a:r>
              <a:rPr lang="en-GB" sz="1400" kern="1200" dirty="0"/>
              <a:t>Resources</a:t>
            </a:r>
          </a:p>
        </p:txBody>
      </p:sp>
      <p:sp>
        <p:nvSpPr>
          <p:cNvPr id="97" name="Round Same Side Corner Rectangle 4"/>
          <p:cNvSpPr/>
          <p:nvPr/>
        </p:nvSpPr>
        <p:spPr>
          <a:xfrm>
            <a:off x="1716902" y="4555839"/>
            <a:ext cx="3822443" cy="28679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15240" rIns="15240" bIns="15240" numCol="1" spcCol="1270" anchor="ctr" anchorCtr="0">
            <a:noAutofit/>
          </a:bodyPr>
          <a:lstStyle/>
          <a:p>
            <a:pPr marL="0" lvl="1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600" b="1" kern="1200" dirty="0"/>
              <a:t>CMSIS-Zone development </a:t>
            </a:r>
            <a:r>
              <a:rPr lang="en-GB" sz="1600" b="1" dirty="0"/>
              <a:t>workflow</a:t>
            </a:r>
            <a:endParaRPr lang="en-GB" sz="1600" b="1" kern="1200" dirty="0"/>
          </a:p>
        </p:txBody>
      </p:sp>
      <p:grpSp>
        <p:nvGrpSpPr>
          <p:cNvPr id="5" name="Group 4"/>
          <p:cNvGrpSpPr/>
          <p:nvPr/>
        </p:nvGrpSpPr>
        <p:grpSpPr>
          <a:xfrm>
            <a:off x="657023" y="2062142"/>
            <a:ext cx="1502028" cy="484632"/>
            <a:chOff x="1962739" y="1404579"/>
            <a:chExt cx="1502028" cy="484632"/>
          </a:xfrm>
        </p:grpSpPr>
        <p:sp>
          <p:nvSpPr>
            <p:cNvPr id="4" name="Chevron 3"/>
            <p:cNvSpPr/>
            <p:nvPr/>
          </p:nvSpPr>
          <p:spPr>
            <a:xfrm>
              <a:off x="1962739" y="1404579"/>
              <a:ext cx="1502028" cy="484632"/>
            </a:xfrm>
            <a:prstGeom prst="chevron">
              <a:avLst/>
            </a:prstGeom>
            <a:solidFill>
              <a:schemeClr val="accent1"/>
            </a:solidFill>
            <a:ln w="635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75" name="Chevron 4"/>
            <p:cNvSpPr/>
            <p:nvPr/>
          </p:nvSpPr>
          <p:spPr>
            <a:xfrm>
              <a:off x="1986842" y="1529548"/>
              <a:ext cx="1359737" cy="2498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/>
                <a:t>Project</a:t>
              </a:r>
              <a:br>
                <a:rPr lang="en-GB" sz="1400" kern="1200" dirty="0"/>
              </a:br>
              <a:r>
                <a:rPr lang="en-GB" sz="1400" kern="1200" dirty="0"/>
                <a:t>Zones</a:t>
              </a:r>
            </a:p>
          </p:txBody>
        </p:sp>
      </p:grpSp>
      <p:sp>
        <p:nvSpPr>
          <p:cNvPr id="34" name="Chevron 4"/>
          <p:cNvSpPr/>
          <p:nvPr/>
        </p:nvSpPr>
        <p:spPr>
          <a:xfrm>
            <a:off x="4797088" y="1535185"/>
            <a:ext cx="882145" cy="2498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kern="1200" dirty="0"/>
              <a:t>Build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81126" y="2721327"/>
            <a:ext cx="1502028" cy="484632"/>
            <a:chOff x="1962739" y="1404579"/>
            <a:chExt cx="1502028" cy="484632"/>
          </a:xfrm>
        </p:grpSpPr>
        <p:sp>
          <p:nvSpPr>
            <p:cNvPr id="41" name="Chevron 40"/>
            <p:cNvSpPr/>
            <p:nvPr/>
          </p:nvSpPr>
          <p:spPr>
            <a:xfrm>
              <a:off x="1962739" y="1404579"/>
              <a:ext cx="1502028" cy="484632"/>
            </a:xfrm>
            <a:prstGeom prst="chevron">
              <a:avLst/>
            </a:prstGeom>
            <a:solidFill>
              <a:schemeClr val="accent1"/>
            </a:solidFill>
            <a:ln w="635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42" name="Chevron 4"/>
            <p:cNvSpPr/>
            <p:nvPr/>
          </p:nvSpPr>
          <p:spPr>
            <a:xfrm>
              <a:off x="1986842" y="1529548"/>
              <a:ext cx="1359737" cy="2498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/>
                <a:t>Execution</a:t>
              </a:r>
              <a:br>
                <a:rPr lang="en-GB" sz="1400" kern="1200" dirty="0"/>
              </a:br>
              <a:r>
                <a:rPr lang="en-GB" sz="1400" kern="1200" dirty="0"/>
                <a:t>Zones</a:t>
              </a: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6D632EAA-0029-4326-8D8C-FB5E3347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Files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EA06E8-48BC-4B5C-BFB3-8EC7CB7E3DA4}"/>
              </a:ext>
            </a:extLst>
          </p:cNvPr>
          <p:cNvSpPr txBox="1"/>
          <p:nvPr/>
        </p:nvSpPr>
        <p:spPr>
          <a:xfrm>
            <a:off x="2444910" y="1352314"/>
            <a:ext cx="669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*.</a:t>
            </a:r>
            <a:r>
              <a:rPr lang="en-US" sz="1400" dirty="0" err="1"/>
              <a:t>szone</a:t>
            </a:r>
            <a:r>
              <a:rPr lang="en-US" sz="1400" dirty="0"/>
              <a:t> lists all available system resources and stores all project zone assignments</a:t>
            </a:r>
            <a:br>
              <a:rPr lang="en-US" sz="1400" dirty="0"/>
            </a:br>
            <a:r>
              <a:rPr lang="en-US" sz="1400" dirty="0"/>
              <a:t>in a central file. </a:t>
            </a:r>
            <a:endParaRPr lang="en-GB" sz="1400" dirty="0" err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F77E8E-62E9-4BC7-98EB-1DE52542EE91}"/>
              </a:ext>
            </a:extLst>
          </p:cNvPr>
          <p:cNvSpPr txBox="1"/>
          <p:nvPr/>
        </p:nvSpPr>
        <p:spPr>
          <a:xfrm>
            <a:off x="2444910" y="2017005"/>
            <a:ext cx="669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*.</a:t>
            </a:r>
            <a:r>
              <a:rPr lang="en-US" sz="1400" dirty="0" err="1"/>
              <a:t>pzone</a:t>
            </a:r>
            <a:r>
              <a:rPr lang="en-US" sz="1400" dirty="0"/>
              <a:t> is project zone specific and lists only system resources and project zone assignments specific to a project zone (this file may be introduced later).</a:t>
            </a:r>
            <a:endParaRPr lang="en-GB" sz="1400" dirty="0" err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459E78-DFE6-43C1-AA9D-37FE27BB8F57}"/>
              </a:ext>
            </a:extLst>
          </p:cNvPr>
          <p:cNvSpPr txBox="1"/>
          <p:nvPr/>
        </p:nvSpPr>
        <p:spPr>
          <a:xfrm>
            <a:off x="2444910" y="2681696"/>
            <a:ext cx="669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*.</a:t>
            </a:r>
            <a:r>
              <a:rPr lang="en-US" sz="1400" dirty="0" err="1"/>
              <a:t>xzone</a:t>
            </a:r>
            <a:r>
              <a:rPr lang="en-US" sz="1400" dirty="0"/>
              <a:t> stores assignments specific to a project zone.  As input the *.</a:t>
            </a:r>
            <a:r>
              <a:rPr lang="en-US" sz="1400" dirty="0" err="1"/>
              <a:t>szone</a:t>
            </a:r>
            <a:r>
              <a:rPr lang="en-US" sz="1400" dirty="0"/>
              <a:t> or *.</a:t>
            </a:r>
            <a:r>
              <a:rPr lang="en-US" sz="1400" dirty="0" err="1"/>
              <a:t>pzone</a:t>
            </a:r>
            <a:br>
              <a:rPr lang="en-US" sz="1400" dirty="0"/>
            </a:br>
            <a:r>
              <a:rPr lang="en-US" sz="1400" dirty="0"/>
              <a:t>file is used</a:t>
            </a:r>
            <a:endParaRPr lang="en-GB" sz="1400" dirty="0" err="1"/>
          </a:p>
        </p:txBody>
      </p:sp>
    </p:spTree>
    <p:extLst>
      <p:ext uri="{BB962C8B-B14F-4D97-AF65-F5344CB8AC3E}">
        <p14:creationId xmlns:p14="http://schemas.microsoft.com/office/powerpoint/2010/main" val="212438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72266" y="1878855"/>
            <a:ext cx="2067463" cy="2389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t"/>
          <a:lstStyle/>
          <a:p>
            <a:pPr algn="ctr"/>
            <a:endParaRPr lang="en-GB" sz="110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472" y="268757"/>
            <a:ext cx="8398308" cy="418865"/>
          </a:xfrm>
        </p:spPr>
        <p:txBody>
          <a:bodyPr>
            <a:normAutofit/>
          </a:bodyPr>
          <a:lstStyle/>
          <a:p>
            <a:r>
              <a:rPr lang="en-US" dirty="0"/>
              <a:t>RTOS MPU extension – easy setup with CMSIS-Zone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7869" y="1258800"/>
            <a:ext cx="3591860" cy="3154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34291" rIns="0" bIns="34291" rtlCol="0">
            <a:spAutoFit/>
          </a:bodyPr>
          <a:lstStyle/>
          <a:p>
            <a:pPr algn="ctr"/>
            <a:r>
              <a:rPr lang="en-GB" sz="1600" dirty="0">
                <a:latin typeface="+mj-lt"/>
              </a:rPr>
              <a:t>Non-secure state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87522" y="1258800"/>
            <a:ext cx="3498807" cy="31548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>
            <a:spAutoFit/>
          </a:bodyPr>
          <a:lstStyle/>
          <a:p>
            <a:pPr algn="ctr"/>
            <a:r>
              <a:rPr lang="en-GB" sz="1600" dirty="0">
                <a:latin typeface="+mj-lt"/>
              </a:rPr>
              <a:t>Secure state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15333" y="2038752"/>
            <a:ext cx="1448176" cy="5309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>
            <a:spAutoFit/>
          </a:bodyPr>
          <a:lstStyle/>
          <a:p>
            <a:pPr algn="ctr"/>
            <a:r>
              <a:rPr lang="en-GB" sz="1600" dirty="0">
                <a:latin typeface="+mj-lt"/>
              </a:rPr>
              <a:t>Process A</a:t>
            </a:r>
            <a:br>
              <a:rPr lang="en-GB" sz="1600" dirty="0">
                <a:latin typeface="+mj-lt"/>
              </a:rPr>
            </a:br>
            <a:r>
              <a:rPr lang="en-GB" sz="1400" dirty="0">
                <a:latin typeface="+mj-lt"/>
              </a:rPr>
              <a:t>Thread A0, A1, A2</a:t>
            </a:r>
            <a:endParaRPr lang="en-GB" sz="1600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15332" y="2731317"/>
            <a:ext cx="1448176" cy="5309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>
            <a:spAutoFit/>
          </a:bodyPr>
          <a:lstStyle/>
          <a:p>
            <a:pPr algn="ctr"/>
            <a:r>
              <a:rPr lang="en-GB" sz="1600" dirty="0">
                <a:latin typeface="+mj-lt"/>
              </a:rPr>
              <a:t>Process B</a:t>
            </a:r>
            <a:br>
              <a:rPr lang="en-GB" sz="1600" dirty="0">
                <a:latin typeface="+mj-lt"/>
              </a:rPr>
            </a:br>
            <a:r>
              <a:rPr lang="en-GB" sz="1400" dirty="0">
                <a:latin typeface="+mj-lt"/>
              </a:rPr>
              <a:t>Thread B0, B1</a:t>
            </a:r>
            <a:endParaRPr lang="en-GB" sz="1600" dirty="0">
              <a:latin typeface="+mj-lt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551779" y="649644"/>
            <a:ext cx="7598166" cy="273844"/>
          </a:xfrm>
          <a:prstGeom prst="rect">
            <a:avLst/>
          </a:prstGeom>
        </p:spPr>
        <p:txBody>
          <a:bodyPr lIns="68589" tIns="34295" rIns="68589" bIns="34295"/>
          <a:lstStyle>
            <a:lvl1pPr marL="239947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4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1pPr>
            <a:lvl2pPr marL="479896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0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2pPr>
            <a:lvl3pPr marL="719843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0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3pPr>
            <a:lvl4pPr marL="959792" indent="-239947" algn="l" defTabSz="795578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charset="2"/>
              <a:buChar char="§"/>
              <a:defRPr sz="2000" kern="1200" spc="-67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7192" indent="-237192" algn="l" defTabSz="-600358" rtl="0" eaLnBrk="1" latinLnBrk="0" hangingPunct="1">
              <a:lnSpc>
                <a:spcPts val="3466"/>
              </a:lnSpc>
              <a:spcBef>
                <a:spcPts val="0"/>
              </a:spcBef>
              <a:buSzPct val="76000"/>
              <a:buFont typeface="+mj-lt"/>
              <a:buAutoNum type="arabicPeriod"/>
              <a:defRPr sz="3200" kern="1200" spc="-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25017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29683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34190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38709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solidFill>
                  <a:schemeClr val="accent3"/>
                </a:solidFill>
              </a:rPr>
              <a:t>Memory Protection Unit for safe process/thread execution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1439594" y="2842347"/>
            <a:ext cx="1922663" cy="31547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Shared Interfaces</a:t>
            </a:r>
            <a:endParaRPr lang="en-GB" sz="1600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15331" y="3442050"/>
            <a:ext cx="1448176" cy="5309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>
            <a:spAutoFit/>
          </a:bodyPr>
          <a:lstStyle/>
          <a:p>
            <a:pPr algn="ctr"/>
            <a:r>
              <a:rPr lang="en-GB" sz="1600" dirty="0">
                <a:latin typeface="+mj-lt"/>
              </a:rPr>
              <a:t>Process C</a:t>
            </a:r>
            <a:br>
              <a:rPr lang="en-GB" sz="1600" dirty="0">
                <a:latin typeface="+mj-lt"/>
              </a:rPr>
            </a:br>
            <a:r>
              <a:rPr lang="en-GB" sz="1400" dirty="0">
                <a:latin typeface="+mj-lt"/>
              </a:rPr>
              <a:t>Thread C0 … Cn</a:t>
            </a:r>
            <a:endParaRPr lang="en-GB" sz="16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7869" y="1567238"/>
            <a:ext cx="1362430" cy="31547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34291" rIns="0" bIns="34291" rtlCol="0">
            <a:spAutoFit/>
          </a:bodyPr>
          <a:lstStyle/>
          <a:p>
            <a:pPr algn="ctr"/>
            <a:r>
              <a:rPr lang="en-GB" sz="1600" dirty="0">
                <a:latin typeface="+mj-lt"/>
              </a:rPr>
              <a:t>handler mode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72266" y="1567238"/>
            <a:ext cx="2067463" cy="315473"/>
          </a:xfrm>
          <a:prstGeom prst="rect">
            <a:avLst/>
          </a:prstGeom>
          <a:solidFill>
            <a:srgbClr val="D55362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34291" rIns="0" bIns="34291" rtlCol="0">
            <a:spAutoFit/>
          </a:bodyPr>
          <a:lstStyle/>
          <a:p>
            <a:pPr algn="ctr"/>
            <a:r>
              <a:rPr lang="en-GB" sz="1600" dirty="0">
                <a:latin typeface="+mj-lt"/>
              </a:rPr>
              <a:t>thread mode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45077" y="4026202"/>
            <a:ext cx="1918431" cy="24237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en-US" sz="1100" dirty="0"/>
              <a:t>each box is MPU protected</a:t>
            </a:r>
            <a:endParaRPr lang="en-GB" sz="1100" dirty="0" err="1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744089" y="2695204"/>
            <a:ext cx="1922663" cy="6097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 anchor="ctr" anchorCtr="0">
            <a:noAutofit/>
          </a:bodyPr>
          <a:lstStyle/>
          <a:p>
            <a:pPr algn="ctr"/>
            <a:r>
              <a:rPr lang="en-US" sz="1600" dirty="0">
                <a:latin typeface="+mj-lt"/>
              </a:rPr>
              <a:t>RTX RTOS Kernel</a:t>
            </a:r>
            <a:endParaRPr lang="en-GB" sz="1600" dirty="0"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 rot="16200000">
            <a:off x="5711" y="2707726"/>
            <a:ext cx="1922663" cy="6097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 anchor="ctr" anchorCtr="0">
            <a:noAutofit/>
          </a:bodyPr>
          <a:lstStyle/>
          <a:p>
            <a:pPr algn="ctr"/>
            <a:r>
              <a:rPr lang="en-US" sz="1600" dirty="0">
                <a:latin typeface="+mj-lt"/>
              </a:rPr>
              <a:t>Interrupt Handlers</a:t>
            </a:r>
            <a:endParaRPr lang="en-GB" sz="1600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87522" y="1567238"/>
            <a:ext cx="1918431" cy="3154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34291" rIns="0" bIns="34291" rtlCol="0">
            <a:spAutoFit/>
          </a:bodyPr>
          <a:lstStyle/>
          <a:p>
            <a:pPr algn="ctr"/>
            <a:r>
              <a:rPr lang="en-GB" sz="1600" dirty="0">
                <a:latin typeface="+mj-lt"/>
              </a:rPr>
              <a:t>thread mode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23898" y="1570879"/>
            <a:ext cx="1362430" cy="3154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34291" rIns="0" bIns="34291" rtlCol="0">
            <a:spAutoFit/>
          </a:bodyPr>
          <a:lstStyle/>
          <a:p>
            <a:pPr algn="ctr"/>
            <a:r>
              <a:rPr lang="en-GB" sz="1600" dirty="0">
                <a:latin typeface="+mj-lt"/>
              </a:rPr>
              <a:t>handler mode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687522" y="1872968"/>
            <a:ext cx="1918431" cy="23897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t"/>
          <a:lstStyle/>
          <a:p>
            <a:pPr algn="ctr"/>
            <a:endParaRPr lang="en-GB" sz="1100" dirty="0" err="1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87522" y="3981574"/>
            <a:ext cx="1918431" cy="24237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en-US" sz="1100" dirty="0"/>
              <a:t>each box is MPU protected</a:t>
            </a:r>
            <a:endParaRPr lang="en-GB" sz="1100" dirty="0" err="1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7096506" y="2871592"/>
            <a:ext cx="1891599" cy="2880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 anchor="ctr" anchorCtr="0">
            <a:noAutofit/>
          </a:bodyPr>
          <a:lstStyle/>
          <a:p>
            <a:pPr algn="ctr"/>
            <a:r>
              <a:rPr lang="en-US" sz="1600" dirty="0">
                <a:latin typeface="+mj-lt"/>
              </a:rPr>
              <a:t>System Start</a:t>
            </a:r>
            <a:endParaRPr lang="en-GB" sz="16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59015" y="3427509"/>
            <a:ext cx="1577910" cy="5339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 anchor="ctr" anchorCtr="0">
            <a:noAutofit/>
          </a:bodyPr>
          <a:lstStyle/>
          <a:p>
            <a:pPr algn="ctr"/>
            <a:r>
              <a:rPr lang="en-GB" sz="1600" dirty="0">
                <a:latin typeface="+mj-lt"/>
              </a:rPr>
              <a:t>Secure Storage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59015" y="2069817"/>
            <a:ext cx="1577910" cy="5339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 anchor="ctr" anchorCtr="0">
            <a:noAutofit/>
          </a:bodyPr>
          <a:lstStyle/>
          <a:p>
            <a:pPr algn="ctr"/>
            <a:r>
              <a:rPr lang="en-GB" sz="1600" dirty="0">
                <a:latin typeface="+mj-lt"/>
              </a:rPr>
              <a:t>Crypto Functions</a:t>
            </a:r>
          </a:p>
        </p:txBody>
      </p:sp>
      <p:sp>
        <p:nvSpPr>
          <p:cNvPr id="54" name="TextBox 53"/>
          <p:cNvSpPr txBox="1"/>
          <p:nvPr/>
        </p:nvSpPr>
        <p:spPr>
          <a:xfrm rot="16200000">
            <a:off x="6663561" y="2866273"/>
            <a:ext cx="1891599" cy="2986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 anchor="ctr" anchorCtr="0">
            <a:noAutofit/>
          </a:bodyPr>
          <a:lstStyle/>
          <a:p>
            <a:pPr algn="ctr"/>
            <a:r>
              <a:rPr lang="en-US" sz="1600" dirty="0">
                <a:latin typeface="+mj-lt"/>
              </a:rPr>
              <a:t>Interrupt Handlers</a:t>
            </a:r>
            <a:endParaRPr lang="en-GB" sz="1600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 rot="16200000">
            <a:off x="6119939" y="2773777"/>
            <a:ext cx="1891599" cy="4836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 anchor="ctr" anchorCtr="0">
            <a:noAutofit/>
          </a:bodyPr>
          <a:lstStyle/>
          <a:p>
            <a:pPr algn="ctr"/>
            <a:r>
              <a:rPr lang="en-US" sz="1400" dirty="0">
                <a:latin typeface="+mj-lt"/>
              </a:rPr>
              <a:t>TrustZone RTOS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 Context Management</a:t>
            </a:r>
            <a:endParaRPr lang="en-GB" dirty="0">
              <a:latin typeface="+mj-lt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166975" y="2253072"/>
            <a:ext cx="6920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4166975" y="2416303"/>
            <a:ext cx="6920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163507" y="3615147"/>
            <a:ext cx="6920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4163507" y="3778378"/>
            <a:ext cx="6920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823898" y="4074185"/>
            <a:ext cx="136243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47869" y="4102760"/>
            <a:ext cx="1362431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62162" y="4076546"/>
            <a:ext cx="1348138" cy="24237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en-US" sz="1100" dirty="0"/>
              <a:t>Priority</a:t>
            </a:r>
            <a:endParaRPr lang="en-GB" sz="1100" dirty="0" err="1"/>
          </a:p>
        </p:txBody>
      </p:sp>
      <p:sp>
        <p:nvSpPr>
          <p:cNvPr id="65" name="TextBox 64"/>
          <p:cNvSpPr txBox="1"/>
          <p:nvPr/>
        </p:nvSpPr>
        <p:spPr>
          <a:xfrm>
            <a:off x="6823899" y="4069658"/>
            <a:ext cx="1348138" cy="24237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en-US" sz="1100" dirty="0"/>
              <a:t>Priority</a:t>
            </a:r>
            <a:endParaRPr lang="en-GB" sz="1100" dirty="0" err="1"/>
          </a:p>
        </p:txBody>
      </p:sp>
      <p:sp>
        <p:nvSpPr>
          <p:cNvPr id="18" name="Left-Right Arrow 17"/>
          <p:cNvSpPr/>
          <p:nvPr/>
        </p:nvSpPr>
        <p:spPr>
          <a:xfrm>
            <a:off x="2556775" y="2229974"/>
            <a:ext cx="158558" cy="106796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63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t"/>
          <a:lstStyle/>
          <a:p>
            <a:pPr algn="ctr"/>
            <a:endParaRPr lang="en-GB" sz="1100" dirty="0" err="1">
              <a:solidFill>
                <a:schemeClr val="tx1"/>
              </a:solidFill>
            </a:endParaRPr>
          </a:p>
        </p:txBody>
      </p:sp>
      <p:sp>
        <p:nvSpPr>
          <p:cNvPr id="67" name="Left-Right Arrow 66"/>
          <p:cNvSpPr/>
          <p:nvPr/>
        </p:nvSpPr>
        <p:spPr>
          <a:xfrm>
            <a:off x="2556775" y="2946684"/>
            <a:ext cx="158558" cy="106796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63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t"/>
          <a:lstStyle/>
          <a:p>
            <a:pPr algn="ctr"/>
            <a:endParaRPr lang="en-GB" sz="1100" dirty="0" err="1">
              <a:solidFill>
                <a:schemeClr val="tx1"/>
              </a:solidFill>
            </a:endParaRPr>
          </a:p>
        </p:txBody>
      </p:sp>
      <p:sp>
        <p:nvSpPr>
          <p:cNvPr id="68" name="Left-Right Arrow 67"/>
          <p:cNvSpPr/>
          <p:nvPr/>
        </p:nvSpPr>
        <p:spPr>
          <a:xfrm>
            <a:off x="2556775" y="3644345"/>
            <a:ext cx="158558" cy="106796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63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t"/>
          <a:lstStyle/>
          <a:p>
            <a:pPr algn="ctr"/>
            <a:endParaRPr lang="en-GB" sz="11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838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472" y="268757"/>
            <a:ext cx="8398308" cy="418865"/>
          </a:xfrm>
        </p:spPr>
        <p:txBody>
          <a:bodyPr>
            <a:normAutofit/>
          </a:bodyPr>
          <a:lstStyle/>
          <a:p>
            <a:r>
              <a:rPr lang="en-US" dirty="0"/>
              <a:t>CMSIS-Zone – data export for projects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551779" y="649644"/>
            <a:ext cx="7598166" cy="273844"/>
          </a:xfrm>
          <a:prstGeom prst="rect">
            <a:avLst/>
          </a:prstGeom>
        </p:spPr>
        <p:txBody>
          <a:bodyPr lIns="68589" tIns="34295" rIns="68589" bIns="34295"/>
          <a:lstStyle>
            <a:lvl1pPr marL="239947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4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1pPr>
            <a:lvl2pPr marL="479896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0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2pPr>
            <a:lvl3pPr marL="719843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0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3pPr>
            <a:lvl4pPr marL="959792" indent="-239947" algn="l" defTabSz="795578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charset="2"/>
              <a:buChar char="§"/>
              <a:defRPr sz="2000" kern="1200" spc="-67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7192" indent="-237192" algn="l" defTabSz="-600358" rtl="0" eaLnBrk="1" latinLnBrk="0" hangingPunct="1">
              <a:lnSpc>
                <a:spcPts val="3466"/>
              </a:lnSpc>
              <a:spcBef>
                <a:spcPts val="0"/>
              </a:spcBef>
              <a:buSzPct val="76000"/>
              <a:buFont typeface="+mj-lt"/>
              <a:buAutoNum type="arabicPeriod"/>
              <a:defRPr sz="3200" kern="1200" spc="-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25017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29683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34190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38709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accent3"/>
                </a:solidFill>
              </a:rPr>
              <a:t>FreeMarker</a:t>
            </a:r>
            <a:r>
              <a:rPr lang="en-US" sz="1800" dirty="0">
                <a:solidFill>
                  <a:schemeClr val="accent3"/>
                </a:solidFill>
              </a:rPr>
              <a:t> template engine allows to export CMSIS-Zone data</a:t>
            </a:r>
            <a:endParaRPr lang="en-GB" sz="1800" dirty="0">
              <a:solidFill>
                <a:schemeClr val="accent3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647496" y="1272301"/>
            <a:ext cx="1025793" cy="832711"/>
            <a:chOff x="-90248" y="-129200"/>
            <a:chExt cx="907032" cy="1295760"/>
          </a:xfrm>
        </p:grpSpPr>
        <p:sp>
          <p:nvSpPr>
            <p:cNvPr id="80" name="Chevron 79"/>
            <p:cNvSpPr/>
            <p:nvPr/>
          </p:nvSpPr>
          <p:spPr>
            <a:xfrm rot="5400000">
              <a:off x="-284612" y="65164"/>
              <a:ext cx="1295760" cy="907032"/>
            </a:xfrm>
            <a:prstGeom prst="chevron">
              <a:avLst>
                <a:gd name="adj" fmla="val 24573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Chevron 4"/>
            <p:cNvSpPr/>
            <p:nvPr/>
          </p:nvSpPr>
          <p:spPr>
            <a:xfrm>
              <a:off x="-90248" y="324316"/>
              <a:ext cx="907032" cy="388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/>
                <a:t>Build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673290" y="1272301"/>
            <a:ext cx="5656198" cy="635643"/>
            <a:chOff x="907032" y="1429"/>
            <a:chExt cx="8257604" cy="842244"/>
          </a:xfrm>
        </p:grpSpPr>
        <p:sp>
          <p:nvSpPr>
            <p:cNvPr id="95" name="Round Same Side Corner Rectangle 94"/>
            <p:cNvSpPr/>
            <p:nvPr/>
          </p:nvSpPr>
          <p:spPr>
            <a:xfrm rot="5400000">
              <a:off x="4614712" y="-3706251"/>
              <a:ext cx="842244" cy="8257604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6" name="Round Same Side Corner Rectangle 4"/>
            <p:cNvSpPr/>
            <p:nvPr/>
          </p:nvSpPr>
          <p:spPr>
            <a:xfrm>
              <a:off x="907033" y="42544"/>
              <a:ext cx="8216489" cy="7600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5240" rIns="15240" bIns="15240" numCol="1" spcCol="1270" anchor="ctr" anchorCtr="0">
              <a:noAutofit/>
            </a:bodyPr>
            <a:lstStyle/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400" dirty="0"/>
                <a:t>Flexible data export for project build supports many different use cases: </a:t>
              </a:r>
              <a:br>
                <a:rPr lang="en-GB" sz="1400" dirty="0"/>
              </a:br>
              <a:r>
                <a:rPr lang="en-GB" sz="1400" dirty="0"/>
                <a:t>i.e. device configuration, MPU setup, linker scripts, etc.</a:t>
              </a:r>
              <a:endParaRPr lang="en-GB" sz="1400" kern="12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599002" y="2375892"/>
            <a:ext cx="1235868" cy="5292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6152" y="2486619"/>
            <a:ext cx="1178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file templates</a:t>
            </a:r>
            <a:endParaRPr lang="en-GB" sz="1400" dirty="0" err="1"/>
          </a:p>
        </p:txBody>
      </p:sp>
      <p:sp>
        <p:nvSpPr>
          <p:cNvPr id="31" name="Rectangle 30"/>
          <p:cNvSpPr/>
          <p:nvPr/>
        </p:nvSpPr>
        <p:spPr>
          <a:xfrm>
            <a:off x="581144" y="3249810"/>
            <a:ext cx="1235868" cy="5292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8294" y="3253377"/>
            <a:ext cx="1178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CMSIS-Zone</a:t>
            </a:r>
            <a:br>
              <a:rPr lang="en-US" sz="1400" dirty="0"/>
            </a:br>
            <a:r>
              <a:rPr lang="en-US" sz="1400" dirty="0"/>
              <a:t>data</a:t>
            </a:r>
            <a:endParaRPr lang="en-GB" sz="1400" dirty="0" err="1"/>
          </a:p>
        </p:txBody>
      </p:sp>
      <p:sp>
        <p:nvSpPr>
          <p:cNvPr id="5" name="Oval 4"/>
          <p:cNvSpPr/>
          <p:nvPr/>
        </p:nvSpPr>
        <p:spPr>
          <a:xfrm>
            <a:off x="2184913" y="2716076"/>
            <a:ext cx="1579803" cy="810221"/>
          </a:xfrm>
          <a:prstGeom prst="ellipse">
            <a:avLst/>
          </a:prstGeom>
          <a:solidFill>
            <a:srgbClr val="FFC000"/>
          </a:solidFill>
          <a:ln w="63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57332" y="2967297"/>
            <a:ext cx="1034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FreeMarker</a:t>
            </a:r>
            <a:endParaRPr lang="en-GB" sz="1400" dirty="0" err="1"/>
          </a:p>
        </p:txBody>
      </p:sp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1834870" y="2640509"/>
            <a:ext cx="414338" cy="326788"/>
          </a:xfrm>
          <a:prstGeom prst="straightConnector1">
            <a:avLst/>
          </a:prstGeom>
          <a:ln w="31750" cmpd="sng">
            <a:solidFill>
              <a:srgbClr val="128CAB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834870" y="3275074"/>
            <a:ext cx="414338" cy="251223"/>
          </a:xfrm>
          <a:prstGeom prst="straightConnector1">
            <a:avLst/>
          </a:prstGeom>
          <a:ln w="31750" cmpd="sng">
            <a:solidFill>
              <a:srgbClr val="128CAB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</p:cNvCxnSpPr>
          <p:nvPr/>
        </p:nvCxnSpPr>
        <p:spPr>
          <a:xfrm flipV="1">
            <a:off x="3764716" y="3121185"/>
            <a:ext cx="491886" cy="2"/>
          </a:xfrm>
          <a:prstGeom prst="straightConnector1">
            <a:avLst/>
          </a:prstGeom>
          <a:ln w="31750" cmpd="sng">
            <a:solidFill>
              <a:srgbClr val="128CAB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56602" y="2433042"/>
            <a:ext cx="0" cy="2000250"/>
          </a:xfrm>
          <a:prstGeom prst="line">
            <a:avLst/>
          </a:prstGeom>
          <a:ln w="31750" cmpd="sng">
            <a:solidFill>
              <a:srgbClr val="128CAB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4"/>
          <p:cNvSpPr>
            <a:spLocks noGrp="1"/>
          </p:cNvSpPr>
          <p:nvPr>
            <p:ph idx="4294967295"/>
          </p:nvPr>
        </p:nvSpPr>
        <p:spPr>
          <a:xfrm>
            <a:off x="4356615" y="2578738"/>
            <a:ext cx="3807618" cy="16438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2" indent="0">
              <a:lnSpc>
                <a:spcPct val="150000"/>
              </a:lnSpc>
              <a:buNone/>
            </a:pPr>
            <a:r>
              <a:rPr lang="en-US" sz="1400" b="1" dirty="0"/>
              <a:t>Project files for:</a:t>
            </a:r>
            <a:endParaRPr lang="en-GB" sz="1400" b="1" dirty="0"/>
          </a:p>
          <a:p>
            <a:pPr marL="174625" lvl="2" indent="-174625">
              <a:lnSpc>
                <a:spcPct val="150000"/>
              </a:lnSpc>
            </a:pPr>
            <a:r>
              <a:rPr lang="en-GB" sz="1400" dirty="0"/>
              <a:t>Memory assignments and linker configuration</a:t>
            </a:r>
            <a:endParaRPr lang="en-IE" sz="1400" dirty="0"/>
          </a:p>
          <a:p>
            <a:pPr marL="171450" lvl="2" indent="-171450">
              <a:lnSpc>
                <a:spcPct val="150000"/>
              </a:lnSpc>
            </a:pPr>
            <a:r>
              <a:rPr lang="en-IE" sz="1400" dirty="0"/>
              <a:t>SAU, MPU configuration</a:t>
            </a:r>
          </a:p>
          <a:p>
            <a:pPr marL="171450" lvl="2" indent="-171450">
              <a:lnSpc>
                <a:spcPct val="150000"/>
              </a:lnSpc>
            </a:pPr>
            <a:r>
              <a:rPr lang="en-IE" sz="1400" dirty="0"/>
              <a:t>Peripheral assignments</a:t>
            </a:r>
            <a:endParaRPr lang="en-IE" sz="1200" dirty="0"/>
          </a:p>
          <a:p>
            <a:endParaRPr lang="en-IE" sz="1400" dirty="0"/>
          </a:p>
          <a:p>
            <a:endParaRPr lang="en-IE" sz="1400" dirty="0"/>
          </a:p>
          <a:p>
            <a:endParaRPr lang="en-IE" sz="1400" dirty="0"/>
          </a:p>
          <a:p>
            <a:endParaRPr lang="en-IE" sz="1400" dirty="0"/>
          </a:p>
          <a:p>
            <a:endParaRPr lang="en-IE" sz="1400" dirty="0"/>
          </a:p>
          <a:p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326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52049D08-E9EE-4BCE-942E-28ED4F39EE35}"/>
              </a:ext>
            </a:extLst>
          </p:cNvPr>
          <p:cNvSpPr txBox="1"/>
          <p:nvPr/>
        </p:nvSpPr>
        <p:spPr>
          <a:xfrm>
            <a:off x="288130" y="1440482"/>
            <a:ext cx="2428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system_LPC55S69_cm33_core0.h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2617A8-FA63-4EF0-9CD2-5D6637F325D3}"/>
              </a:ext>
            </a:extLst>
          </p:cNvPr>
          <p:cNvSpPr/>
          <p:nvPr/>
        </p:nvSpPr>
        <p:spPr>
          <a:xfrm>
            <a:off x="288130" y="244591"/>
            <a:ext cx="2448000" cy="3768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7A1B7A-CDEB-42E5-8297-E2F99B7CAB83}"/>
              </a:ext>
            </a:extLst>
          </p:cNvPr>
          <p:cNvSpPr/>
          <p:nvPr/>
        </p:nvSpPr>
        <p:spPr>
          <a:xfrm>
            <a:off x="288130" y="852007"/>
            <a:ext cx="2448000" cy="487414"/>
          </a:xfrm>
          <a:prstGeom prst="rect">
            <a:avLst/>
          </a:prstGeom>
          <a:solidFill>
            <a:srgbClr val="12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Execute </a:t>
            </a:r>
          </a:p>
          <a:p>
            <a:pPr algn="ctr"/>
            <a:r>
              <a:rPr lang="en-US" sz="1400" dirty="0"/>
              <a:t>Reset Handler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F90F8C-AC58-4943-9620-51BDB2A93D9C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1512130" y="621441"/>
            <a:ext cx="0" cy="23056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1EC84FB-76DB-448E-A973-8ABF5E48E1F3}"/>
              </a:ext>
            </a:extLst>
          </p:cNvPr>
          <p:cNvSpPr/>
          <p:nvPr/>
        </p:nvSpPr>
        <p:spPr>
          <a:xfrm>
            <a:off x="288130" y="1695879"/>
            <a:ext cx="2448000" cy="360000"/>
          </a:xfrm>
          <a:prstGeom prst="rect">
            <a:avLst/>
          </a:prstGeom>
          <a:solidFill>
            <a:srgbClr val="12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SystemInit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CCBE86-CF6C-4174-AC74-1D4CBB06D893}"/>
              </a:ext>
            </a:extLst>
          </p:cNvPr>
          <p:cNvSpPr/>
          <p:nvPr/>
        </p:nvSpPr>
        <p:spPr>
          <a:xfrm>
            <a:off x="288130" y="3444079"/>
            <a:ext cx="2448000" cy="360000"/>
          </a:xfrm>
          <a:prstGeom prst="rect">
            <a:avLst/>
          </a:prstGeom>
          <a:solidFill>
            <a:srgbClr val="12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__main(void)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B69540-8240-4C98-8047-4209A7DA45A6}"/>
              </a:ext>
            </a:extLst>
          </p:cNvPr>
          <p:cNvSpPr/>
          <p:nvPr/>
        </p:nvSpPr>
        <p:spPr>
          <a:xfrm>
            <a:off x="288130" y="2418758"/>
            <a:ext cx="2448000" cy="360000"/>
          </a:xfrm>
          <a:prstGeom prst="rect">
            <a:avLst/>
          </a:prstGeom>
          <a:solidFill>
            <a:srgbClr val="12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SystemInitHook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AF0B0F-3BB9-483F-8EA4-5CE68F88A609}"/>
              </a:ext>
            </a:extLst>
          </p:cNvPr>
          <p:cNvSpPr/>
          <p:nvPr/>
        </p:nvSpPr>
        <p:spPr>
          <a:xfrm>
            <a:off x="3070630" y="2418758"/>
            <a:ext cx="2448000" cy="360000"/>
          </a:xfrm>
          <a:prstGeom prst="rect">
            <a:avLst/>
          </a:prstGeom>
          <a:solidFill>
            <a:srgbClr val="12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BOARD_InitTrustZone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68452A-B271-4347-9265-4E87A061FC22}"/>
              </a:ext>
            </a:extLst>
          </p:cNvPr>
          <p:cNvSpPr/>
          <p:nvPr/>
        </p:nvSpPr>
        <p:spPr>
          <a:xfrm>
            <a:off x="5806102" y="2418758"/>
            <a:ext cx="2448000" cy="720000"/>
          </a:xfrm>
          <a:prstGeom prst="rect">
            <a:avLst/>
          </a:prstGeom>
          <a:solidFill>
            <a:srgbClr val="12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TZM_Config_MPC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TZM_Config_PPC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TZM_Config_SAU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02039D-AB17-4A55-B663-4D871DA12D5D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1512130" y="1339421"/>
            <a:ext cx="0" cy="35645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456FC7-852C-47FE-BE02-3568B767D28D}"/>
              </a:ext>
            </a:extLst>
          </p:cNvPr>
          <p:cNvCxnSpPr>
            <a:cxnSpLocks/>
            <a:stCxn id="16" idx="2"/>
            <a:endCxn id="30" idx="0"/>
          </p:cNvCxnSpPr>
          <p:nvPr/>
        </p:nvCxnSpPr>
        <p:spPr>
          <a:xfrm>
            <a:off x="1512130" y="2055879"/>
            <a:ext cx="0" cy="3628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777F31-018C-4906-AB4E-0F37C420F471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2736130" y="2598758"/>
            <a:ext cx="3345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F0DEC3D6-5C2E-4D43-839B-D929285399C8}"/>
              </a:ext>
            </a:extLst>
          </p:cNvPr>
          <p:cNvCxnSpPr>
            <a:cxnSpLocks/>
            <a:stCxn id="33" idx="2"/>
            <a:endCxn id="17" idx="3"/>
          </p:cNvCxnSpPr>
          <p:nvPr/>
        </p:nvCxnSpPr>
        <p:spPr>
          <a:xfrm rot="5400000">
            <a:off x="4640456" y="1234432"/>
            <a:ext cx="485321" cy="4293972"/>
          </a:xfrm>
          <a:prstGeom prst="bentConnector2">
            <a:avLst/>
          </a:prstGeom>
          <a:ln w="9525" cmpd="sng">
            <a:solidFill>
              <a:schemeClr val="tx1"/>
            </a:solidFill>
            <a:prstDash val="dash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554D2E7-01A9-4504-B3E5-FAA87B006506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5518630" y="2598758"/>
            <a:ext cx="287472" cy="180000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tx1"/>
            </a:solidFill>
            <a:prstDash val="dash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4A87B43-ACD5-494B-84BA-2EC7756A4968}"/>
              </a:ext>
            </a:extLst>
          </p:cNvPr>
          <p:cNvSpPr txBox="1"/>
          <p:nvPr/>
        </p:nvSpPr>
        <p:spPr>
          <a:xfrm>
            <a:off x="3070407" y="2157147"/>
            <a:ext cx="2428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tzm_config.c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739D284-2208-47D8-AA23-FD7C8E7AA9B0}"/>
              </a:ext>
            </a:extLst>
          </p:cNvPr>
          <p:cNvSpPr txBox="1"/>
          <p:nvPr/>
        </p:nvSpPr>
        <p:spPr>
          <a:xfrm>
            <a:off x="5806102" y="1818593"/>
            <a:ext cx="24282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tzm_config_mpc.c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tzm_config_ppc.c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tzm_config_sau.c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4A1A03-7F89-41C5-9CB1-3770A7658147}"/>
              </a:ext>
            </a:extLst>
          </p:cNvPr>
          <p:cNvSpPr txBox="1"/>
          <p:nvPr/>
        </p:nvSpPr>
        <p:spPr>
          <a:xfrm>
            <a:off x="288130" y="3182469"/>
            <a:ext cx="2428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hello_world_s.c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FF6988-323D-45F4-A740-E6F7B63FCB27}"/>
              </a:ext>
            </a:extLst>
          </p:cNvPr>
          <p:cNvSpPr txBox="1"/>
          <p:nvPr/>
        </p:nvSpPr>
        <p:spPr>
          <a:xfrm>
            <a:off x="288130" y="2157148"/>
            <a:ext cx="2428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hello_world_s.c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875603"/>
      </p:ext>
    </p:extLst>
  </p:cSld>
  <p:clrMapOvr>
    <a:masterClrMapping/>
  </p:clrMapOvr>
</p:sld>
</file>

<file path=ppt/theme/theme1.xml><?xml version="1.0" encoding="utf-8"?>
<a:theme xmlns:a="http://schemas.openxmlformats.org/drawingml/2006/main" name="ARM_PPT_Template_2016_Public">
  <a:themeElements>
    <a:clrScheme name="Custom 10">
      <a:dk1>
        <a:srgbClr val="414444"/>
      </a:dk1>
      <a:lt1>
        <a:sysClr val="window" lastClr="FFFFFF"/>
      </a:lt1>
      <a:dk2>
        <a:srgbClr val="000000"/>
      </a:dk2>
      <a:lt2>
        <a:srgbClr val="FFFFFF"/>
      </a:lt2>
      <a:accent1>
        <a:srgbClr val="128CAB"/>
      </a:accent1>
      <a:accent2>
        <a:srgbClr val="00A960"/>
      </a:accent2>
      <a:accent3>
        <a:srgbClr val="00C3DC"/>
      </a:accent3>
      <a:accent4>
        <a:srgbClr val="765F97"/>
      </a:accent4>
      <a:accent5>
        <a:srgbClr val="CF364A"/>
      </a:accent5>
      <a:accent6>
        <a:srgbClr val="909393"/>
      </a:accent6>
      <a:hlink>
        <a:srgbClr val="128CAB"/>
      </a:hlink>
      <a:folHlink>
        <a:srgbClr val="009FC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 cmpd="sng">
          <a:solidFill>
            <a:schemeClr val="accent1"/>
          </a:solidFill>
        </a:ln>
        <a:effectLst/>
      </a:spPr>
      <a:bodyPr rtlCol="0" anchor="t"/>
      <a:lstStyle>
        <a:defPPr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rgbClr val="128CAB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2ad5090-61a8-4b8c-ab70-68f4ff4d1933">ARM-ECM-0491503</_dlc_DocId>
    <_dlc_DocIdUrl xmlns="f2ad5090-61a8-4b8c-ab70-68f4ff4d1933">
      <Url>http://teamsites.arm.com/sites/Corpmktg/graphics/_layouts/DocIdRedir.aspx?ID=ARM-ECM-0491503</Url>
      <Description>ARM-ECM-0491503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53A7A3657A61428D34982CE3100E9A" ma:contentTypeVersion="0" ma:contentTypeDescription="Create a new document." ma:contentTypeScope="" ma:versionID="9d7dbb0d33bb298decf17a3b04476177">
  <xsd:schema xmlns:xsd="http://www.w3.org/2001/XMLSchema" xmlns:xs="http://www.w3.org/2001/XMLSchema" xmlns:p="http://schemas.microsoft.com/office/2006/metadata/properties" xmlns:ns2="f2ad5090-61a8-4b8c-ab70-68f4ff4d1933" targetNamespace="http://schemas.microsoft.com/office/2006/metadata/properties" ma:root="true" ma:fieldsID="653440191449dc6dbdd54d77bba038f8" ns2:_="">
    <xsd:import namespace="f2ad5090-61a8-4b8c-ab70-68f4ff4d193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07E157F-F4C7-4050-8D49-55DB8D1A3A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9AFC57-EF78-4135-9503-D857AFA49F8B}">
  <ds:schemaRefs>
    <ds:schemaRef ds:uri="http://schemas.microsoft.com/office/2006/documentManagement/types"/>
    <ds:schemaRef ds:uri="f2ad5090-61a8-4b8c-ab70-68f4ff4d1933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CBA01FD-69E2-4D69-B064-01637DD45D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ad5090-61a8-4b8c-ab70-68f4ff4d19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5E05AB7-3B6A-492F-8FD0-7267B59BB88B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12864</TotalTime>
  <Words>677</Words>
  <Application>Microsoft Office PowerPoint</Application>
  <PresentationFormat>On-screen Show (16:9)</PresentationFormat>
  <Paragraphs>199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Gill Sans MT</vt:lpstr>
      <vt:lpstr>Wingdings</vt:lpstr>
      <vt:lpstr>ARM_PPT_Template_2016_Public</vt:lpstr>
      <vt:lpstr>CMSIS – Pathway to ARM eco-system</vt:lpstr>
      <vt:lpstr>Challenge of system partitioning</vt:lpstr>
      <vt:lpstr>CMSIS-Zone – making system partitioning easy</vt:lpstr>
      <vt:lpstr>CMSIS-Zone – making system partitioning easy</vt:lpstr>
      <vt:lpstr>XML Files</vt:lpstr>
      <vt:lpstr>RTOS MPU extension – easy setup with CMSIS-Zone</vt:lpstr>
      <vt:lpstr>CMSIS-Zone – data export for projects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 Waldron</dc:creator>
  <cp:lastModifiedBy>Christopher Seidl</cp:lastModifiedBy>
  <cp:revision>733</cp:revision>
  <dcterms:created xsi:type="dcterms:W3CDTF">2014-12-18T18:38:44Z</dcterms:created>
  <dcterms:modified xsi:type="dcterms:W3CDTF">2019-07-04T13:30:25Z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6bb675de-bc32-4e35-82b0-f8854029d875</vt:lpwstr>
  </property>
  <property fmtid="{D5CDD505-2E9C-101B-9397-08002B2CF9AE}" pid="3" name="vti_description">
    <vt:lpwstr/>
  </property>
  <property fmtid="{D5CDD505-2E9C-101B-9397-08002B2CF9AE}" pid="4" name="ContentTypeId">
    <vt:lpwstr>0x0101005953A7A3657A61428D34982CE3100E9A</vt:lpwstr>
  </property>
  <property fmtid="{D5CDD505-2E9C-101B-9397-08002B2CF9AE}" pid="5" name="ecm_ItemDeleteBlockHolders">
    <vt:lpwstr/>
  </property>
  <property fmtid="{D5CDD505-2E9C-101B-9397-08002B2CF9AE}" pid="6" name="ecm_RecordRestrictions">
    <vt:lpwstr/>
  </property>
  <property fmtid="{D5CDD505-2E9C-101B-9397-08002B2CF9AE}" pid="7" name="ecm_ItemLockHolders">
    <vt:lpwstr/>
  </property>
</Properties>
</file>