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4"/>
    <p:sldMasterId id="2147483731" r:id="rId5"/>
  </p:sldMasterIdLst>
  <p:notesMasterIdLst>
    <p:notesMasterId r:id="rId18"/>
  </p:notesMasterIdLst>
  <p:handoutMasterIdLst>
    <p:handoutMasterId r:id="rId19"/>
  </p:handoutMasterIdLst>
  <p:sldIdLst>
    <p:sldId id="268" r:id="rId6"/>
    <p:sldId id="269" r:id="rId7"/>
    <p:sldId id="270" r:id="rId8"/>
    <p:sldId id="271" r:id="rId9"/>
    <p:sldId id="261" r:id="rId10"/>
    <p:sldId id="272" r:id="rId11"/>
    <p:sldId id="273" r:id="rId12"/>
    <p:sldId id="274" r:id="rId13"/>
    <p:sldId id="275" r:id="rId14"/>
    <p:sldId id="276" r:id="rId15"/>
    <p:sldId id="277" r:id="rId16"/>
    <p:sldId id="278" r:id="rId17"/>
  </p:sldIdLst>
  <p:sldSz cx="12188825" cy="6858000"/>
  <p:notesSz cx="6794500" cy="9918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6861">
          <p15:clr>
            <a:srgbClr val="A4A3A4"/>
          </p15:clr>
        </p15:guide>
      </p15:sldGuideLst>
    </p:ext>
    <p:ext uri="{2D200454-40CA-4A62-9FC3-DE9A4176ACB9}">
      <p15:notesGuideLst xmlns:p15="http://schemas.microsoft.com/office/powerpoint/2012/main">
        <p15:guide id="1" orient="horz" pos="3124">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64A"/>
    <a:srgbClr val="BFBFBF"/>
    <a:srgbClr val="F2F2F2"/>
    <a:srgbClr val="FFFF66"/>
    <a:srgbClr val="FFC000"/>
    <a:srgbClr val="CCECFF"/>
    <a:srgbClr val="99CCFF"/>
    <a:srgbClr val="CCFF99"/>
    <a:srgbClr val="95BACD"/>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2" autoAdjust="0"/>
    <p:restoredTop sz="97140" autoAdjust="0"/>
  </p:normalViewPr>
  <p:slideViewPr>
    <p:cSldViewPr snapToGrid="0">
      <p:cViewPr varScale="1">
        <p:scale>
          <a:sx n="122" d="100"/>
          <a:sy n="122" d="100"/>
        </p:scale>
        <p:origin x="168" y="180"/>
      </p:cViewPr>
      <p:guideLst>
        <p:guide orient="horz"/>
        <p:guide pos="686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3124"/>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5935"/>
          </a:xfrm>
          <a:prstGeom prst="rect">
            <a:avLst/>
          </a:prstGeom>
        </p:spPr>
        <p:txBody>
          <a:bodyPr vert="horz" lIns="91440" tIns="45720" rIns="91440" bIns="45720" rtlCol="0"/>
          <a:lstStyle>
            <a:lvl1pPr algn="r">
              <a:defRPr sz="1200"/>
            </a:lvl1pPr>
          </a:lstStyle>
          <a:p>
            <a:fld id="{E72D30EF-8F20-0B47-8B5D-39A8BC29E860}" type="datetimeFigureOut">
              <a:rPr lang="en-US" smtClean="0"/>
              <a:pPr/>
              <a:t>2017-05-08</a:t>
            </a:fld>
            <a:endParaRPr lang="en-US"/>
          </a:p>
        </p:txBody>
      </p:sp>
      <p:sp>
        <p:nvSpPr>
          <p:cNvPr id="4" name="Footer Placeholder 3"/>
          <p:cNvSpPr>
            <a:spLocks noGrp="1"/>
          </p:cNvSpPr>
          <p:nvPr>
            <p:ph type="ftr" sz="quarter" idx="2"/>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21044"/>
            <a:ext cx="2944283" cy="495935"/>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9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5935"/>
          </a:xfrm>
          <a:prstGeom prst="rect">
            <a:avLst/>
          </a:prstGeom>
        </p:spPr>
        <p:txBody>
          <a:bodyPr vert="horz" lIns="91440" tIns="45720" rIns="91440" bIns="45720" rtlCol="0"/>
          <a:lstStyle>
            <a:lvl1pPr algn="r">
              <a:defRPr sz="1200"/>
            </a:lvl1pPr>
          </a:lstStyle>
          <a:p>
            <a:fld id="{77EDD36E-1E02-F241-9611-1F1D9EAAD326}" type="datetimeFigureOut">
              <a:rPr lang="en-US" smtClean="0"/>
              <a:pPr/>
              <a:t>2017-05-08</a:t>
            </a:fld>
            <a:endParaRPr lang="en-US"/>
          </a:p>
        </p:txBody>
      </p:sp>
      <p:sp>
        <p:nvSpPr>
          <p:cNvPr id="4" name="Slide Image Placeholder 3"/>
          <p:cNvSpPr>
            <a:spLocks noGrp="1" noRot="1" noChangeAspect="1"/>
          </p:cNvSpPr>
          <p:nvPr>
            <p:ph type="sldImg" idx="2"/>
          </p:nvPr>
        </p:nvSpPr>
        <p:spPr>
          <a:xfrm>
            <a:off x="92075" y="744538"/>
            <a:ext cx="6610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1383"/>
            <a:ext cx="5435600" cy="446341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1044"/>
            <a:ext cx="2944283" cy="4959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21044"/>
            <a:ext cx="2944283" cy="495935"/>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dirty="0">
                <a:solidFill>
                  <a:schemeClr val="tx1"/>
                </a:solidFill>
                <a:effectLst/>
                <a:latin typeface="+mn-lt"/>
                <a:ea typeface="+mn-ea"/>
                <a:cs typeface="+mn-cs"/>
              </a:rPr>
              <a:t>For explaining</a:t>
            </a:r>
            <a:r>
              <a:rPr lang="en-US" sz="1200" b="0" kern="1200" baseline="0" dirty="0">
                <a:solidFill>
                  <a:schemeClr val="tx1"/>
                </a:solidFill>
                <a:effectLst/>
                <a:latin typeface="+mn-lt"/>
                <a:ea typeface="+mn-ea"/>
                <a:cs typeface="+mn-cs"/>
              </a:rPr>
              <a:t> the software for </a:t>
            </a:r>
            <a:r>
              <a:rPr lang="en-US" sz="1200" b="0" kern="1200" baseline="0" dirty="0" err="1">
                <a:solidFill>
                  <a:schemeClr val="tx1"/>
                </a:solidFill>
                <a:effectLst/>
                <a:latin typeface="+mn-lt"/>
                <a:ea typeface="+mn-ea"/>
                <a:cs typeface="+mn-cs"/>
              </a:rPr>
              <a:t>Trustzone</a:t>
            </a:r>
            <a:r>
              <a:rPr lang="en-US" sz="1200" b="0" kern="1200" baseline="0" dirty="0">
                <a:solidFill>
                  <a:schemeClr val="tx1"/>
                </a:solidFill>
                <a:effectLst/>
                <a:latin typeface="+mn-lt"/>
                <a:ea typeface="+mn-ea"/>
                <a:cs typeface="+mn-cs"/>
              </a:rPr>
              <a:t>-M l</a:t>
            </a:r>
            <a:r>
              <a:rPr lang="en-US" sz="1200" b="0" kern="1200" dirty="0">
                <a:solidFill>
                  <a:schemeClr val="tx1"/>
                </a:solidFill>
                <a:effectLst/>
                <a:latin typeface="+mn-lt"/>
                <a:ea typeface="+mn-ea"/>
                <a:cs typeface="+mn-cs"/>
              </a:rPr>
              <a:t>et</a:t>
            </a:r>
            <a:r>
              <a:rPr lang="en-US" sz="1200" b="0" kern="1200" baseline="0" dirty="0">
                <a:solidFill>
                  <a:schemeClr val="tx1"/>
                </a:solidFill>
                <a:effectLst/>
                <a:latin typeface="+mn-lt"/>
                <a:ea typeface="+mn-ea"/>
                <a:cs typeface="+mn-cs"/>
              </a:rPr>
              <a:t> me start with a simplified use case diagram. The complete application is split into a firmware project – that executes in secure state – and a user project – that executes in non-secure state.</a:t>
            </a:r>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 </a:t>
            </a:r>
            <a:r>
              <a:rPr lang="en-US" sz="1200" b="0" kern="1200" dirty="0" err="1">
                <a:solidFill>
                  <a:schemeClr val="tx1"/>
                </a:solidFill>
                <a:effectLst/>
                <a:latin typeface="+mn-lt"/>
                <a:ea typeface="+mn-ea"/>
                <a:cs typeface="+mn-cs"/>
              </a:rPr>
              <a:t>TrustZone</a:t>
            </a:r>
            <a:r>
              <a:rPr lang="en-US" sz="1200" b="0" kern="1200" dirty="0">
                <a:solidFill>
                  <a:schemeClr val="tx1"/>
                </a:solidFill>
                <a:effectLst/>
                <a:latin typeface="+mn-lt"/>
                <a:ea typeface="+mn-ea"/>
                <a:cs typeface="+mn-cs"/>
              </a:rPr>
              <a:t>-M enabled microcontroller</a:t>
            </a:r>
            <a:r>
              <a:rPr lang="en-US" sz="1200" b="0" kern="1200" baseline="0" dirty="0">
                <a:solidFill>
                  <a:schemeClr val="tx1"/>
                </a:solidFill>
                <a:effectLst/>
                <a:latin typeface="+mn-lt"/>
                <a:ea typeface="+mn-ea"/>
                <a:cs typeface="+mn-cs"/>
              </a:rPr>
              <a:t> allows you to develop firmware that is access protected from the user application. The firmware publishes only certain API functions that are market with the </a:t>
            </a:r>
            <a:r>
              <a:rPr lang="en-US" sz="1200" b="0" kern="1200" baseline="0" dirty="0" err="1">
                <a:solidFill>
                  <a:schemeClr val="tx1"/>
                </a:solidFill>
                <a:effectLst/>
                <a:latin typeface="+mn-lt"/>
                <a:ea typeface="+mn-ea"/>
                <a:cs typeface="+mn-cs"/>
              </a:rPr>
              <a:t>SecureGate</a:t>
            </a:r>
            <a:r>
              <a:rPr lang="en-US" sz="1200" b="0" kern="1200" baseline="0" dirty="0">
                <a:solidFill>
                  <a:schemeClr val="tx1"/>
                </a:solidFill>
                <a:effectLst/>
                <a:latin typeface="+mn-lt"/>
                <a:ea typeface="+mn-ea"/>
                <a:cs typeface="+mn-cs"/>
              </a:rPr>
              <a:t> instruction. Only these functions can be called by the application. The user project has no direct access to firmware code and data or the hardware resources that are protected by the Security Attribute Unit.</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For example a firmware project may provide a communication stack. And since the communication can be encrypted already in the communication stack you use I/O drivers that execute in non-secure state. This allows you to configure the I/O channel as needed for your application while benefiting from a standardized and temper resistant communication stack. The secure state provides also a completely independent SysTick timer which you may used to diagnose error conditions in the user application or the peripherals. The secure state has full access to the non-secure state which may be used to restart a crashed user application or bring it back into a safe operating mode.</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A </a:t>
            </a:r>
            <a:r>
              <a:rPr lang="en-US" sz="1200" b="0" kern="1200" baseline="0" dirty="0" err="1">
                <a:solidFill>
                  <a:schemeClr val="tx1"/>
                </a:solidFill>
                <a:effectLst/>
                <a:latin typeface="+mn-lt"/>
                <a:ea typeface="+mn-ea"/>
                <a:cs typeface="+mn-cs"/>
              </a:rPr>
              <a:t>TrustZone</a:t>
            </a:r>
            <a:r>
              <a:rPr lang="en-US" sz="1200" b="0" kern="1200" baseline="0" dirty="0">
                <a:solidFill>
                  <a:schemeClr val="tx1"/>
                </a:solidFill>
                <a:effectLst/>
                <a:latin typeface="+mn-lt"/>
                <a:ea typeface="+mn-ea"/>
                <a:cs typeface="+mn-cs"/>
              </a:rPr>
              <a:t>-M enable microcontroller offers a whole new range for possibilities - designed to significantly improve applications that require security or safety or even both.</a:t>
            </a:r>
          </a:p>
          <a:p>
            <a:endParaRPr lang="en-US" sz="1200" b="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C21F19-84A7-D347-9BFC-DB9F02D4494D}" type="slidenum">
              <a:rPr lang="en-US" smtClean="0"/>
              <a:t>1</a:t>
            </a:fld>
            <a:endParaRPr lang="en-US"/>
          </a:p>
        </p:txBody>
      </p:sp>
    </p:spTree>
    <p:extLst>
      <p:ext uri="{BB962C8B-B14F-4D97-AF65-F5344CB8AC3E}">
        <p14:creationId xmlns:p14="http://schemas.microsoft.com/office/powerpoint/2010/main" val="228006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C21F19-84A7-D347-9BFC-DB9F02D4494D}" type="slidenum">
              <a:rPr lang="en-US" smtClean="0"/>
              <a:t>4</a:t>
            </a:fld>
            <a:endParaRPr lang="en-US"/>
          </a:p>
        </p:txBody>
      </p:sp>
    </p:spTree>
    <p:extLst>
      <p:ext uri="{BB962C8B-B14F-4D97-AF65-F5344CB8AC3E}">
        <p14:creationId xmlns:p14="http://schemas.microsoft.com/office/powerpoint/2010/main" val="2378682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take a quick look to the Registers. You have the R0-R15</a:t>
            </a:r>
            <a:r>
              <a:rPr lang="en-US" baseline="0" dirty="0"/>
              <a:t> that you know from any other ARM architecture.</a:t>
            </a:r>
          </a:p>
          <a:p>
            <a:endParaRPr lang="en-US" baseline="0" dirty="0"/>
          </a:p>
          <a:p>
            <a:r>
              <a:rPr lang="en-US" baseline="0" dirty="0"/>
              <a:t>In the Non Secure state, there are two different stack pointers, but there are also new limit registers that trap stack overflows. And the Secure state has again separate stack pointers for Thread and Handler mode.</a:t>
            </a:r>
          </a:p>
          <a:p>
            <a:endParaRPr lang="en-US" baseline="0" dirty="0"/>
          </a:p>
          <a:p>
            <a:r>
              <a:rPr lang="en-US" baseline="0" dirty="0"/>
              <a:t>The access for these interrupt control registers can be configured. You decide if the non-secure state can modify the execution priority or can disable all interrupts.</a:t>
            </a:r>
          </a:p>
        </p:txBody>
      </p:sp>
      <p:sp>
        <p:nvSpPr>
          <p:cNvPr id="4" name="Slide Number Placeholder 3"/>
          <p:cNvSpPr>
            <a:spLocks noGrp="1"/>
          </p:cNvSpPr>
          <p:nvPr>
            <p:ph type="sldNum" sz="quarter" idx="10"/>
          </p:nvPr>
        </p:nvSpPr>
        <p:spPr/>
        <p:txBody>
          <a:bodyPr/>
          <a:lstStyle/>
          <a:p>
            <a:fld id="{15C21F19-84A7-D347-9BFC-DB9F02D4494D}" type="slidenum">
              <a:rPr lang="en-US" smtClean="0"/>
              <a:t>6</a:t>
            </a:fld>
            <a:endParaRPr lang="en-US"/>
          </a:p>
        </p:txBody>
      </p:sp>
    </p:spTree>
    <p:extLst>
      <p:ext uri="{BB962C8B-B14F-4D97-AF65-F5344CB8AC3E}">
        <p14:creationId xmlns:p14="http://schemas.microsoft.com/office/powerpoint/2010/main" val="2378682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Now let‘s take a look at the memory map of v8-M devices.</a:t>
            </a:r>
          </a:p>
          <a:p>
            <a:endParaRPr lang="en-US" dirty="0"/>
          </a:p>
          <a:p>
            <a:r>
              <a:rPr lang="en-US" dirty="0"/>
              <a:t>The programmers</a:t>
            </a:r>
            <a:r>
              <a:rPr lang="en-US" baseline="0" dirty="0"/>
              <a:t> model for the non-secure state is identical to todays Cortex-M microcontrollers. The programmer sees all the Flash, RAM, and peripherals they are used to, as well as core peripherals such as </a:t>
            </a:r>
            <a:r>
              <a:rPr lang="en-US" baseline="0" dirty="0" err="1"/>
              <a:t>SysTick</a:t>
            </a:r>
            <a:r>
              <a:rPr lang="en-US" baseline="0" dirty="0"/>
              <a:t> and NVIC.</a:t>
            </a:r>
          </a:p>
          <a:p>
            <a:endParaRPr lang="en-US" baseline="0" dirty="0"/>
          </a:p>
          <a:p>
            <a:r>
              <a:rPr lang="en-US" baseline="0" dirty="0"/>
              <a:t>The secure memory is hidden, but branches to fixed memory locations access secure firmware as we saw before.</a:t>
            </a:r>
          </a:p>
          <a:p>
            <a:endParaRPr lang="de-DE" baseline="0" dirty="0"/>
          </a:p>
          <a:p>
            <a:r>
              <a:rPr lang="de-DE" baseline="0" dirty="0"/>
              <a:t>So if you only work in the non-secure state, not much changes compared to current Cortex-M MCUs.</a:t>
            </a:r>
            <a:endParaRPr lang="en-US" baseline="0" dirty="0"/>
          </a:p>
          <a:p>
            <a:endParaRPr lang="en-GB" dirty="0"/>
          </a:p>
        </p:txBody>
      </p:sp>
      <p:sp>
        <p:nvSpPr>
          <p:cNvPr id="4" name="Slide Number Placeholder 3"/>
          <p:cNvSpPr>
            <a:spLocks noGrp="1"/>
          </p:cNvSpPr>
          <p:nvPr>
            <p:ph type="sldNum" sz="quarter" idx="10"/>
          </p:nvPr>
        </p:nvSpPr>
        <p:spPr/>
        <p:txBody>
          <a:bodyPr/>
          <a:lstStyle/>
          <a:p>
            <a:pPr marL="0" marR="0" lvl="0" indent="0" algn="r" defTabSz="457181" rtl="0" eaLnBrk="1" fontAlgn="auto" latinLnBrk="0" hangingPunct="1">
              <a:lnSpc>
                <a:spcPct val="100000"/>
              </a:lnSpc>
              <a:spcBef>
                <a:spcPts val="0"/>
              </a:spcBef>
              <a:spcAft>
                <a:spcPts val="0"/>
              </a:spcAft>
              <a:buClrTx/>
              <a:buSzTx/>
              <a:buFontTx/>
              <a:buNone/>
              <a:tabLst/>
              <a:defRPr/>
            </a:pPr>
            <a:fld id="{15C21F19-84A7-D347-9BFC-DB9F02D4494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1"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427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Secure Programmer can see</a:t>
            </a:r>
            <a:r>
              <a:rPr lang="en-US" baseline="0" dirty="0"/>
              <a:t> everything in the system. They can access secure memory and peripherals as well as a secure </a:t>
            </a:r>
            <a:r>
              <a:rPr lang="en-US" baseline="0" dirty="0" err="1"/>
              <a:t>SysTick</a:t>
            </a:r>
            <a:r>
              <a:rPr lang="en-US" baseline="0" dirty="0"/>
              <a:t>, MPU and System Control Block.  The Secure Attribution Unit gives you the option to configure this memory view.  </a:t>
            </a:r>
          </a:p>
          <a:p>
            <a:endParaRPr lang="en-US" baseline="0" dirty="0"/>
          </a:p>
          <a:p>
            <a:r>
              <a:rPr lang="en-US" baseline="0" dirty="0"/>
              <a:t>The non secure peripherals are accessible via memory alias.  </a:t>
            </a:r>
            <a:endParaRPr lang="en-GB" dirty="0"/>
          </a:p>
          <a:p>
            <a:endParaRPr lang="en-GB" dirty="0"/>
          </a:p>
        </p:txBody>
      </p:sp>
      <p:sp>
        <p:nvSpPr>
          <p:cNvPr id="4" name="Slide Number Placeholder 3"/>
          <p:cNvSpPr>
            <a:spLocks noGrp="1"/>
          </p:cNvSpPr>
          <p:nvPr>
            <p:ph type="sldNum" sz="quarter" idx="10"/>
          </p:nvPr>
        </p:nvSpPr>
        <p:spPr/>
        <p:txBody>
          <a:bodyPr/>
          <a:lstStyle/>
          <a:p>
            <a:pPr marL="0" marR="0" lvl="0" indent="0" algn="r" defTabSz="457181" rtl="0" eaLnBrk="1" fontAlgn="auto" latinLnBrk="0" hangingPunct="1">
              <a:lnSpc>
                <a:spcPct val="100000"/>
              </a:lnSpc>
              <a:spcBef>
                <a:spcPts val="0"/>
              </a:spcBef>
              <a:spcAft>
                <a:spcPts val="0"/>
              </a:spcAft>
              <a:buClrTx/>
              <a:buSzTx/>
              <a:buFontTx/>
              <a:buNone/>
              <a:tabLst/>
              <a:defRPr/>
            </a:pPr>
            <a:fld id="{15C21F19-84A7-D347-9BFC-DB9F02D4494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1"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757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181" rtl="0" eaLnBrk="1" fontAlgn="auto" latinLnBrk="0" hangingPunct="1">
              <a:lnSpc>
                <a:spcPct val="100000"/>
              </a:lnSpc>
              <a:spcBef>
                <a:spcPts val="0"/>
              </a:spcBef>
              <a:spcAft>
                <a:spcPts val="0"/>
              </a:spcAft>
              <a:buClrTx/>
              <a:buSzTx/>
              <a:buFontTx/>
              <a:buNone/>
              <a:tabLst/>
              <a:defRPr/>
            </a:pPr>
            <a:fld id="{15C21F19-84A7-D347-9BFC-DB9F02D4494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181"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899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pic>
        <p:nvPicPr>
          <p:cNvPr id="4" name="Picture 3" descr="New Brand Template 16-9 Logo and Tag_Title Case Tag.png"/>
          <p:cNvPicPr>
            <a:picLocks noChangeAspect="1"/>
          </p:cNvPicPr>
          <p:nvPr userDrawn="1"/>
        </p:nvPicPr>
        <p:blipFill rotWithShape="1">
          <a:blip r:embed="rId2">
            <a:extLst>
              <a:ext uri="{28A0092B-C50C-407E-A947-70E740481C1C}">
                <a14:useLocalDpi xmlns:a14="http://schemas.microsoft.com/office/drawing/2010/main" val="0"/>
              </a:ext>
            </a:extLst>
          </a:blip>
          <a:srcRect r="25807"/>
          <a:stretch/>
        </p:blipFill>
        <p:spPr>
          <a:xfrm>
            <a:off x="6092623" y="6172177"/>
            <a:ext cx="4522922" cy="6858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 column slide ">
    <p:spTree>
      <p:nvGrpSpPr>
        <p:cNvPr id="1" name=""/>
        <p:cNvGrpSpPr/>
        <p:nvPr/>
      </p:nvGrpSpPr>
      <p:grpSpPr>
        <a:xfrm>
          <a:off x="0" y="0"/>
          <a:ext cx="0" cy="0"/>
          <a:chOff x="0" y="0"/>
          <a:chExt cx="0" cy="0"/>
        </a:xfrm>
      </p:grpSpPr>
      <p:sp>
        <p:nvSpPr>
          <p:cNvPr id="2" name="Title 1"/>
          <p:cNvSpPr>
            <a:spLocks noGrp="1"/>
          </p:cNvSpPr>
          <p:nvPr>
            <p:ph type="title"/>
          </p:nvPr>
        </p:nvSpPr>
        <p:spPr>
          <a:xfrm>
            <a:off x="824410" y="358339"/>
            <a:ext cx="10133095" cy="558487"/>
          </a:xfrm>
        </p:spPr>
        <p:txBody>
          <a:bodyPr/>
          <a:lstStyle/>
          <a:p>
            <a:r>
              <a:rPr lang="en-GB" noProof="0" dirty="0"/>
              <a:t>Click to edit Master title style</a:t>
            </a:r>
          </a:p>
        </p:txBody>
      </p:sp>
      <p:sp>
        <p:nvSpPr>
          <p:cNvPr id="8" name="Content Placeholder 2"/>
          <p:cNvSpPr>
            <a:spLocks noGrp="1"/>
          </p:cNvSpPr>
          <p:nvPr>
            <p:ph idx="16"/>
          </p:nvPr>
        </p:nvSpPr>
        <p:spPr>
          <a:xfrm>
            <a:off x="82415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662" indent="-214310" defTabSz="-360927">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9" name="Content Placeholder 2"/>
          <p:cNvSpPr>
            <a:spLocks noGrp="1"/>
          </p:cNvSpPr>
          <p:nvPr>
            <p:ph idx="17"/>
          </p:nvPr>
        </p:nvSpPr>
        <p:spPr>
          <a:xfrm>
            <a:off x="4271852"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defTabSz="-360927">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10" name="Content Placeholder 2"/>
          <p:cNvSpPr>
            <a:spLocks noGrp="1"/>
          </p:cNvSpPr>
          <p:nvPr>
            <p:ph idx="18"/>
          </p:nvPr>
        </p:nvSpPr>
        <p:spPr>
          <a:xfrm>
            <a:off x="7737280" y="1440000"/>
            <a:ext cx="3235099" cy="4189293"/>
          </a:xfrm>
        </p:spPr>
        <p:txBody>
          <a:bodyPr/>
          <a:lstStyle>
            <a:lvl1pPr marL="157079" indent="-157079">
              <a:lnSpc>
                <a:spcPts val="2666"/>
              </a:lnSpc>
              <a:buFont typeface="Arial"/>
              <a:buChar char="•"/>
              <a:defRPr sz="2400"/>
            </a:lvl1pPr>
            <a:lvl2pPr marL="323742" indent="-157430">
              <a:lnSpc>
                <a:spcPts val="2666"/>
              </a:lnSpc>
              <a:defRPr sz="2400"/>
            </a:lvl2pPr>
            <a:lvl3pPr marL="499972" indent="-155313">
              <a:lnSpc>
                <a:spcPts val="2666"/>
              </a:lnSpc>
              <a:defRPr sz="2400"/>
            </a:lvl3pPr>
            <a:lvl4pPr marL="2117" indent="0">
              <a:lnSpc>
                <a:spcPts val="2666"/>
              </a:lnSpc>
              <a:buNone/>
              <a:defRPr sz="2400"/>
            </a:lvl4pPr>
            <a:lvl5pPr marL="161878" indent="-214310">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Tree>
    <p:extLst>
      <p:ext uri="{BB962C8B-B14F-4D97-AF65-F5344CB8AC3E}">
        <p14:creationId xmlns:p14="http://schemas.microsoft.com/office/powerpoint/2010/main" val="1599819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Subtitle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58" y="1485235"/>
            <a:ext cx="11234712" cy="4669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12"/>
          <p:cNvSpPr>
            <a:spLocks noGrp="1"/>
          </p:cNvSpPr>
          <p:nvPr>
            <p:ph type="body" sz="quarter" idx="10" hasCustomPrompt="1"/>
          </p:nvPr>
        </p:nvSpPr>
        <p:spPr>
          <a:xfrm>
            <a:off x="498673" y="920230"/>
            <a:ext cx="11690152" cy="395908"/>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5" name="Title 8"/>
          <p:cNvSpPr>
            <a:spLocks noGrp="1"/>
          </p:cNvSpPr>
          <p:nvPr>
            <p:ph type="title" hasCustomPrompt="1"/>
          </p:nvPr>
        </p:nvSpPr>
        <p:spPr>
          <a:xfrm>
            <a:off x="479936" y="335923"/>
            <a:ext cx="11708889" cy="547159"/>
          </a:xfrm>
        </p:spPr>
        <p:txBody>
          <a:bodyPr/>
          <a:lstStyle/>
          <a:p>
            <a:r>
              <a:rPr lang="en-GB" dirty="0"/>
              <a:t>Click to Edit Title</a:t>
            </a:r>
            <a:endParaRPr lang="en-US" dirty="0"/>
          </a:p>
        </p:txBody>
      </p:sp>
    </p:spTree>
    <p:extLst>
      <p:ext uri="{BB962C8B-B14F-4D97-AF65-F5344CB8AC3E}">
        <p14:creationId xmlns:p14="http://schemas.microsoft.com/office/powerpoint/2010/main" val="3949132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19191" y="395793"/>
            <a:ext cx="6996765" cy="1168411"/>
          </a:xfrm>
        </p:spPr>
        <p:txBody>
          <a:bodyPr/>
          <a:lstStyle>
            <a:lvl1pPr>
              <a:lnSpc>
                <a:spcPts val="4533"/>
              </a:lnSpc>
              <a:defRPr sz="4400" b="0" spc="0">
                <a:solidFill>
                  <a:schemeClr val="bg1"/>
                </a:solidFill>
              </a:defRPr>
            </a:lvl1pPr>
          </a:lstStyle>
          <a:p>
            <a:r>
              <a:rPr lang="en-GB" noProof="0" dirty="0"/>
              <a:t>Click to edit </a:t>
            </a:r>
            <a:br>
              <a:rPr lang="en-GB" noProof="0" dirty="0"/>
            </a:br>
            <a:r>
              <a:rPr lang="en-GB" noProof="0" dirty="0"/>
              <a:t>master title style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99429" y="3272367"/>
            <a:ext cx="1387151" cy="414500"/>
          </a:xfrm>
          <a:prstGeom prst="rect">
            <a:avLst/>
          </a:prstGeom>
        </p:spPr>
      </p:pic>
      <p:sp>
        <p:nvSpPr>
          <p:cNvPr id="10" name="Text Placeholder 9"/>
          <p:cNvSpPr>
            <a:spLocks noGrp="1"/>
          </p:cNvSpPr>
          <p:nvPr>
            <p:ph type="body" sz="quarter" idx="10" hasCustomPrompt="1"/>
          </p:nvPr>
        </p:nvSpPr>
        <p:spPr>
          <a:xfrm>
            <a:off x="3111975" y="3366959"/>
            <a:ext cx="5173786" cy="428100"/>
          </a:xfrm>
        </p:spPr>
        <p:txBody>
          <a:bodyPr/>
          <a:lstStyle>
            <a:lvl1pPr marL="0" indent="0">
              <a:lnSpc>
                <a:spcPct val="100000"/>
              </a:lnSpc>
              <a:spcBef>
                <a:spcPts val="0"/>
              </a:spcBef>
              <a:buNone/>
              <a:defRPr sz="2400" spc="0" baseline="0">
                <a:solidFill>
                  <a:schemeClr val="bg1"/>
                </a:solidFill>
                <a:latin typeface="+mj-lt"/>
              </a:defRPr>
            </a:lvl1pPr>
            <a:lvl2pPr marL="0" indent="0">
              <a:lnSpc>
                <a:spcPct val="100000"/>
              </a:lnSpc>
              <a:spcBef>
                <a:spcPts val="0"/>
              </a:spcBef>
              <a:buNone/>
              <a:defRPr sz="27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Speaker name</a:t>
            </a:r>
          </a:p>
          <a:p>
            <a:pPr lvl="0"/>
            <a:endParaRPr lang="en-GB" noProof="0" dirty="0"/>
          </a:p>
        </p:txBody>
      </p:sp>
      <p:sp>
        <p:nvSpPr>
          <p:cNvPr id="6" name="Text Placeholder 9"/>
          <p:cNvSpPr>
            <a:spLocks noGrp="1"/>
          </p:cNvSpPr>
          <p:nvPr>
            <p:ph type="body" sz="quarter" idx="12" hasCustomPrompt="1"/>
          </p:nvPr>
        </p:nvSpPr>
        <p:spPr>
          <a:xfrm>
            <a:off x="3111975" y="5438820"/>
            <a:ext cx="5173786" cy="303589"/>
          </a:xfrm>
        </p:spPr>
        <p:txBody>
          <a:bodyPr/>
          <a:lstStyle>
            <a:lvl1pPr marL="0" indent="0">
              <a:lnSpc>
                <a:spcPct val="100000"/>
              </a:lnSpc>
              <a:spcBef>
                <a:spcPts val="0"/>
              </a:spcBef>
              <a:buNone/>
              <a:defRPr sz="2000" spc="0" baseline="0">
                <a:solidFill>
                  <a:schemeClr val="bg1"/>
                </a:solidFill>
                <a:latin typeface="+mj-lt"/>
              </a:defRPr>
            </a:lvl1pPr>
            <a:lvl2pPr marL="0" indent="0">
              <a:lnSpc>
                <a:spcPct val="100000"/>
              </a:lnSpc>
              <a:spcBef>
                <a:spcPts val="0"/>
              </a:spcBef>
              <a:buNone/>
              <a:defRPr sz="27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Location / Meeting / Speaking venue</a:t>
            </a:r>
          </a:p>
        </p:txBody>
      </p:sp>
      <p:sp>
        <p:nvSpPr>
          <p:cNvPr id="4" name="Text Placeholder 3"/>
          <p:cNvSpPr>
            <a:spLocks noGrp="1"/>
          </p:cNvSpPr>
          <p:nvPr>
            <p:ph type="body" sz="quarter" idx="14" hasCustomPrompt="1"/>
          </p:nvPr>
        </p:nvSpPr>
        <p:spPr>
          <a:xfrm>
            <a:off x="3117539" y="3805024"/>
            <a:ext cx="5167677" cy="428313"/>
          </a:xfrm>
        </p:spPr>
        <p:txBody>
          <a:bodyPr/>
          <a:lstStyle>
            <a:lvl1pPr marL="0" indent="0" algn="l">
              <a:buNone/>
              <a:defRPr sz="2400" baseline="0">
                <a:solidFill>
                  <a:schemeClr val="bg1"/>
                </a:solidFill>
              </a:defRPr>
            </a:lvl1pPr>
          </a:lstStyle>
          <a:p>
            <a:pPr lvl="0"/>
            <a:r>
              <a:rPr lang="en-GB" dirty="0"/>
              <a:t>Title / Affiliation</a:t>
            </a:r>
            <a:endParaRPr lang="en-US" dirty="0"/>
          </a:p>
        </p:txBody>
      </p:sp>
      <p:sp>
        <p:nvSpPr>
          <p:cNvPr id="11" name="Text Placeholder 9"/>
          <p:cNvSpPr>
            <a:spLocks noGrp="1"/>
          </p:cNvSpPr>
          <p:nvPr>
            <p:ph type="body" sz="quarter" idx="15" hasCustomPrompt="1"/>
          </p:nvPr>
        </p:nvSpPr>
        <p:spPr>
          <a:xfrm>
            <a:off x="3111975" y="5749044"/>
            <a:ext cx="5173786" cy="303589"/>
          </a:xfrm>
        </p:spPr>
        <p:txBody>
          <a:bodyPr/>
          <a:lstStyle>
            <a:lvl1pPr marL="0" indent="0">
              <a:lnSpc>
                <a:spcPct val="100000"/>
              </a:lnSpc>
              <a:spcBef>
                <a:spcPts val="0"/>
              </a:spcBef>
              <a:buNone/>
              <a:defRPr sz="2000" spc="0" baseline="0">
                <a:solidFill>
                  <a:schemeClr val="bg1"/>
                </a:solidFill>
                <a:latin typeface="+mj-lt"/>
              </a:defRPr>
            </a:lvl1pPr>
            <a:lvl2pPr marL="0" indent="0">
              <a:lnSpc>
                <a:spcPct val="100000"/>
              </a:lnSpc>
              <a:spcBef>
                <a:spcPts val="0"/>
              </a:spcBef>
              <a:buNone/>
              <a:defRPr sz="27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Month / day / year</a:t>
            </a:r>
          </a:p>
        </p:txBody>
      </p:sp>
      <p:sp>
        <p:nvSpPr>
          <p:cNvPr id="9" name="TextBox 8"/>
          <p:cNvSpPr txBox="1"/>
          <p:nvPr userDrawn="1"/>
        </p:nvSpPr>
        <p:spPr>
          <a:xfrm>
            <a:off x="-1828642" y="423333"/>
            <a:ext cx="1828642" cy="307777"/>
          </a:xfrm>
          <a:prstGeom prst="rect">
            <a:avLst/>
          </a:prstGeom>
          <a:noFill/>
        </p:spPr>
        <p:txBody>
          <a:bodyPr wrap="square" rtlCol="0">
            <a:spAutoFit/>
          </a:bodyPr>
          <a:lstStyle/>
          <a:p>
            <a:pPr algn="r"/>
            <a:r>
              <a:rPr lang="en-US" sz="1400" dirty="0"/>
              <a:t>Title 44pt Title Case</a:t>
            </a:r>
          </a:p>
        </p:txBody>
      </p:sp>
      <p:sp>
        <p:nvSpPr>
          <p:cNvPr id="12" name="TextBox 11"/>
          <p:cNvSpPr txBox="1"/>
          <p:nvPr userDrawn="1"/>
        </p:nvSpPr>
        <p:spPr>
          <a:xfrm>
            <a:off x="-2421256" y="3652250"/>
            <a:ext cx="2421256" cy="307777"/>
          </a:xfrm>
          <a:prstGeom prst="rect">
            <a:avLst/>
          </a:prstGeom>
          <a:noFill/>
        </p:spPr>
        <p:txBody>
          <a:bodyPr wrap="square" rtlCol="0">
            <a:spAutoFit/>
          </a:bodyPr>
          <a:lstStyle/>
          <a:p>
            <a:pPr algn="r"/>
            <a:r>
              <a:rPr lang="en-US" sz="1400" dirty="0"/>
              <a:t>Affiliations 24pt sentence</a:t>
            </a:r>
            <a:r>
              <a:rPr lang="en-US" sz="1400" baseline="0" dirty="0"/>
              <a:t> c</a:t>
            </a:r>
            <a:r>
              <a:rPr lang="en-US" sz="1400" dirty="0"/>
              <a:t>ase</a:t>
            </a:r>
          </a:p>
        </p:txBody>
      </p:sp>
      <p:sp>
        <p:nvSpPr>
          <p:cNvPr id="14" name="TextBox 13"/>
          <p:cNvSpPr txBox="1"/>
          <p:nvPr userDrawn="1"/>
        </p:nvSpPr>
        <p:spPr>
          <a:xfrm>
            <a:off x="-2421256" y="5546822"/>
            <a:ext cx="2421256" cy="307777"/>
          </a:xfrm>
          <a:prstGeom prst="rect">
            <a:avLst/>
          </a:prstGeom>
          <a:noFill/>
        </p:spPr>
        <p:txBody>
          <a:bodyPr wrap="square" rtlCol="0">
            <a:spAutoFit/>
          </a:bodyPr>
          <a:lstStyle/>
          <a:p>
            <a:pPr algn="r"/>
            <a:r>
              <a:rPr lang="en-US" sz="1400" dirty="0"/>
              <a:t>20pt sentence</a:t>
            </a:r>
            <a:r>
              <a:rPr lang="en-US" sz="1400" baseline="0" dirty="0"/>
              <a:t> c</a:t>
            </a:r>
            <a:r>
              <a:rPr lang="en-US" sz="1400" dirty="0"/>
              <a:t>ase</a:t>
            </a:r>
          </a:p>
        </p:txBody>
      </p:sp>
      <p:sp>
        <p:nvSpPr>
          <p:cNvPr id="13" name="Footer Placeholder 4"/>
          <p:cNvSpPr txBox="1">
            <a:spLocks/>
          </p:cNvSpPr>
          <p:nvPr userDrawn="1"/>
        </p:nvSpPr>
        <p:spPr>
          <a:xfrm>
            <a:off x="3112886" y="6375673"/>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bg2"/>
                </a:solidFill>
                <a:latin typeface="Gill Sans MT"/>
              </a:rPr>
              <a:t>© ARM 2016 </a:t>
            </a:r>
          </a:p>
        </p:txBody>
      </p:sp>
    </p:spTree>
    <p:extLst>
      <p:ext uri="{BB962C8B-B14F-4D97-AF65-F5344CB8AC3E}">
        <p14:creationId xmlns:p14="http://schemas.microsoft.com/office/powerpoint/2010/main" val="3316826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Guest header ">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19191" y="395793"/>
            <a:ext cx="6996765" cy="1168411"/>
          </a:xfrm>
        </p:spPr>
        <p:txBody>
          <a:bodyPr/>
          <a:lstStyle>
            <a:lvl1pPr>
              <a:lnSpc>
                <a:spcPts val="4533"/>
              </a:lnSpc>
              <a:defRPr sz="4400" b="0" spc="0">
                <a:solidFill>
                  <a:schemeClr val="bg1"/>
                </a:solidFill>
              </a:defRPr>
            </a:lvl1pPr>
          </a:lstStyle>
          <a:p>
            <a:r>
              <a:rPr lang="en-GB" noProof="0" dirty="0"/>
              <a:t>Click to edit </a:t>
            </a:r>
            <a:br>
              <a:rPr lang="en-GB" noProof="0" dirty="0"/>
            </a:br>
            <a:r>
              <a:rPr lang="en-GB" noProof="0" dirty="0"/>
              <a:t>master title style</a:t>
            </a:r>
          </a:p>
        </p:txBody>
      </p:sp>
      <p:sp>
        <p:nvSpPr>
          <p:cNvPr id="5" name="Text Placeholder 9"/>
          <p:cNvSpPr>
            <a:spLocks noGrp="1"/>
          </p:cNvSpPr>
          <p:nvPr>
            <p:ph type="body" sz="quarter" idx="10" hasCustomPrompt="1"/>
          </p:nvPr>
        </p:nvSpPr>
        <p:spPr>
          <a:xfrm>
            <a:off x="3111975" y="3366959"/>
            <a:ext cx="5173786" cy="2274432"/>
          </a:xfrm>
        </p:spPr>
        <p:txBody>
          <a:bodyPr/>
          <a:lstStyle>
            <a:lvl1pPr marL="0" indent="0">
              <a:lnSpc>
                <a:spcPct val="100000"/>
              </a:lnSpc>
              <a:spcBef>
                <a:spcPts val="0"/>
              </a:spcBef>
              <a:buNone/>
              <a:defRPr sz="2400" spc="0">
                <a:solidFill>
                  <a:schemeClr val="bg1"/>
                </a:solidFill>
                <a:latin typeface="+mj-lt"/>
              </a:defRPr>
            </a:lvl1pPr>
            <a:lvl2pPr marL="0" indent="0">
              <a:lnSpc>
                <a:spcPct val="100000"/>
              </a:lnSpc>
              <a:spcBef>
                <a:spcPts val="0"/>
              </a:spcBef>
              <a:buNone/>
              <a:defRPr sz="2400" spc="0">
                <a:solidFill>
                  <a:schemeClr val="bg1"/>
                </a:solidFill>
              </a:defRPr>
            </a:lvl2pPr>
            <a:lvl3pPr marL="0" indent="0">
              <a:lnSpc>
                <a:spcPts val="2666"/>
              </a:lnSpc>
              <a:spcBef>
                <a:spcPts val="1066"/>
              </a:spcBef>
              <a:buFontTx/>
              <a:buNone/>
              <a:defRPr sz="2700" spc="-67">
                <a:solidFill>
                  <a:schemeClr val="bg1"/>
                </a:solidFill>
              </a:defRPr>
            </a:lvl3pPr>
            <a:lvl4pPr marL="0" indent="0">
              <a:lnSpc>
                <a:spcPts val="2666"/>
              </a:lnSpc>
              <a:buFontTx/>
              <a:buNone/>
              <a:defRPr sz="2700" spc="-67">
                <a:solidFill>
                  <a:schemeClr val="bg1"/>
                </a:solidFill>
              </a:defRPr>
            </a:lvl4pPr>
            <a:lvl5pPr marL="0" indent="0">
              <a:lnSpc>
                <a:spcPts val="2666"/>
              </a:lnSpc>
              <a:buFontTx/>
              <a:buNone/>
              <a:defRPr sz="2700" spc="-67">
                <a:solidFill>
                  <a:schemeClr val="bg1"/>
                </a:solidFill>
              </a:defRPr>
            </a:lvl5pPr>
          </a:lstStyle>
          <a:p>
            <a:pPr lvl="0"/>
            <a:r>
              <a:rPr lang="en-GB" noProof="0" dirty="0"/>
              <a:t>Click to edit master text styles</a:t>
            </a:r>
          </a:p>
          <a:p>
            <a:pPr lvl="1"/>
            <a:r>
              <a:rPr lang="en-GB" noProof="0" dirty="0"/>
              <a:t>Second level</a:t>
            </a:r>
          </a:p>
        </p:txBody>
      </p:sp>
      <p:sp>
        <p:nvSpPr>
          <p:cNvPr id="4" name="Footer Placeholder 4"/>
          <p:cNvSpPr txBox="1">
            <a:spLocks/>
          </p:cNvSpPr>
          <p:nvPr userDrawn="1"/>
        </p:nvSpPr>
        <p:spPr>
          <a:xfrm>
            <a:off x="3112886" y="6375673"/>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bg2"/>
                </a:solidFill>
                <a:latin typeface="Gill Sans MT"/>
              </a:rPr>
              <a:t>© ARM 2016 </a:t>
            </a:r>
          </a:p>
        </p:txBody>
      </p:sp>
    </p:spTree>
    <p:extLst>
      <p:ext uri="{BB962C8B-B14F-4D97-AF65-F5344CB8AC3E}">
        <p14:creationId xmlns:p14="http://schemas.microsoft.com/office/powerpoint/2010/main" val="2677513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lvl1pPr>
              <a:defRPr spc="0"/>
            </a:lvl1pPr>
          </a:lstStyle>
          <a:p>
            <a:r>
              <a:rPr lang="en-GB" noProof="0" dirty="0"/>
              <a:t>Click to edit master title style</a:t>
            </a:r>
          </a:p>
        </p:txBody>
      </p:sp>
      <p:sp>
        <p:nvSpPr>
          <p:cNvPr id="3" name="Content Placeholder 2"/>
          <p:cNvSpPr>
            <a:spLocks noGrp="1"/>
          </p:cNvSpPr>
          <p:nvPr>
            <p:ph idx="1" hasCustomPrompt="1"/>
          </p:nvPr>
        </p:nvSpPr>
        <p:spPr>
          <a:xfrm>
            <a:off x="817583" y="1435101"/>
            <a:ext cx="10129064" cy="4564984"/>
          </a:xfrm>
        </p:spPr>
        <p:txBody>
          <a:bodyPr/>
          <a:lstStyle>
            <a:lvl1pPr marL="239937" indent="-239937">
              <a:lnSpc>
                <a:spcPct val="100000"/>
              </a:lnSpc>
              <a:defRPr sz="2400" spc="0"/>
            </a:lvl1pPr>
            <a:lvl2pPr marL="479876" indent="-239937">
              <a:lnSpc>
                <a:spcPct val="100000"/>
              </a:lnSpc>
              <a:defRPr sz="2000" spc="0"/>
            </a:lvl2pPr>
            <a:lvl3pPr marL="719813"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spc="0"/>
            </a:lvl3pPr>
            <a:lvl4pPr>
              <a:defRPr sz="2000"/>
            </a:lvl4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a:p>
            <a:pPr lvl="2"/>
            <a:endParaRPr lang="en-GB" noProof="0" dirty="0"/>
          </a:p>
        </p:txBody>
      </p:sp>
    </p:spTree>
    <p:extLst>
      <p:ext uri="{BB962C8B-B14F-4D97-AF65-F5344CB8AC3E}">
        <p14:creationId xmlns:p14="http://schemas.microsoft.com/office/powerpoint/2010/main" val="649465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0" name="Content Placeholder 2"/>
          <p:cNvSpPr>
            <a:spLocks noGrp="1"/>
          </p:cNvSpPr>
          <p:nvPr>
            <p:ph idx="14" hasCustomPrompt="1"/>
          </p:nvPr>
        </p:nvSpPr>
        <p:spPr>
          <a:xfrm>
            <a:off x="817328" y="1433176"/>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959752"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p:txBody>
      </p:sp>
      <p:sp>
        <p:nvSpPr>
          <p:cNvPr id="11" name="Content Placeholder 2"/>
          <p:cNvSpPr>
            <a:spLocks noGrp="1"/>
          </p:cNvSpPr>
          <p:nvPr>
            <p:ph idx="15" hasCustomPrompt="1"/>
          </p:nvPr>
        </p:nvSpPr>
        <p:spPr>
          <a:xfrm>
            <a:off x="6160613" y="1430867"/>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indent="239937">
              <a:lnSpc>
                <a:spcPct val="100000"/>
              </a:lnSpc>
              <a:buFont typeface="Wingdings" charset="2"/>
              <a:buChar char="§"/>
              <a:defRPr sz="2000"/>
            </a:lvl4pPr>
            <a:lvl5pPr marL="161865"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398686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sp>
        <p:nvSpPr>
          <p:cNvPr id="6" name="Content Placeholder 2"/>
          <p:cNvSpPr>
            <a:spLocks noGrp="1"/>
          </p:cNvSpPr>
          <p:nvPr>
            <p:ph idx="14" hasCustomPrompt="1"/>
          </p:nvPr>
        </p:nvSpPr>
        <p:spPr>
          <a:xfrm>
            <a:off x="817328"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7" name="Content Placeholder 2"/>
          <p:cNvSpPr>
            <a:spLocks noGrp="1"/>
          </p:cNvSpPr>
          <p:nvPr>
            <p:ph idx="19" hasCustomPrompt="1"/>
          </p:nvPr>
        </p:nvSpPr>
        <p:spPr>
          <a:xfrm>
            <a:off x="4322611"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11" name="Content Placeholder 2"/>
          <p:cNvSpPr>
            <a:spLocks noGrp="1"/>
          </p:cNvSpPr>
          <p:nvPr>
            <p:ph idx="20" hasCustomPrompt="1"/>
          </p:nvPr>
        </p:nvSpPr>
        <p:spPr>
          <a:xfrm>
            <a:off x="7830021"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Tree>
    <p:extLst>
      <p:ext uri="{BB962C8B-B14F-4D97-AF65-F5344CB8AC3E}">
        <p14:creationId xmlns:p14="http://schemas.microsoft.com/office/powerpoint/2010/main" val="1958379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sp>
        <p:nvSpPr>
          <p:cNvPr id="8" name="Content Placeholder 2"/>
          <p:cNvSpPr>
            <a:spLocks noGrp="1"/>
          </p:cNvSpPr>
          <p:nvPr>
            <p:ph idx="16" hasCustomPrompt="1"/>
          </p:nvPr>
        </p:nvSpPr>
        <p:spPr>
          <a:xfrm>
            <a:off x="817326"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649"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9" name="Content Placeholder 2"/>
          <p:cNvSpPr>
            <a:spLocks noGrp="1"/>
          </p:cNvSpPr>
          <p:nvPr>
            <p:ph idx="17" hasCustomPrompt="1"/>
          </p:nvPr>
        </p:nvSpPr>
        <p:spPr>
          <a:xfrm>
            <a:off x="4320419" y="1433176"/>
            <a:ext cx="6635012"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865"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Tree>
    <p:extLst>
      <p:ext uri="{BB962C8B-B14F-4D97-AF65-F5344CB8AC3E}">
        <p14:creationId xmlns:p14="http://schemas.microsoft.com/office/powerpoint/2010/main" val="2176343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7" name="Content Placeholder 2"/>
          <p:cNvSpPr>
            <a:spLocks noGrp="1"/>
          </p:cNvSpPr>
          <p:nvPr>
            <p:ph idx="16" hasCustomPrompt="1"/>
          </p:nvPr>
        </p:nvSpPr>
        <p:spPr>
          <a:xfrm>
            <a:off x="7840175" y="1433176"/>
            <a:ext cx="3119188"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649"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
        <p:nvSpPr>
          <p:cNvPr id="10" name="Content Placeholder 2"/>
          <p:cNvSpPr>
            <a:spLocks noGrp="1"/>
          </p:cNvSpPr>
          <p:nvPr>
            <p:ph idx="17" hasCustomPrompt="1"/>
          </p:nvPr>
        </p:nvSpPr>
        <p:spPr>
          <a:xfrm>
            <a:off x="816821" y="1433176"/>
            <a:ext cx="6635012"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2117" indent="0">
              <a:lnSpc>
                <a:spcPts val="2666"/>
              </a:lnSpc>
              <a:buNone/>
              <a:defRPr sz="2400"/>
            </a:lvl4pPr>
            <a:lvl5pPr marL="161865" indent="-214292" defTabSz="-360895">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p:txBody>
      </p:sp>
    </p:spTree>
    <p:extLst>
      <p:ext uri="{BB962C8B-B14F-4D97-AF65-F5344CB8AC3E}">
        <p14:creationId xmlns:p14="http://schemas.microsoft.com/office/powerpoint/2010/main" val="262753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8" name="Content Placeholder 2"/>
          <p:cNvSpPr>
            <a:spLocks noGrp="1"/>
          </p:cNvSpPr>
          <p:nvPr>
            <p:ph idx="16" hasCustomPrompt="1"/>
          </p:nvPr>
        </p:nvSpPr>
        <p:spPr>
          <a:xfrm>
            <a:off x="817326" y="1433176"/>
            <a:ext cx="3119188" cy="4564984"/>
          </a:xfrm>
        </p:spPr>
        <p:txBody>
          <a:bodyPr/>
          <a:lstStyle>
            <a:lvl1pPr marL="0" indent="0" algn="ctr">
              <a:lnSpc>
                <a:spcPct val="100000"/>
              </a:lnSpc>
              <a:buFont typeface="Arial"/>
              <a:buNone/>
              <a:defRPr sz="2400"/>
            </a:lvl1pPr>
            <a:lvl2pPr marL="323715" indent="-157416">
              <a:lnSpc>
                <a:spcPts val="2666"/>
              </a:lnSpc>
              <a:defRPr sz="2400"/>
            </a:lvl2pPr>
            <a:lvl3pPr marL="499930" indent="-155299">
              <a:lnSpc>
                <a:spcPts val="2666"/>
              </a:lnSpc>
              <a:defRPr sz="2400"/>
            </a:lvl3pPr>
            <a:lvl4pPr marL="2117" indent="0">
              <a:lnSpc>
                <a:spcPts val="2666"/>
              </a:lnSpc>
              <a:buNone/>
              <a:defRPr sz="2400"/>
            </a:lvl4pPr>
            <a:lvl5pPr marL="161649" indent="-214292" defTabSz="-360895">
              <a:lnSpc>
                <a:spcPts val="2666"/>
              </a:lnSpc>
              <a:defRPr sz="2400"/>
            </a:lvl5pPr>
          </a:lstStyle>
          <a:p>
            <a:pPr lvl="0"/>
            <a:r>
              <a:rPr lang="en-GB" noProof="0" dirty="0"/>
              <a:t>Click to edit master text styles</a:t>
            </a:r>
          </a:p>
        </p:txBody>
      </p:sp>
      <p:sp>
        <p:nvSpPr>
          <p:cNvPr id="9" name="Content Placeholder 2"/>
          <p:cNvSpPr>
            <a:spLocks noGrp="1"/>
          </p:cNvSpPr>
          <p:nvPr>
            <p:ph idx="17" hasCustomPrompt="1"/>
          </p:nvPr>
        </p:nvSpPr>
        <p:spPr>
          <a:xfrm>
            <a:off x="4334164" y="1433176"/>
            <a:ext cx="3119188" cy="4564984"/>
          </a:xfrm>
        </p:spPr>
        <p:txBody>
          <a:bodyPr/>
          <a:lstStyle>
            <a:lvl1pPr marL="0" indent="0" algn="ctr">
              <a:lnSpc>
                <a:spcPct val="100000"/>
              </a:lnSpc>
              <a:buFont typeface="Arial"/>
              <a:buNone/>
              <a:defRPr sz="2400"/>
            </a:lvl1pPr>
            <a:lvl2pPr marL="323715" indent="-157416">
              <a:lnSpc>
                <a:spcPts val="2666"/>
              </a:lnSpc>
              <a:defRPr sz="2400"/>
            </a:lvl2pPr>
            <a:lvl3pPr marL="499930" indent="-155299">
              <a:lnSpc>
                <a:spcPts val="2666"/>
              </a:lnSpc>
              <a:defRPr sz="2400"/>
            </a:lvl3pPr>
            <a:lvl4pPr marL="2117" indent="0">
              <a:lnSpc>
                <a:spcPts val="2666"/>
              </a:lnSpc>
              <a:buNone/>
              <a:defRPr sz="2400"/>
            </a:lvl4pPr>
            <a:lvl5pPr marL="161865" indent="-214292" defTabSz="-360895">
              <a:lnSpc>
                <a:spcPts val="2666"/>
              </a:lnSpc>
              <a:defRPr sz="2400"/>
            </a:lvl5pPr>
          </a:lstStyle>
          <a:p>
            <a:pPr lvl="0"/>
            <a:r>
              <a:rPr lang="en-GB" noProof="0" dirty="0"/>
              <a:t>Click to edit master text styles</a:t>
            </a:r>
          </a:p>
        </p:txBody>
      </p:sp>
      <p:sp>
        <p:nvSpPr>
          <p:cNvPr id="10" name="Content Placeholder 2"/>
          <p:cNvSpPr>
            <a:spLocks noGrp="1"/>
          </p:cNvSpPr>
          <p:nvPr>
            <p:ph idx="18" hasCustomPrompt="1"/>
          </p:nvPr>
        </p:nvSpPr>
        <p:spPr>
          <a:xfrm>
            <a:off x="7841133" y="1433176"/>
            <a:ext cx="3119188" cy="4564984"/>
          </a:xfrm>
        </p:spPr>
        <p:txBody>
          <a:bodyPr/>
          <a:lstStyle>
            <a:lvl1pPr marL="0" indent="0" algn="ctr">
              <a:lnSpc>
                <a:spcPct val="100000"/>
              </a:lnSpc>
              <a:buFont typeface="Arial"/>
              <a:buNone/>
              <a:defRPr sz="2400"/>
            </a:lvl1pPr>
            <a:lvl2pPr marL="323715" indent="-157416">
              <a:lnSpc>
                <a:spcPts val="2666"/>
              </a:lnSpc>
              <a:defRPr sz="2400"/>
            </a:lvl2pPr>
            <a:lvl3pPr marL="499930" indent="-155299">
              <a:lnSpc>
                <a:spcPts val="2666"/>
              </a:lnSpc>
              <a:defRPr sz="2400"/>
            </a:lvl3pPr>
            <a:lvl4pPr marL="2117" indent="0">
              <a:lnSpc>
                <a:spcPts val="2666"/>
              </a:lnSpc>
              <a:buNone/>
              <a:defRPr sz="2400"/>
            </a:lvl4pPr>
            <a:lvl5pPr marL="161865" indent="-214292">
              <a:lnSpc>
                <a:spcPts val="2666"/>
              </a:lnSpc>
              <a:defRPr sz="2400"/>
            </a:lvl5pPr>
          </a:lstStyle>
          <a:p>
            <a:pPr lvl="0"/>
            <a:r>
              <a:rPr lang="en-GB" noProof="0" dirty="0"/>
              <a:t>Click to edit master text styles</a:t>
            </a:r>
          </a:p>
        </p:txBody>
      </p:sp>
      <p:sp>
        <p:nvSpPr>
          <p:cNvPr id="6" name="Picture Placeholder 8"/>
          <p:cNvSpPr>
            <a:spLocks noGrp="1"/>
          </p:cNvSpPr>
          <p:nvPr>
            <p:ph type="pic" sz="quarter" idx="15"/>
          </p:nvPr>
        </p:nvSpPr>
        <p:spPr>
          <a:xfrm>
            <a:off x="4333271" y="2379535"/>
            <a:ext cx="3119188" cy="2880000"/>
          </a:xfrm>
        </p:spPr>
        <p:txBody>
          <a:bodyPr/>
          <a:lstStyle>
            <a:lvl1pPr>
              <a:defRPr sz="2100"/>
            </a:lvl1pPr>
          </a:lstStyle>
          <a:p>
            <a:r>
              <a:rPr lang="en-US" noProof="0"/>
              <a:t>Click icon to add picture</a:t>
            </a:r>
            <a:endParaRPr lang="en-GB" noProof="0" dirty="0"/>
          </a:p>
        </p:txBody>
      </p:sp>
      <p:sp>
        <p:nvSpPr>
          <p:cNvPr id="12" name="Picture Placeholder 8"/>
          <p:cNvSpPr>
            <a:spLocks noGrp="1"/>
          </p:cNvSpPr>
          <p:nvPr>
            <p:ph type="pic" sz="quarter" idx="19"/>
          </p:nvPr>
        </p:nvSpPr>
        <p:spPr>
          <a:xfrm>
            <a:off x="818561" y="2379535"/>
            <a:ext cx="3119188" cy="2880000"/>
          </a:xfrm>
        </p:spPr>
        <p:txBody>
          <a:bodyPr/>
          <a:lstStyle>
            <a:lvl1pPr>
              <a:defRPr sz="2100"/>
            </a:lvl1pPr>
          </a:lstStyle>
          <a:p>
            <a:r>
              <a:rPr lang="en-US" noProof="0"/>
              <a:t>Click icon to add picture</a:t>
            </a:r>
            <a:endParaRPr lang="en-GB" noProof="0" dirty="0"/>
          </a:p>
        </p:txBody>
      </p:sp>
      <p:sp>
        <p:nvSpPr>
          <p:cNvPr id="13" name="Picture Placeholder 8"/>
          <p:cNvSpPr>
            <a:spLocks noGrp="1"/>
          </p:cNvSpPr>
          <p:nvPr>
            <p:ph type="pic" sz="quarter" idx="20"/>
          </p:nvPr>
        </p:nvSpPr>
        <p:spPr>
          <a:xfrm>
            <a:off x="7841157" y="2379535"/>
            <a:ext cx="3119188" cy="2880000"/>
          </a:xfrm>
        </p:spPr>
        <p:txBody>
          <a:bodyPr/>
          <a:lstStyle>
            <a:lvl1pPr>
              <a:defRPr sz="2100"/>
            </a:lvl1pPr>
          </a:lstStyle>
          <a:p>
            <a:r>
              <a:rPr lang="en-US" noProof="0"/>
              <a:t>Click icon to add picture</a:t>
            </a:r>
            <a:endParaRPr lang="en-GB" noProof="0" dirty="0"/>
          </a:p>
        </p:txBody>
      </p:sp>
    </p:spTree>
    <p:extLst>
      <p:ext uri="{BB962C8B-B14F-4D97-AF65-F5344CB8AC3E}">
        <p14:creationId xmlns:p14="http://schemas.microsoft.com/office/powerpoint/2010/main" val="2299376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10" name="Content Placeholder 2"/>
          <p:cNvSpPr>
            <a:spLocks noGrp="1"/>
          </p:cNvSpPr>
          <p:nvPr>
            <p:ph idx="14" hasCustomPrompt="1"/>
          </p:nvPr>
        </p:nvSpPr>
        <p:spPr>
          <a:xfrm>
            <a:off x="817332" y="1433176"/>
            <a:ext cx="2364233"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12" name="Content Placeholder 2"/>
          <p:cNvSpPr>
            <a:spLocks noGrp="1"/>
          </p:cNvSpPr>
          <p:nvPr>
            <p:ph idx="25" hasCustomPrompt="1"/>
          </p:nvPr>
        </p:nvSpPr>
        <p:spPr>
          <a:xfrm>
            <a:off x="5998430" y="1433176"/>
            <a:ext cx="2364233"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5" name="Picture Placeholder 8"/>
          <p:cNvSpPr>
            <a:spLocks noGrp="1"/>
          </p:cNvSpPr>
          <p:nvPr>
            <p:ph type="pic" sz="quarter" idx="15"/>
          </p:nvPr>
        </p:nvSpPr>
        <p:spPr>
          <a:xfrm>
            <a:off x="3215162" y="1507200"/>
            <a:ext cx="2519344" cy="1920000"/>
          </a:xfrm>
        </p:spPr>
        <p:txBody>
          <a:bodyPr/>
          <a:lstStyle>
            <a:lvl1pPr>
              <a:defRPr sz="2100"/>
            </a:lvl1pPr>
          </a:lstStyle>
          <a:p>
            <a:r>
              <a:rPr lang="en-US" noProof="0"/>
              <a:t>Click icon to add picture</a:t>
            </a:r>
            <a:endParaRPr lang="en-GB" noProof="0" dirty="0"/>
          </a:p>
        </p:txBody>
      </p:sp>
      <p:sp>
        <p:nvSpPr>
          <p:cNvPr id="13" name="Picture Placeholder 8"/>
          <p:cNvSpPr>
            <a:spLocks noGrp="1"/>
          </p:cNvSpPr>
          <p:nvPr>
            <p:ph type="pic" sz="quarter" idx="20"/>
          </p:nvPr>
        </p:nvSpPr>
        <p:spPr>
          <a:xfrm>
            <a:off x="8409444" y="1507200"/>
            <a:ext cx="2519344" cy="1920000"/>
          </a:xfrm>
        </p:spPr>
        <p:txBody>
          <a:bodyPr/>
          <a:lstStyle>
            <a:lvl1pPr>
              <a:defRPr sz="2100"/>
            </a:lvl1pPr>
          </a:lstStyle>
          <a:p>
            <a:r>
              <a:rPr lang="en-US" noProof="0"/>
              <a:t>Click icon to add picture</a:t>
            </a:r>
            <a:endParaRPr lang="en-GB" noProof="0" dirty="0"/>
          </a:p>
        </p:txBody>
      </p:sp>
      <p:sp>
        <p:nvSpPr>
          <p:cNvPr id="16" name="Picture Placeholder 8"/>
          <p:cNvSpPr>
            <a:spLocks noGrp="1"/>
          </p:cNvSpPr>
          <p:nvPr>
            <p:ph type="pic" sz="quarter" idx="21"/>
          </p:nvPr>
        </p:nvSpPr>
        <p:spPr>
          <a:xfrm>
            <a:off x="3215162" y="3552000"/>
            <a:ext cx="2519344" cy="1920000"/>
          </a:xfrm>
        </p:spPr>
        <p:txBody>
          <a:bodyPr/>
          <a:lstStyle>
            <a:lvl1pPr>
              <a:defRPr sz="2100"/>
            </a:lvl1pPr>
          </a:lstStyle>
          <a:p>
            <a:r>
              <a:rPr lang="en-US" noProof="0"/>
              <a:t>Click icon to add picture</a:t>
            </a:r>
            <a:endParaRPr lang="en-GB" noProof="0" dirty="0"/>
          </a:p>
        </p:txBody>
      </p:sp>
      <p:sp>
        <p:nvSpPr>
          <p:cNvPr id="20" name="Picture Placeholder 8"/>
          <p:cNvSpPr>
            <a:spLocks noGrp="1"/>
          </p:cNvSpPr>
          <p:nvPr>
            <p:ph type="pic" sz="quarter" idx="22"/>
          </p:nvPr>
        </p:nvSpPr>
        <p:spPr>
          <a:xfrm>
            <a:off x="8409444" y="3552000"/>
            <a:ext cx="2519344" cy="1920000"/>
          </a:xfrm>
        </p:spPr>
        <p:txBody>
          <a:bodyPr/>
          <a:lstStyle>
            <a:lvl1pPr>
              <a:defRPr sz="2100"/>
            </a:lvl1pPr>
          </a:lstStyle>
          <a:p>
            <a:r>
              <a:rPr lang="en-US" noProof="0"/>
              <a:t>Click icon to add picture</a:t>
            </a:r>
            <a:endParaRPr lang="en-GB" noProof="0" dirty="0"/>
          </a:p>
        </p:txBody>
      </p:sp>
    </p:spTree>
    <p:extLst>
      <p:ext uri="{BB962C8B-B14F-4D97-AF65-F5344CB8AC3E}">
        <p14:creationId xmlns:p14="http://schemas.microsoft.com/office/powerpoint/2010/main" val="722301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9" name="Picture Placeholder 8"/>
          <p:cNvSpPr>
            <a:spLocks noGrp="1"/>
          </p:cNvSpPr>
          <p:nvPr>
            <p:ph type="pic" sz="quarter" idx="14"/>
          </p:nvPr>
        </p:nvSpPr>
        <p:spPr>
          <a:xfrm>
            <a:off x="5897035" y="1553123"/>
            <a:ext cx="5066743" cy="4250599"/>
          </a:xfrm>
        </p:spPr>
        <p:txBody>
          <a:bodyPr/>
          <a:lstStyle>
            <a:lvl1pPr>
              <a:defRPr sz="2100"/>
            </a:lvl1pPr>
          </a:lstStyle>
          <a:p>
            <a:r>
              <a:rPr lang="en-US" noProof="0"/>
              <a:t>Click icon to add picture</a:t>
            </a:r>
            <a:endParaRPr lang="en-GB" noProof="0" dirty="0"/>
          </a:p>
        </p:txBody>
      </p:sp>
      <p:sp>
        <p:nvSpPr>
          <p:cNvPr id="5" name="Content Placeholder 2"/>
          <p:cNvSpPr>
            <a:spLocks noGrp="1"/>
          </p:cNvSpPr>
          <p:nvPr>
            <p:ph idx="17" hasCustomPrompt="1"/>
          </p:nvPr>
        </p:nvSpPr>
        <p:spPr>
          <a:xfrm>
            <a:off x="817331" y="1433176"/>
            <a:ext cx="4929483"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247447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with chart">
    <p:spTree>
      <p:nvGrpSpPr>
        <p:cNvPr id="1" name=""/>
        <p:cNvGrpSpPr/>
        <p:nvPr/>
      </p:nvGrpSpPr>
      <p:grpSpPr>
        <a:xfrm>
          <a:off x="0" y="0"/>
          <a:ext cx="0" cy="0"/>
          <a:chOff x="0" y="0"/>
          <a:chExt cx="0" cy="0"/>
        </a:xfrm>
      </p:grpSpPr>
      <p:sp>
        <p:nvSpPr>
          <p:cNvPr id="7" name="Chart Placeholder 6"/>
          <p:cNvSpPr>
            <a:spLocks noGrp="1"/>
          </p:cNvSpPr>
          <p:nvPr>
            <p:ph type="chart" sz="quarter" idx="14"/>
          </p:nvPr>
        </p:nvSpPr>
        <p:spPr>
          <a:xfrm>
            <a:off x="5652231" y="1416100"/>
            <a:ext cx="5730442" cy="4597399"/>
          </a:xfrm>
        </p:spPr>
        <p:txBody>
          <a:bodyPr/>
          <a:lstStyle>
            <a:lvl1pPr>
              <a:defRPr sz="2700"/>
            </a:lvl1pPr>
          </a:lstStyle>
          <a:p>
            <a:r>
              <a:rPr lang="en-US" noProof="0"/>
              <a:t>Click icon to add chart</a:t>
            </a:r>
            <a:endParaRPr lang="en-GB" noProof="0" dirty="0"/>
          </a:p>
        </p:txBody>
      </p:sp>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5" name="Content Placeholder 2"/>
          <p:cNvSpPr>
            <a:spLocks noGrp="1"/>
          </p:cNvSpPr>
          <p:nvPr>
            <p:ph idx="15" hasCustomPrompt="1"/>
          </p:nvPr>
        </p:nvSpPr>
        <p:spPr>
          <a:xfrm>
            <a:off x="817331" y="1433176"/>
            <a:ext cx="4545215"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marR="0" indent="239937" algn="l" defTabSz="795545" rtl="0" eaLnBrk="1" fontAlgn="auto" latinLnBrk="0" hangingPunct="1">
              <a:lnSpc>
                <a:spcPct val="100000"/>
              </a:lnSpc>
              <a:spcBef>
                <a:spcPts val="400"/>
              </a:spcBef>
              <a:spcAft>
                <a:spcPts val="0"/>
              </a:spcAft>
              <a:buClr>
                <a:schemeClr val="accent1"/>
              </a:buClr>
              <a:buSzPct val="76000"/>
              <a:buFont typeface="Wingdings"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Tree>
    <p:extLst>
      <p:ext uri="{BB962C8B-B14F-4D97-AF65-F5344CB8AC3E}">
        <p14:creationId xmlns:p14="http://schemas.microsoft.com/office/powerpoint/2010/main" val="381285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slide with 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7" name="Picture Placeholder 8"/>
          <p:cNvSpPr>
            <a:spLocks noGrp="1"/>
          </p:cNvSpPr>
          <p:nvPr>
            <p:ph type="pic" sz="quarter" idx="15"/>
          </p:nvPr>
        </p:nvSpPr>
        <p:spPr>
          <a:xfrm>
            <a:off x="815498" y="1433178"/>
            <a:ext cx="10128104" cy="4564985"/>
          </a:xfrm>
        </p:spPr>
        <p:txBody>
          <a:bodyPr/>
          <a:lstStyle>
            <a:lvl1pPr>
              <a:defRPr sz="2100"/>
            </a:lvl1pPr>
          </a:lstStyle>
          <a:p>
            <a:r>
              <a:rPr lang="en-US" noProof="0"/>
              <a:t>Click icon to add picture</a:t>
            </a:r>
            <a:endParaRPr lang="en-GB" noProof="0" dirty="0"/>
          </a:p>
        </p:txBody>
      </p:sp>
    </p:spTree>
    <p:extLst>
      <p:ext uri="{BB962C8B-B14F-4D97-AF65-F5344CB8AC3E}">
        <p14:creationId xmlns:p14="http://schemas.microsoft.com/office/powerpoint/2010/main" val="3855699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88825" cy="6866259"/>
          </a:xfrm>
        </p:spPr>
        <p:txBody>
          <a:bodyPr/>
          <a:lstStyle/>
          <a:p>
            <a:r>
              <a:rPr lang="en-US" noProof="0"/>
              <a:t>Click icon to add picture</a:t>
            </a:r>
            <a:endParaRPr lang="en-GB" noProof="0"/>
          </a:p>
        </p:txBody>
      </p:sp>
      <p:sp>
        <p:nvSpPr>
          <p:cNvPr id="3"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Tree>
    <p:extLst>
      <p:ext uri="{BB962C8B-B14F-4D97-AF65-F5344CB8AC3E}">
        <p14:creationId xmlns:p14="http://schemas.microsoft.com/office/powerpoint/2010/main" val="2867897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4" name="Table Placeholder 3"/>
          <p:cNvSpPr>
            <a:spLocks noGrp="1"/>
          </p:cNvSpPr>
          <p:nvPr>
            <p:ph type="tbl" sz="quarter" idx="14"/>
          </p:nvPr>
        </p:nvSpPr>
        <p:spPr>
          <a:xfrm>
            <a:off x="817328" y="1433185"/>
            <a:ext cx="10133094" cy="4531823"/>
          </a:xfrm>
        </p:spPr>
        <p:txBody>
          <a:bodyPr/>
          <a:lstStyle>
            <a:lvl1pPr>
              <a:lnSpc>
                <a:spcPts val="1600"/>
              </a:lnSpc>
              <a:defRPr sz="1300">
                <a:latin typeface="+mj-lt"/>
              </a:defRPr>
            </a:lvl1pPr>
          </a:lstStyle>
          <a:p>
            <a:r>
              <a:rPr lang="en-US" noProof="0"/>
              <a:t>Click icon to add table</a:t>
            </a:r>
            <a:endParaRPr lang="en-GB" noProof="0"/>
          </a:p>
        </p:txBody>
      </p:sp>
    </p:spTree>
    <p:extLst>
      <p:ext uri="{BB962C8B-B14F-4D97-AF65-F5344CB8AC3E}">
        <p14:creationId xmlns:p14="http://schemas.microsoft.com/office/powerpoint/2010/main" val="6203059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arge quote">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05375" y="6299410"/>
            <a:ext cx="672923" cy="201079"/>
          </a:xfrm>
          <a:prstGeom prst="rect">
            <a:avLst/>
          </a:prstGeom>
        </p:spPr>
      </p:pic>
      <p:sp>
        <p:nvSpPr>
          <p:cNvPr id="5" name="Text Placeholder 4"/>
          <p:cNvSpPr>
            <a:spLocks noGrp="1"/>
          </p:cNvSpPr>
          <p:nvPr>
            <p:ph type="body" sz="quarter" idx="13" hasCustomPrompt="1"/>
          </p:nvPr>
        </p:nvSpPr>
        <p:spPr>
          <a:xfrm>
            <a:off x="767800" y="2294400"/>
            <a:ext cx="10576445" cy="2294400"/>
          </a:xfrm>
        </p:spPr>
        <p:txBody>
          <a:bodyPr/>
          <a:lstStyle>
            <a:lvl1pPr marL="0" indent="0" algn="ctr">
              <a:lnSpc>
                <a:spcPts val="5599"/>
              </a:lnSpc>
              <a:buNone/>
              <a:defRPr sz="5400" spc="0">
                <a:solidFill>
                  <a:schemeClr val="bg2"/>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noProof="0" dirty="0"/>
              <a:t>Click to edit master text styles</a:t>
            </a:r>
          </a:p>
        </p:txBody>
      </p:sp>
      <p:sp>
        <p:nvSpPr>
          <p:cNvPr id="9" name="Text Placeholder 4"/>
          <p:cNvSpPr>
            <a:spLocks noGrp="1"/>
          </p:cNvSpPr>
          <p:nvPr>
            <p:ph type="body" sz="quarter" idx="14"/>
          </p:nvPr>
        </p:nvSpPr>
        <p:spPr>
          <a:xfrm>
            <a:off x="2140242" y="3734400"/>
            <a:ext cx="7836359" cy="1219200"/>
          </a:xfrm>
        </p:spPr>
        <p:txBody>
          <a:bodyPr/>
          <a:lstStyle>
            <a:lvl1pPr marL="0" indent="0" algn="ctr">
              <a:lnSpc>
                <a:spcPts val="5599"/>
              </a:lnSpc>
              <a:buNone/>
              <a:defRPr sz="2400" spc="0">
                <a:solidFill>
                  <a:schemeClr val="bg2"/>
                </a:solidFill>
                <a:latin typeface="Gill Sans M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p:txBody>
      </p:sp>
      <p:sp>
        <p:nvSpPr>
          <p:cNvPr id="10" name="Footer Placeholder 4"/>
          <p:cNvSpPr txBox="1">
            <a:spLocks/>
          </p:cNvSpPr>
          <p:nvPr userDrawn="1"/>
        </p:nvSpPr>
        <p:spPr>
          <a:xfrm>
            <a:off x="824150" y="6375674"/>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rgbClr val="FFFFFF"/>
                </a:solidFill>
                <a:latin typeface="Gill Sans MT"/>
              </a:rPr>
              <a:t>© ARM 2016 </a:t>
            </a:r>
          </a:p>
        </p:txBody>
      </p:sp>
      <p:sp>
        <p:nvSpPr>
          <p:cNvPr id="11" name="Slide Number Placeholder 5"/>
          <p:cNvSpPr txBox="1">
            <a:spLocks/>
          </p:cNvSpPr>
          <p:nvPr userDrawn="1"/>
        </p:nvSpPr>
        <p:spPr>
          <a:xfrm>
            <a:off x="411247" y="6370972"/>
            <a:ext cx="316302" cy="137645"/>
          </a:xfrm>
          <a:prstGeom prst="rect">
            <a:avLst/>
          </a:prstGeom>
        </p:spPr>
        <p:txBody>
          <a:bodyPr vert="horz" wrap="square" lIns="0" tIns="0" rIns="0" bIns="0" rtlCol="0" anchor="ctr">
            <a:spAutoFit/>
          </a:bodyPr>
          <a:lstStyle>
            <a:defPPr>
              <a:defRPr lang="en-US"/>
            </a:defPPr>
            <a:lvl1pPr marL="0" algn="l" defTabSz="457200" rtl="0" eaLnBrk="1" latinLnBrk="0" hangingPunct="1">
              <a:lnSpc>
                <a:spcPts val="1000"/>
              </a:lnSpc>
              <a:defRPr sz="800" kern="1200" spc="-5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234901-3CD3-3044-A890-7A1D647B3CBE}" type="slidenum">
              <a:rPr lang="en-GB" sz="1200" smtClean="0">
                <a:solidFill>
                  <a:srgbClr val="FFFFFF"/>
                </a:solidFill>
                <a:latin typeface="Gill Sans MT"/>
              </a:rPr>
              <a:pPr/>
              <a:t>‹#›</a:t>
            </a:fld>
            <a:endParaRPr lang="en-GB" sz="1200" dirty="0">
              <a:solidFill>
                <a:srgbClr val="FFFFFF"/>
              </a:solidFill>
              <a:latin typeface="Gill Sans MT"/>
            </a:endParaRPr>
          </a:p>
        </p:txBody>
      </p:sp>
      <p:sp>
        <p:nvSpPr>
          <p:cNvPr id="8" name="TextBox 7"/>
          <p:cNvSpPr txBox="1"/>
          <p:nvPr userDrawn="1"/>
        </p:nvSpPr>
        <p:spPr>
          <a:xfrm>
            <a:off x="-2218074" y="2449965"/>
            <a:ext cx="2218074" cy="307777"/>
          </a:xfrm>
          <a:prstGeom prst="rect">
            <a:avLst/>
          </a:prstGeom>
          <a:noFill/>
        </p:spPr>
        <p:txBody>
          <a:bodyPr wrap="square" rtlCol="0">
            <a:spAutoFit/>
          </a:bodyPr>
          <a:lstStyle/>
          <a:p>
            <a:pPr algn="r"/>
            <a:r>
              <a:rPr lang="en-US" sz="1400" dirty="0"/>
              <a:t>Text</a:t>
            </a:r>
            <a:r>
              <a:rPr lang="en-US" sz="1400" baseline="0" dirty="0"/>
              <a:t> 5</a:t>
            </a:r>
            <a:r>
              <a:rPr lang="en-US" sz="1400" dirty="0"/>
              <a:t>4pt sentence</a:t>
            </a:r>
            <a:r>
              <a:rPr lang="en-US" sz="1400" baseline="0" dirty="0"/>
              <a:t> c</a:t>
            </a:r>
            <a:r>
              <a:rPr lang="en-US" sz="1400" dirty="0"/>
              <a:t>ase</a:t>
            </a:r>
          </a:p>
        </p:txBody>
      </p:sp>
    </p:spTree>
    <p:extLst>
      <p:ext uri="{BB962C8B-B14F-4D97-AF65-F5344CB8AC3E}">
        <p14:creationId xmlns:p14="http://schemas.microsoft.com/office/powerpoint/2010/main" val="770097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05375" y="6299410"/>
            <a:ext cx="672923" cy="201079"/>
          </a:xfrm>
          <a:prstGeom prst="rect">
            <a:avLst/>
          </a:prstGeom>
        </p:spPr>
      </p:pic>
      <p:sp>
        <p:nvSpPr>
          <p:cNvPr id="5" name="Text Placeholder 4"/>
          <p:cNvSpPr>
            <a:spLocks noGrp="1"/>
          </p:cNvSpPr>
          <p:nvPr>
            <p:ph type="body" sz="quarter" idx="13" hasCustomPrompt="1"/>
          </p:nvPr>
        </p:nvSpPr>
        <p:spPr>
          <a:xfrm>
            <a:off x="0" y="2794000"/>
            <a:ext cx="12188825" cy="1794800"/>
          </a:xfrm>
        </p:spPr>
        <p:txBody>
          <a:bodyPr/>
          <a:lstStyle>
            <a:lvl1pPr marL="0" indent="0" algn="ctr">
              <a:lnSpc>
                <a:spcPts val="5599"/>
              </a:lnSpc>
              <a:buNone/>
              <a:defRPr sz="5400" spc="0">
                <a:solidFill>
                  <a:schemeClr val="bg2"/>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noProof="0" dirty="0"/>
              <a:t>Click to edit master text styles</a:t>
            </a:r>
          </a:p>
        </p:txBody>
      </p:sp>
      <p:sp>
        <p:nvSpPr>
          <p:cNvPr id="10" name="Footer Placeholder 4"/>
          <p:cNvSpPr txBox="1">
            <a:spLocks/>
          </p:cNvSpPr>
          <p:nvPr userDrawn="1"/>
        </p:nvSpPr>
        <p:spPr>
          <a:xfrm>
            <a:off x="824150" y="6375674"/>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rgbClr val="FFFFFF"/>
                </a:solidFill>
                <a:latin typeface="Gill Sans MT"/>
              </a:rPr>
              <a:t>© ARM 2016 </a:t>
            </a:r>
          </a:p>
        </p:txBody>
      </p:sp>
      <p:sp>
        <p:nvSpPr>
          <p:cNvPr id="11" name="Slide Number Placeholder 5"/>
          <p:cNvSpPr txBox="1">
            <a:spLocks/>
          </p:cNvSpPr>
          <p:nvPr userDrawn="1"/>
        </p:nvSpPr>
        <p:spPr>
          <a:xfrm>
            <a:off x="411247" y="6370972"/>
            <a:ext cx="316302" cy="137645"/>
          </a:xfrm>
          <a:prstGeom prst="rect">
            <a:avLst/>
          </a:prstGeom>
        </p:spPr>
        <p:txBody>
          <a:bodyPr vert="horz" wrap="square" lIns="0" tIns="0" rIns="0" bIns="0" rtlCol="0" anchor="ctr">
            <a:spAutoFit/>
          </a:bodyPr>
          <a:lstStyle>
            <a:defPPr>
              <a:defRPr lang="en-US"/>
            </a:defPPr>
            <a:lvl1pPr marL="0" algn="l" defTabSz="457200" rtl="0" eaLnBrk="1" latinLnBrk="0" hangingPunct="1">
              <a:lnSpc>
                <a:spcPts val="1000"/>
              </a:lnSpc>
              <a:defRPr sz="800" kern="1200" spc="-5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234901-3CD3-3044-A890-7A1D647B3CBE}" type="slidenum">
              <a:rPr lang="en-GB" sz="1200" smtClean="0">
                <a:solidFill>
                  <a:srgbClr val="FFFFFF"/>
                </a:solidFill>
                <a:latin typeface="Gill Sans MT"/>
              </a:rPr>
              <a:pPr/>
              <a:t>‹#›</a:t>
            </a:fld>
            <a:endParaRPr lang="en-GB" sz="1200" dirty="0">
              <a:solidFill>
                <a:srgbClr val="FFFFFF"/>
              </a:solidFill>
              <a:latin typeface="Gill Sans MT"/>
            </a:endParaRPr>
          </a:p>
        </p:txBody>
      </p:sp>
      <p:sp>
        <p:nvSpPr>
          <p:cNvPr id="8" name="TextBox 7"/>
          <p:cNvSpPr txBox="1"/>
          <p:nvPr userDrawn="1"/>
        </p:nvSpPr>
        <p:spPr>
          <a:xfrm>
            <a:off x="-2218074" y="2957955"/>
            <a:ext cx="2218074" cy="307777"/>
          </a:xfrm>
          <a:prstGeom prst="rect">
            <a:avLst/>
          </a:prstGeom>
          <a:noFill/>
        </p:spPr>
        <p:txBody>
          <a:bodyPr wrap="square" rtlCol="0">
            <a:spAutoFit/>
          </a:bodyPr>
          <a:lstStyle/>
          <a:p>
            <a:pPr algn="r"/>
            <a:r>
              <a:rPr lang="en-US" sz="1400" dirty="0"/>
              <a:t>Text</a:t>
            </a:r>
            <a:r>
              <a:rPr lang="en-US" sz="1400" baseline="0" dirty="0"/>
              <a:t> 5</a:t>
            </a:r>
            <a:r>
              <a:rPr lang="en-US" sz="1400" dirty="0"/>
              <a:t>4pt sentence</a:t>
            </a:r>
            <a:r>
              <a:rPr lang="en-US" sz="1400" baseline="0" dirty="0"/>
              <a:t> c</a:t>
            </a:r>
            <a:r>
              <a:rPr lang="en-US" sz="1400" dirty="0"/>
              <a:t>ase</a:t>
            </a:r>
          </a:p>
        </p:txBody>
      </p:sp>
    </p:spTree>
    <p:extLst>
      <p:ext uri="{BB962C8B-B14F-4D97-AF65-F5344CB8AC3E}">
        <p14:creationId xmlns:p14="http://schemas.microsoft.com/office/powerpoint/2010/main" val="8998801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cknowledgements">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99429" y="3272367"/>
            <a:ext cx="1387151" cy="414500"/>
          </a:xfrm>
          <a:prstGeom prst="rect">
            <a:avLst/>
          </a:prstGeom>
        </p:spPr>
      </p:pic>
      <p:sp>
        <p:nvSpPr>
          <p:cNvPr id="2" name="TextBox 1"/>
          <p:cNvSpPr txBox="1"/>
          <p:nvPr userDrawn="1"/>
        </p:nvSpPr>
        <p:spPr>
          <a:xfrm>
            <a:off x="3112571" y="5155174"/>
            <a:ext cx="7841180" cy="1179810"/>
          </a:xfrm>
          <a:prstGeom prst="rect">
            <a:avLst/>
          </a:prstGeom>
          <a:noFill/>
        </p:spPr>
        <p:txBody>
          <a:bodyPr wrap="square" lIns="0" tIns="0" rIns="0" bIns="0" rtlCol="0">
            <a:spAutoFit/>
          </a:bodyPr>
          <a:lstStyle/>
          <a:p>
            <a:pPr>
              <a:lnSpc>
                <a:spcPct val="100000"/>
              </a:lnSpc>
              <a:spcAft>
                <a:spcPts val="400"/>
              </a:spcAft>
            </a:pPr>
            <a:r>
              <a:rPr lang="en-GB" sz="1400" dirty="0">
                <a:solidFill>
                  <a:schemeClr val="bg2"/>
                </a:solidFill>
              </a:rPr>
              <a:t>The trademarks featured in this presentation are registered and/or unregistered trademarks of ARM Limited (or its subsidiaries) in the EU and/or elsewhere.  All rights reserved.  All other marks featured may be trademarks of their respective owners.</a:t>
            </a:r>
          </a:p>
          <a:p>
            <a:pPr>
              <a:lnSpc>
                <a:spcPct val="100000"/>
              </a:lnSpc>
              <a:spcAft>
                <a:spcPts val="400"/>
              </a:spcAft>
            </a:pPr>
            <a:r>
              <a:rPr lang="en-US" sz="1400" dirty="0">
                <a:solidFill>
                  <a:schemeClr val="bg2"/>
                </a:solidFill>
              </a:rPr>
              <a:t>Copyright © 2016 ARM Limited</a:t>
            </a:r>
          </a:p>
          <a:p>
            <a:pPr>
              <a:spcAft>
                <a:spcPts val="400"/>
              </a:spcAft>
            </a:pPr>
            <a:endParaRPr lang="en-US" sz="1400" dirty="0">
              <a:solidFill>
                <a:schemeClr val="bg2"/>
              </a:solidFill>
            </a:endParaRPr>
          </a:p>
        </p:txBody>
      </p:sp>
      <p:sp>
        <p:nvSpPr>
          <p:cNvPr id="4" name="Footer Placeholder 4"/>
          <p:cNvSpPr txBox="1">
            <a:spLocks/>
          </p:cNvSpPr>
          <p:nvPr userDrawn="1"/>
        </p:nvSpPr>
        <p:spPr>
          <a:xfrm>
            <a:off x="3112886" y="6395211"/>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bg2"/>
                </a:solidFill>
                <a:latin typeface="Gill Sans MT"/>
              </a:rPr>
              <a:t>© ARM 2016 </a:t>
            </a:r>
          </a:p>
        </p:txBody>
      </p:sp>
    </p:spTree>
    <p:extLst>
      <p:ext uri="{BB962C8B-B14F-4D97-AF65-F5344CB8AC3E}">
        <p14:creationId xmlns:p14="http://schemas.microsoft.com/office/powerpoint/2010/main" val="19006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lvl1pPr>
              <a:defRPr spc="0"/>
            </a:lvl1pPr>
          </a:lstStyle>
          <a:p>
            <a:r>
              <a:rPr lang="en-GB" noProof="0" dirty="0"/>
              <a:t>Click to edit master title style</a:t>
            </a:r>
          </a:p>
        </p:txBody>
      </p:sp>
      <p:sp>
        <p:nvSpPr>
          <p:cNvPr id="3" name="Content Placeholder 2"/>
          <p:cNvSpPr>
            <a:spLocks noGrp="1"/>
          </p:cNvSpPr>
          <p:nvPr>
            <p:ph idx="1" hasCustomPrompt="1"/>
          </p:nvPr>
        </p:nvSpPr>
        <p:spPr>
          <a:xfrm>
            <a:off x="816034" y="1433176"/>
            <a:ext cx="10129064" cy="4564984"/>
          </a:xfrm>
        </p:spPr>
        <p:txBody>
          <a:bodyPr/>
          <a:lstStyle>
            <a:lvl1pPr marL="239937" indent="-239937">
              <a:lnSpc>
                <a:spcPct val="100000"/>
              </a:lnSpc>
              <a:defRPr sz="2400" spc="0"/>
            </a:lvl1pPr>
            <a:lvl2pPr marL="479876" indent="-239937">
              <a:lnSpc>
                <a:spcPct val="100000"/>
              </a:lnSpc>
              <a:defRPr sz="2000" spc="0"/>
            </a:lvl2pPr>
            <a:lvl3pPr marL="719813"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spc="0"/>
            </a:lvl3pPr>
            <a:lvl4pPr>
              <a:defRPr sz="2000"/>
            </a:lvl4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a:p>
            <a:pPr lvl="2"/>
            <a:endParaRPr lang="en-GB" noProof="0" dirty="0"/>
          </a:p>
        </p:txBody>
      </p:sp>
      <p:sp>
        <p:nvSpPr>
          <p:cNvPr id="6" name="Content Placeholder 5"/>
          <p:cNvSpPr>
            <a:spLocks noGrp="1"/>
          </p:cNvSpPr>
          <p:nvPr>
            <p:ph sz="quarter" idx="10" hasCustomPrompt="1"/>
          </p:nvPr>
        </p:nvSpPr>
        <p:spPr>
          <a:xfrm>
            <a:off x="834107" y="936043"/>
            <a:ext cx="10128250" cy="365125"/>
          </a:xfrm>
        </p:spPr>
        <p:txBody>
          <a:bodyPr/>
          <a:lstStyle>
            <a:lvl1pPr marL="0" indent="0">
              <a:buNone/>
              <a:defRPr sz="3000">
                <a:solidFill>
                  <a:schemeClr val="accent3"/>
                </a:solidFill>
              </a:defRPr>
            </a:lvl1pPr>
          </a:lstStyle>
          <a:p>
            <a:pPr lvl="0"/>
            <a:r>
              <a:rPr lang="en-US" dirty="0"/>
              <a:t>Click to add subtitle</a:t>
            </a:r>
          </a:p>
        </p:txBody>
      </p:sp>
      <p:sp>
        <p:nvSpPr>
          <p:cNvPr id="7" name="TextBox 6"/>
          <p:cNvSpPr txBox="1"/>
          <p:nvPr userDrawn="1"/>
        </p:nvSpPr>
        <p:spPr>
          <a:xfrm>
            <a:off x="-2218074" y="1002155"/>
            <a:ext cx="2218074" cy="307777"/>
          </a:xfrm>
          <a:prstGeom prst="rect">
            <a:avLst/>
          </a:prstGeom>
          <a:noFill/>
        </p:spPr>
        <p:txBody>
          <a:bodyPr wrap="square" rtlCol="0">
            <a:spAutoFit/>
          </a:bodyPr>
          <a:lstStyle/>
          <a:p>
            <a:pPr algn="r"/>
            <a:r>
              <a:rPr lang="en-US" sz="1400" dirty="0"/>
              <a:t>Text</a:t>
            </a:r>
            <a:r>
              <a:rPr lang="en-US" sz="1400" baseline="0" dirty="0"/>
              <a:t> 30</a:t>
            </a:r>
            <a:r>
              <a:rPr lang="en-US" sz="1400" dirty="0"/>
              <a:t>pt sentence</a:t>
            </a:r>
            <a:r>
              <a:rPr lang="en-US" sz="1400" baseline="0" dirty="0"/>
              <a:t> c</a:t>
            </a:r>
            <a:r>
              <a:rPr lang="en-US" sz="1400" dirty="0"/>
              <a:t>ase</a:t>
            </a:r>
          </a:p>
        </p:txBody>
      </p:sp>
    </p:spTree>
    <p:extLst>
      <p:ext uri="{BB962C8B-B14F-4D97-AF65-F5344CB8AC3E}">
        <p14:creationId xmlns:p14="http://schemas.microsoft.com/office/powerpoint/2010/main" val="21748426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0" name="Content Placeholder 2"/>
          <p:cNvSpPr>
            <a:spLocks noGrp="1"/>
          </p:cNvSpPr>
          <p:nvPr>
            <p:ph idx="14" hasCustomPrompt="1"/>
          </p:nvPr>
        </p:nvSpPr>
        <p:spPr>
          <a:xfrm>
            <a:off x="817328" y="1433176"/>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959752"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p:txBody>
      </p:sp>
      <p:sp>
        <p:nvSpPr>
          <p:cNvPr id="11" name="Content Placeholder 2"/>
          <p:cNvSpPr>
            <a:spLocks noGrp="1"/>
          </p:cNvSpPr>
          <p:nvPr>
            <p:ph idx="15" hasCustomPrompt="1"/>
          </p:nvPr>
        </p:nvSpPr>
        <p:spPr>
          <a:xfrm>
            <a:off x="6160613" y="1430867"/>
            <a:ext cx="4798750" cy="4564984"/>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indent="239937">
              <a:lnSpc>
                <a:spcPct val="100000"/>
              </a:lnSpc>
              <a:buFont typeface="Wingdings" charset="2"/>
              <a:buChar char="§"/>
              <a:defRPr sz="2000"/>
            </a:lvl4pPr>
            <a:lvl5pPr marL="161865"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5" name="Content Placeholder 5"/>
          <p:cNvSpPr>
            <a:spLocks noGrp="1"/>
          </p:cNvSpPr>
          <p:nvPr>
            <p:ph sz="quarter" idx="10" hasCustomPrompt="1"/>
          </p:nvPr>
        </p:nvSpPr>
        <p:spPr>
          <a:xfrm>
            <a:off x="834107" y="936043"/>
            <a:ext cx="10128250" cy="365125"/>
          </a:xfrm>
        </p:spPr>
        <p:txBody>
          <a:bodyPr/>
          <a:lstStyle>
            <a:lvl1pPr marL="0" indent="0">
              <a:buNone/>
              <a:defRPr sz="3000">
                <a:solidFill>
                  <a:schemeClr val="accent3"/>
                </a:solidFill>
              </a:defRPr>
            </a:lvl1pPr>
          </a:lstStyle>
          <a:p>
            <a:pPr lvl="0"/>
            <a:r>
              <a:rPr lang="en-US" dirty="0"/>
              <a:t>Click to add subtitle</a:t>
            </a:r>
          </a:p>
        </p:txBody>
      </p:sp>
      <p:sp>
        <p:nvSpPr>
          <p:cNvPr id="6" name="TextBox 5"/>
          <p:cNvSpPr txBox="1"/>
          <p:nvPr userDrawn="1"/>
        </p:nvSpPr>
        <p:spPr>
          <a:xfrm>
            <a:off x="-2218074" y="1002155"/>
            <a:ext cx="2218074" cy="307777"/>
          </a:xfrm>
          <a:prstGeom prst="rect">
            <a:avLst/>
          </a:prstGeom>
          <a:noFill/>
        </p:spPr>
        <p:txBody>
          <a:bodyPr wrap="square" rtlCol="0">
            <a:spAutoFit/>
          </a:bodyPr>
          <a:lstStyle/>
          <a:p>
            <a:pPr algn="r"/>
            <a:r>
              <a:rPr lang="en-US" sz="1400" dirty="0"/>
              <a:t>Text</a:t>
            </a:r>
            <a:r>
              <a:rPr lang="en-US" sz="1400" baseline="0" dirty="0"/>
              <a:t> 30</a:t>
            </a:r>
            <a:r>
              <a:rPr lang="en-US" sz="1400" dirty="0"/>
              <a:t>pt sentence</a:t>
            </a:r>
            <a:r>
              <a:rPr lang="en-US" sz="1400" baseline="0" dirty="0"/>
              <a:t> c</a:t>
            </a:r>
            <a:r>
              <a:rPr lang="en-US" sz="1400" dirty="0"/>
              <a:t>ase</a:t>
            </a:r>
          </a:p>
        </p:txBody>
      </p:sp>
    </p:spTree>
    <p:extLst>
      <p:ext uri="{BB962C8B-B14F-4D97-AF65-F5344CB8AC3E}">
        <p14:creationId xmlns:p14="http://schemas.microsoft.com/office/powerpoint/2010/main" val="3546753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 slide with col tit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4413" y="358342"/>
            <a:ext cx="10133095" cy="558487"/>
          </a:xfrm>
        </p:spPr>
        <p:txBody>
          <a:bodyPr/>
          <a:lstStyle/>
          <a:p>
            <a:r>
              <a:rPr lang="en-GB" noProof="0" dirty="0"/>
              <a:t>Click to edit master title style</a:t>
            </a:r>
          </a:p>
        </p:txBody>
      </p:sp>
      <p:sp>
        <p:nvSpPr>
          <p:cNvPr id="10" name="Content Placeholder 2"/>
          <p:cNvSpPr>
            <a:spLocks noGrp="1"/>
          </p:cNvSpPr>
          <p:nvPr>
            <p:ph idx="14" hasCustomPrompt="1"/>
          </p:nvPr>
        </p:nvSpPr>
        <p:spPr>
          <a:xfrm>
            <a:off x="817328" y="1860513"/>
            <a:ext cx="4798750" cy="4152937"/>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959752" marR="0"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sz="2000"/>
            </a:lvl4pPr>
            <a:lvl5pPr marL="214292"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marL="959752" marR="0" lvl="3" indent="-239937" algn="l" defTabSz="604529" rtl="0" eaLnBrk="1" fontAlgn="auto" latinLnBrk="0" hangingPunct="1">
              <a:lnSpc>
                <a:spcPct val="100000"/>
              </a:lnSpc>
              <a:spcBef>
                <a:spcPts val="400"/>
              </a:spcBef>
              <a:spcAft>
                <a:spcPts val="0"/>
              </a:spcAft>
              <a:buClr>
                <a:schemeClr val="accent1"/>
              </a:buClr>
              <a:buSzPct val="76000"/>
              <a:buFont typeface="Wingdings" panose="05000000000000000000" pitchFamily="2" charset="2"/>
              <a:buChar char="§"/>
              <a:tabLst/>
              <a:defRPr/>
            </a:pPr>
            <a:r>
              <a:rPr lang="en-GB" noProof="0" dirty="0"/>
              <a:t>Fourth level</a:t>
            </a:r>
          </a:p>
        </p:txBody>
      </p:sp>
      <p:sp>
        <p:nvSpPr>
          <p:cNvPr id="11" name="Content Placeholder 2"/>
          <p:cNvSpPr>
            <a:spLocks noGrp="1"/>
          </p:cNvSpPr>
          <p:nvPr>
            <p:ph idx="15" hasCustomPrompt="1"/>
          </p:nvPr>
        </p:nvSpPr>
        <p:spPr>
          <a:xfrm>
            <a:off x="6160613" y="1859797"/>
            <a:ext cx="4798750" cy="4154400"/>
          </a:xfrm>
        </p:spPr>
        <p:txBody>
          <a:bodyPr/>
          <a:lstStyle>
            <a:lvl1pPr marL="239937" indent="-239937">
              <a:lnSpc>
                <a:spcPct val="100000"/>
              </a:lnSpc>
              <a:buFont typeface="Wingdings" panose="05000000000000000000" pitchFamily="2" charset="2"/>
              <a:buChar char="§"/>
              <a:defRPr sz="2400"/>
            </a:lvl1pPr>
            <a:lvl2pPr marL="479876" indent="-239937">
              <a:lnSpc>
                <a:spcPct val="100000"/>
              </a:lnSpc>
              <a:defRPr sz="2000"/>
            </a:lvl2pPr>
            <a:lvl3pPr marL="719813" indent="-239937">
              <a:lnSpc>
                <a:spcPct val="100000"/>
              </a:lnSpc>
              <a:defRPr sz="2000"/>
            </a:lvl3pPr>
            <a:lvl4pPr marL="719813" indent="239937">
              <a:lnSpc>
                <a:spcPct val="100000"/>
              </a:lnSpc>
              <a:buFont typeface="Wingdings" charset="2"/>
              <a:buChar char="§"/>
              <a:defRPr sz="2000"/>
            </a:lvl4pPr>
            <a:lvl5pPr marL="161865" indent="-214292">
              <a:lnSpc>
                <a:spcPts val="2666"/>
              </a:lnSpc>
              <a:defRPr sz="2400"/>
            </a:lvl5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sp>
        <p:nvSpPr>
          <p:cNvPr id="5" name="Content Placeholder 5"/>
          <p:cNvSpPr>
            <a:spLocks noGrp="1"/>
          </p:cNvSpPr>
          <p:nvPr>
            <p:ph sz="quarter" idx="10" hasCustomPrompt="1"/>
          </p:nvPr>
        </p:nvSpPr>
        <p:spPr>
          <a:xfrm>
            <a:off x="820738" y="1433513"/>
            <a:ext cx="4818062" cy="365125"/>
          </a:xfrm>
        </p:spPr>
        <p:txBody>
          <a:bodyPr/>
          <a:lstStyle>
            <a:lvl1pPr marL="0" indent="0">
              <a:buNone/>
              <a:defRPr sz="3000">
                <a:solidFill>
                  <a:schemeClr val="accent3"/>
                </a:solidFill>
              </a:defRPr>
            </a:lvl1pPr>
          </a:lstStyle>
          <a:p>
            <a:pPr lvl="0"/>
            <a:r>
              <a:rPr lang="en-US" dirty="0"/>
              <a:t>Click to add subtitle</a:t>
            </a:r>
          </a:p>
        </p:txBody>
      </p:sp>
      <p:sp>
        <p:nvSpPr>
          <p:cNvPr id="6" name="Content Placeholder 5"/>
          <p:cNvSpPr>
            <a:spLocks noGrp="1"/>
          </p:cNvSpPr>
          <p:nvPr>
            <p:ph sz="quarter" idx="16" hasCustomPrompt="1"/>
          </p:nvPr>
        </p:nvSpPr>
        <p:spPr>
          <a:xfrm>
            <a:off x="6160560" y="1433513"/>
            <a:ext cx="4818062" cy="365125"/>
          </a:xfrm>
        </p:spPr>
        <p:txBody>
          <a:bodyPr/>
          <a:lstStyle>
            <a:lvl1pPr marL="0" indent="0">
              <a:buNone/>
              <a:defRPr sz="3000">
                <a:solidFill>
                  <a:schemeClr val="accent3"/>
                </a:solidFill>
              </a:defRPr>
            </a:lvl1pPr>
          </a:lstStyle>
          <a:p>
            <a:pPr lvl="0"/>
            <a:r>
              <a:rPr lang="en-US" dirty="0"/>
              <a:t>Click to add subtitle</a:t>
            </a:r>
          </a:p>
        </p:txBody>
      </p:sp>
    </p:spTree>
    <p:extLst>
      <p:ext uri="{BB962C8B-B14F-4D97-AF65-F5344CB8AC3E}">
        <p14:creationId xmlns:p14="http://schemas.microsoft.com/office/powerpoint/2010/main" val="393628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6" name="Slide Number Placeholder 4"/>
          <p:cNvSpPr txBox="1">
            <a:spLocks/>
          </p:cNvSpPr>
          <p:nvPr/>
        </p:nvSpPr>
        <p:spPr>
          <a:xfrm>
            <a:off x="1485336"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dirty="0"/>
              <a:t>CONFIDENTIAL</a:t>
            </a:r>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pic>
        <p:nvPicPr>
          <p:cNvPr id="8" name="Picture 7" descr="New Brand Template 16-9 Logo and Tag_No Tag.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92622" y="6172177"/>
            <a:ext cx="6096203" cy="685823"/>
          </a:xfrm>
          <a:prstGeom prst="rect">
            <a:avLst/>
          </a:prstGeom>
        </p:spPr>
      </p:pic>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9" r:id="rId11"/>
    <p:sldLayoutId id="2147483730" r:id="rId12"/>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4411" y="358084"/>
            <a:ext cx="10133095" cy="558557"/>
          </a:xfrm>
          <a:prstGeom prst="rect">
            <a:avLst/>
          </a:prstGeom>
        </p:spPr>
        <p:txBody>
          <a:bodyPr vert="horz" wrap="square" lIns="0" tIns="0" rIns="0" bIns="0" rtlCol="0" anchor="t">
            <a:sp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824410" y="1428277"/>
            <a:ext cx="10133095" cy="4564984"/>
          </a:xfrm>
          <a:prstGeom prst="rect">
            <a:avLst/>
          </a:prstGeom>
        </p:spPr>
        <p:txBody>
          <a:bodyPr vert="horz" lIns="0" tIns="0" rIns="0" bIns="0" rtlCol="0" anchor="t">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p:txBody>
      </p:sp>
      <p:pic>
        <p:nvPicPr>
          <p:cNvPr id="8" name="Picture 7" descr="ARM_logo.emf"/>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11091384" y="6294968"/>
            <a:ext cx="686914" cy="205261"/>
          </a:xfrm>
          <a:prstGeom prst="rect">
            <a:avLst/>
          </a:prstGeom>
        </p:spPr>
      </p:pic>
      <p:sp>
        <p:nvSpPr>
          <p:cNvPr id="7" name="Footer Placeholder 4"/>
          <p:cNvSpPr txBox="1">
            <a:spLocks/>
          </p:cNvSpPr>
          <p:nvPr/>
        </p:nvSpPr>
        <p:spPr>
          <a:xfrm>
            <a:off x="824150" y="6375674"/>
            <a:ext cx="3859795" cy="128240"/>
          </a:xfrm>
          <a:prstGeom prst="rect">
            <a:avLst/>
          </a:prstGeom>
        </p:spPr>
        <p:txBody>
          <a:bodyPr vert="horz" lIns="0" tIns="0" rIns="0" bIns="0" rtlCol="0" anchor="ctr">
            <a:spAutoFit/>
          </a:bodyPr>
          <a:lstStyle>
            <a:defPPr>
              <a:defRPr lang="en-US"/>
            </a:defPPr>
            <a:lvl1pPr marL="0" algn="l" defTabSz="457200" rtl="0" eaLnBrk="1" latinLnBrk="0" hangingPunct="1">
              <a:lnSpc>
                <a:spcPts val="1000"/>
              </a:lnSpc>
              <a:defRPr sz="800" kern="1200" spc="-5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b="0" dirty="0">
                <a:solidFill>
                  <a:schemeClr val="tx2"/>
                </a:solidFill>
                <a:latin typeface="Gill Sans MT"/>
              </a:rPr>
              <a:t>© ARM 2016 </a:t>
            </a:r>
          </a:p>
        </p:txBody>
      </p:sp>
      <p:sp>
        <p:nvSpPr>
          <p:cNvPr id="9" name="Slide Number Placeholder 5"/>
          <p:cNvSpPr txBox="1">
            <a:spLocks/>
          </p:cNvSpPr>
          <p:nvPr/>
        </p:nvSpPr>
        <p:spPr>
          <a:xfrm>
            <a:off x="411247" y="6370972"/>
            <a:ext cx="316302" cy="137645"/>
          </a:xfrm>
          <a:prstGeom prst="rect">
            <a:avLst/>
          </a:prstGeom>
        </p:spPr>
        <p:txBody>
          <a:bodyPr vert="horz" wrap="square" lIns="0" tIns="0" rIns="0" bIns="0" rtlCol="0" anchor="ctr">
            <a:spAutoFit/>
          </a:bodyPr>
          <a:lstStyle>
            <a:defPPr>
              <a:defRPr lang="en-US"/>
            </a:defPPr>
            <a:lvl1pPr marL="0" algn="l" defTabSz="457200" rtl="0" eaLnBrk="1" latinLnBrk="0" hangingPunct="1">
              <a:lnSpc>
                <a:spcPts val="1000"/>
              </a:lnSpc>
              <a:defRPr sz="800" kern="1200" spc="-5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4234901-3CD3-3044-A890-7A1D647B3CBE}" type="slidenum">
              <a:rPr lang="en-GB" sz="1200" smtClean="0">
                <a:latin typeface="Gill Sans MT"/>
              </a:rPr>
              <a:pPr/>
              <a:t>‹#›</a:t>
            </a:fld>
            <a:endParaRPr lang="en-GB" sz="1200" dirty="0">
              <a:latin typeface="Gill Sans MT"/>
            </a:endParaRPr>
          </a:p>
        </p:txBody>
      </p:sp>
      <p:sp>
        <p:nvSpPr>
          <p:cNvPr id="6" name="TextBox 5"/>
          <p:cNvSpPr txBox="1"/>
          <p:nvPr/>
        </p:nvSpPr>
        <p:spPr>
          <a:xfrm>
            <a:off x="-1828642" y="423333"/>
            <a:ext cx="1828642" cy="307777"/>
          </a:xfrm>
          <a:prstGeom prst="rect">
            <a:avLst/>
          </a:prstGeom>
          <a:noFill/>
        </p:spPr>
        <p:txBody>
          <a:bodyPr wrap="square" rtlCol="0">
            <a:spAutoFit/>
          </a:bodyPr>
          <a:lstStyle/>
          <a:p>
            <a:pPr algn="r"/>
            <a:r>
              <a:rPr lang="en-US" sz="1400" dirty="0"/>
              <a:t>Title 40pt Title Case</a:t>
            </a:r>
          </a:p>
        </p:txBody>
      </p:sp>
      <p:sp>
        <p:nvSpPr>
          <p:cNvPr id="10" name="TextBox 9"/>
          <p:cNvSpPr txBox="1"/>
          <p:nvPr/>
        </p:nvSpPr>
        <p:spPr>
          <a:xfrm>
            <a:off x="-2218074" y="1484784"/>
            <a:ext cx="2218074" cy="307777"/>
          </a:xfrm>
          <a:prstGeom prst="rect">
            <a:avLst/>
          </a:prstGeom>
          <a:noFill/>
        </p:spPr>
        <p:txBody>
          <a:bodyPr wrap="square" rtlCol="0">
            <a:spAutoFit/>
          </a:bodyPr>
          <a:lstStyle/>
          <a:p>
            <a:pPr algn="r"/>
            <a:r>
              <a:rPr lang="en-US" sz="1400" dirty="0"/>
              <a:t>Bullets 24pt sentence</a:t>
            </a:r>
            <a:r>
              <a:rPr lang="en-US" sz="1400" baseline="0" dirty="0"/>
              <a:t> c</a:t>
            </a:r>
            <a:r>
              <a:rPr lang="en-US" sz="1400" dirty="0"/>
              <a:t>ase</a:t>
            </a:r>
          </a:p>
        </p:txBody>
      </p:sp>
      <p:sp>
        <p:nvSpPr>
          <p:cNvPr id="11" name="TextBox 10"/>
          <p:cNvSpPr txBox="1"/>
          <p:nvPr/>
        </p:nvSpPr>
        <p:spPr>
          <a:xfrm>
            <a:off x="-2455120" y="1806682"/>
            <a:ext cx="2455120" cy="307777"/>
          </a:xfrm>
          <a:prstGeom prst="rect">
            <a:avLst/>
          </a:prstGeom>
          <a:noFill/>
        </p:spPr>
        <p:txBody>
          <a:bodyPr wrap="square" rtlCol="0">
            <a:spAutoFit/>
          </a:bodyPr>
          <a:lstStyle/>
          <a:p>
            <a:pPr algn="r"/>
            <a:r>
              <a:rPr lang="en-US" sz="1400" dirty="0"/>
              <a:t>Sub-bullets 20pt sentence</a:t>
            </a:r>
            <a:r>
              <a:rPr lang="en-US" sz="1400" baseline="0" dirty="0"/>
              <a:t> c</a:t>
            </a:r>
            <a:r>
              <a:rPr lang="en-US" sz="1400" dirty="0"/>
              <a:t>ase</a:t>
            </a:r>
          </a:p>
        </p:txBody>
      </p:sp>
    </p:spTree>
    <p:extLst>
      <p:ext uri="{BB962C8B-B14F-4D97-AF65-F5344CB8AC3E}">
        <p14:creationId xmlns:p14="http://schemas.microsoft.com/office/powerpoint/2010/main" val="53961335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Lst>
  <p:hf sldNum="0" hdr="0" ftr="0" dt="0"/>
  <p:txStyles>
    <p:titleStyle>
      <a:lvl1pPr algn="l" defTabSz="604554" rtl="0" eaLnBrk="1" latinLnBrk="0" hangingPunct="1">
        <a:lnSpc>
          <a:spcPts val="4266"/>
        </a:lnSpc>
        <a:spcBef>
          <a:spcPct val="0"/>
        </a:spcBef>
        <a:buNone/>
        <a:defRPr sz="4000" b="0" kern="1200" spc="0">
          <a:solidFill>
            <a:schemeClr val="accent1"/>
          </a:solidFill>
          <a:latin typeface="+mj-lt"/>
          <a:ea typeface="+mj-ea"/>
          <a:cs typeface="+mj-cs"/>
        </a:defRPr>
      </a:lvl1pPr>
    </p:titleStyle>
    <p:bodyStyle>
      <a:lvl1pPr marL="239947" indent="-239947" algn="l" defTabSz="604554" rtl="0" eaLnBrk="1" latinLnBrk="0" hangingPunct="1">
        <a:lnSpc>
          <a:spcPct val="100000"/>
        </a:lnSpc>
        <a:spcBef>
          <a:spcPts val="400"/>
        </a:spcBef>
        <a:buClr>
          <a:schemeClr val="accent1"/>
        </a:buClr>
        <a:buSzPct val="76000"/>
        <a:buFont typeface="Wingdings" panose="05000000000000000000" pitchFamily="2" charset="2"/>
        <a:buChar char="§"/>
        <a:defRPr sz="2400" kern="1200" spc="0">
          <a:solidFill>
            <a:schemeClr val="tx2"/>
          </a:solidFill>
          <a:latin typeface="Gill Sans MT"/>
          <a:ea typeface="+mn-ea"/>
          <a:cs typeface="+mn-cs"/>
        </a:defRPr>
      </a:lvl1pPr>
      <a:lvl2pPr marL="479896" indent="-239947" algn="l" defTabSz="604554" rtl="0" eaLnBrk="1" latinLnBrk="0" hangingPunct="1">
        <a:lnSpc>
          <a:spcPct val="100000"/>
        </a:lnSpc>
        <a:spcBef>
          <a:spcPts val="400"/>
        </a:spcBef>
        <a:buClr>
          <a:schemeClr val="accent1"/>
        </a:buClr>
        <a:buSzPct val="76000"/>
        <a:buFont typeface="Wingdings" panose="05000000000000000000" pitchFamily="2" charset="2"/>
        <a:buChar char="§"/>
        <a:defRPr sz="2000" kern="1200" spc="0">
          <a:solidFill>
            <a:schemeClr val="tx2"/>
          </a:solidFill>
          <a:latin typeface="Gill Sans MT"/>
          <a:ea typeface="+mn-ea"/>
          <a:cs typeface="+mn-cs"/>
        </a:defRPr>
      </a:lvl2pPr>
      <a:lvl3pPr marL="719843" indent="-239947" algn="l" defTabSz="604554" rtl="0" eaLnBrk="1" latinLnBrk="0" hangingPunct="1">
        <a:lnSpc>
          <a:spcPct val="100000"/>
        </a:lnSpc>
        <a:spcBef>
          <a:spcPts val="400"/>
        </a:spcBef>
        <a:buClr>
          <a:schemeClr val="accent1"/>
        </a:buClr>
        <a:buSzPct val="76000"/>
        <a:buFont typeface="Wingdings" panose="05000000000000000000" pitchFamily="2" charset="2"/>
        <a:buChar char="§"/>
        <a:defRPr sz="2000" kern="1200" spc="0">
          <a:solidFill>
            <a:schemeClr val="tx2"/>
          </a:solidFill>
          <a:latin typeface="Gill Sans MT"/>
          <a:ea typeface="+mn-ea"/>
          <a:cs typeface="+mn-cs"/>
        </a:defRPr>
      </a:lvl3pPr>
      <a:lvl4pPr marL="959792" indent="-239947" algn="l" defTabSz="795578" rtl="0" eaLnBrk="1" latinLnBrk="0" hangingPunct="1">
        <a:lnSpc>
          <a:spcPct val="100000"/>
        </a:lnSpc>
        <a:spcBef>
          <a:spcPts val="400"/>
        </a:spcBef>
        <a:buClr>
          <a:schemeClr val="accent1"/>
        </a:buClr>
        <a:buSzPct val="76000"/>
        <a:buFont typeface="Wingdings" charset="2"/>
        <a:buChar char="§"/>
        <a:defRPr sz="2000" kern="1200" spc="-67">
          <a:solidFill>
            <a:schemeClr val="tx2"/>
          </a:solidFill>
          <a:latin typeface="+mn-lt"/>
          <a:ea typeface="+mn-ea"/>
          <a:cs typeface="+mn-cs"/>
        </a:defRPr>
      </a:lvl4pPr>
      <a:lvl5pPr marL="237192" indent="-237192" algn="l" defTabSz="-600358" rtl="0" eaLnBrk="1" latinLnBrk="0" hangingPunct="1">
        <a:lnSpc>
          <a:spcPts val="3466"/>
        </a:lnSpc>
        <a:spcBef>
          <a:spcPts val="0"/>
        </a:spcBef>
        <a:buSzPct val="76000"/>
        <a:buFont typeface="+mj-lt"/>
        <a:buAutoNum type="arabicPeriod"/>
        <a:defRPr sz="3200" kern="1200" spc="-67">
          <a:solidFill>
            <a:schemeClr val="tx1"/>
          </a:solidFill>
          <a:latin typeface="+mn-lt"/>
          <a:ea typeface="+mn-ea"/>
          <a:cs typeface="+mn-cs"/>
        </a:defRPr>
      </a:lvl5pPr>
      <a:lvl6pPr marL="3325017" indent="-302406" algn="l" defTabSz="604554" rtl="0" eaLnBrk="1" latinLnBrk="0" hangingPunct="1">
        <a:spcBef>
          <a:spcPct val="20000"/>
        </a:spcBef>
        <a:buFont typeface="Arial"/>
        <a:buChar char="•"/>
        <a:defRPr sz="2700" kern="1200">
          <a:solidFill>
            <a:schemeClr val="tx1"/>
          </a:solidFill>
          <a:latin typeface="+mn-lt"/>
          <a:ea typeface="+mn-ea"/>
          <a:cs typeface="+mn-cs"/>
        </a:defRPr>
      </a:lvl6pPr>
      <a:lvl7pPr marL="3929683" indent="-302406" algn="l" defTabSz="604554" rtl="0" eaLnBrk="1" latinLnBrk="0" hangingPunct="1">
        <a:spcBef>
          <a:spcPct val="20000"/>
        </a:spcBef>
        <a:buFont typeface="Arial"/>
        <a:buChar char="•"/>
        <a:defRPr sz="2700" kern="1200">
          <a:solidFill>
            <a:schemeClr val="tx1"/>
          </a:solidFill>
          <a:latin typeface="+mn-lt"/>
          <a:ea typeface="+mn-ea"/>
          <a:cs typeface="+mn-cs"/>
        </a:defRPr>
      </a:lvl7pPr>
      <a:lvl8pPr marL="4534190" indent="-302406" algn="l" defTabSz="604554" rtl="0" eaLnBrk="1" latinLnBrk="0" hangingPunct="1">
        <a:spcBef>
          <a:spcPct val="20000"/>
        </a:spcBef>
        <a:buFont typeface="Arial"/>
        <a:buChar char="•"/>
        <a:defRPr sz="2700" kern="1200">
          <a:solidFill>
            <a:schemeClr val="tx1"/>
          </a:solidFill>
          <a:latin typeface="+mn-lt"/>
          <a:ea typeface="+mn-ea"/>
          <a:cs typeface="+mn-cs"/>
        </a:defRPr>
      </a:lvl8pPr>
      <a:lvl9pPr marL="5138709" indent="-302406" algn="l" defTabSz="604554"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4554" rtl="0" eaLnBrk="1" latinLnBrk="0" hangingPunct="1">
        <a:defRPr sz="2400" kern="1200">
          <a:solidFill>
            <a:schemeClr val="tx1"/>
          </a:solidFill>
          <a:latin typeface="+mn-lt"/>
          <a:ea typeface="+mn-ea"/>
          <a:cs typeface="+mn-cs"/>
        </a:defRPr>
      </a:lvl1pPr>
      <a:lvl2pPr marL="604554" algn="l" defTabSz="604554" rtl="0" eaLnBrk="1" latinLnBrk="0" hangingPunct="1">
        <a:defRPr sz="2400" kern="1200">
          <a:solidFill>
            <a:schemeClr val="tx1"/>
          </a:solidFill>
          <a:latin typeface="+mn-lt"/>
          <a:ea typeface="+mn-ea"/>
          <a:cs typeface="+mn-cs"/>
        </a:defRPr>
      </a:lvl2pPr>
      <a:lvl3pPr marL="1209111" algn="l" defTabSz="604554" rtl="0" eaLnBrk="1" latinLnBrk="0" hangingPunct="1">
        <a:defRPr sz="2400" kern="1200">
          <a:solidFill>
            <a:schemeClr val="tx1"/>
          </a:solidFill>
          <a:latin typeface="+mn-lt"/>
          <a:ea typeface="+mn-ea"/>
          <a:cs typeface="+mn-cs"/>
        </a:defRPr>
      </a:lvl3pPr>
      <a:lvl4pPr marL="1813664" algn="l" defTabSz="604554" rtl="0" eaLnBrk="1" latinLnBrk="0" hangingPunct="1">
        <a:defRPr sz="2400" kern="1200">
          <a:solidFill>
            <a:schemeClr val="tx1"/>
          </a:solidFill>
          <a:latin typeface="+mn-lt"/>
          <a:ea typeface="+mn-ea"/>
          <a:cs typeface="+mn-cs"/>
        </a:defRPr>
      </a:lvl4pPr>
      <a:lvl5pPr marL="2418261" algn="l" defTabSz="604554" rtl="0" eaLnBrk="1" latinLnBrk="0" hangingPunct="1">
        <a:defRPr sz="2400" kern="1200">
          <a:solidFill>
            <a:schemeClr val="tx1"/>
          </a:solidFill>
          <a:latin typeface="+mn-lt"/>
          <a:ea typeface="+mn-ea"/>
          <a:cs typeface="+mn-cs"/>
        </a:defRPr>
      </a:lvl5pPr>
      <a:lvl6pPr marL="3022790" algn="l" defTabSz="604554" rtl="0" eaLnBrk="1" latinLnBrk="0" hangingPunct="1">
        <a:defRPr sz="2400" kern="1200">
          <a:solidFill>
            <a:schemeClr val="tx1"/>
          </a:solidFill>
          <a:latin typeface="+mn-lt"/>
          <a:ea typeface="+mn-ea"/>
          <a:cs typeface="+mn-cs"/>
        </a:defRPr>
      </a:lvl6pPr>
      <a:lvl7pPr marL="3627326" algn="l" defTabSz="604554" rtl="0" eaLnBrk="1" latinLnBrk="0" hangingPunct="1">
        <a:defRPr sz="2400" kern="1200">
          <a:solidFill>
            <a:schemeClr val="tx1"/>
          </a:solidFill>
          <a:latin typeface="+mn-lt"/>
          <a:ea typeface="+mn-ea"/>
          <a:cs typeface="+mn-cs"/>
        </a:defRPr>
      </a:lvl7pPr>
      <a:lvl8pPr marL="4231946" algn="l" defTabSz="604554" rtl="0" eaLnBrk="1" latinLnBrk="0" hangingPunct="1">
        <a:defRPr sz="2400" kern="1200">
          <a:solidFill>
            <a:schemeClr val="tx1"/>
          </a:solidFill>
          <a:latin typeface="+mn-lt"/>
          <a:ea typeface="+mn-ea"/>
          <a:cs typeface="+mn-cs"/>
        </a:defRPr>
      </a:lvl8pPr>
      <a:lvl9pPr marL="4836453" algn="l" defTabSz="60455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416410" y="1024646"/>
            <a:ext cx="2887228" cy="4901564"/>
          </a:xfrm>
          <a:prstGeom prst="rect">
            <a:avLst/>
          </a:prstGeom>
          <a:solidFill>
            <a:schemeClr val="accent2">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59" name="Rectangle 58"/>
          <p:cNvSpPr/>
          <p:nvPr/>
        </p:nvSpPr>
        <p:spPr>
          <a:xfrm>
            <a:off x="980820" y="1024646"/>
            <a:ext cx="2915041" cy="4901565"/>
          </a:xfrm>
          <a:prstGeom prst="rect">
            <a:avLst/>
          </a:prstGeom>
          <a:solidFill>
            <a:schemeClr val="accent1">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endParaRPr lang="en-GB" sz="1900" dirty="0" err="1">
              <a:solidFill>
                <a:schemeClr val="tx1"/>
              </a:solidFill>
            </a:endParaRPr>
          </a:p>
        </p:txBody>
      </p:sp>
      <p:sp>
        <p:nvSpPr>
          <p:cNvPr id="4" name="Title 3"/>
          <p:cNvSpPr>
            <a:spLocks noGrp="1"/>
          </p:cNvSpPr>
          <p:nvPr>
            <p:ph type="title"/>
          </p:nvPr>
        </p:nvSpPr>
        <p:spPr>
          <a:xfrm>
            <a:off x="709032" y="335923"/>
            <a:ext cx="11708889" cy="547159"/>
          </a:xfrm>
        </p:spPr>
        <p:txBody>
          <a:bodyPr>
            <a:normAutofit fontScale="90000"/>
          </a:bodyPr>
          <a:lstStyle/>
          <a:p>
            <a:r>
              <a:rPr lang="en-US" dirty="0"/>
              <a:t>A Simplified ARMv8-M Use Case</a:t>
            </a:r>
            <a:endParaRPr lang="en-GB" dirty="0"/>
          </a:p>
        </p:txBody>
      </p:sp>
      <p:sp>
        <p:nvSpPr>
          <p:cNvPr id="6" name="Rectangle 4"/>
          <p:cNvSpPr>
            <a:spLocks noChangeArrowheads="1"/>
          </p:cNvSpPr>
          <p:nvPr/>
        </p:nvSpPr>
        <p:spPr bwMode="auto">
          <a:xfrm>
            <a:off x="0" y="-200043"/>
            <a:ext cx="246243" cy="4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899" tIns="60949" rIns="121899" bIns="60949" numCol="1" anchor="ctr" anchorCtr="0" compatLnSpc="1">
            <a:prstTxWarp prst="textNoShape">
              <a:avLst/>
            </a:prstTxWarp>
            <a:spAutoFit/>
          </a:bodyPr>
          <a:lstStyle/>
          <a:p>
            <a:endParaRPr lang="en-GB"/>
          </a:p>
        </p:txBody>
      </p:sp>
      <p:sp>
        <p:nvSpPr>
          <p:cNvPr id="10" name="Rectangle 9"/>
          <p:cNvSpPr/>
          <p:nvPr/>
        </p:nvSpPr>
        <p:spPr>
          <a:xfrm>
            <a:off x="1199838" y="5301479"/>
            <a:ext cx="2511903" cy="424739"/>
          </a:xfrm>
          <a:prstGeom prst="rect">
            <a:avLst/>
          </a:prstGeom>
          <a:solidFill>
            <a:schemeClr val="accent3">
              <a:lumMod val="40000"/>
              <a:lumOff val="6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a:solidFill>
                  <a:schemeClr val="tx1"/>
                </a:solidFill>
              </a:rPr>
              <a:t>I/O Driver</a:t>
            </a:r>
            <a:endParaRPr lang="en-US" b="1" dirty="0" err="1">
              <a:solidFill>
                <a:schemeClr val="tx1"/>
              </a:solidFill>
            </a:endParaRPr>
          </a:p>
        </p:txBody>
      </p:sp>
      <p:sp>
        <p:nvSpPr>
          <p:cNvPr id="11" name="Rectangle 10"/>
          <p:cNvSpPr/>
          <p:nvPr/>
        </p:nvSpPr>
        <p:spPr>
          <a:xfrm>
            <a:off x="1199838" y="2615441"/>
            <a:ext cx="2511903" cy="2558868"/>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a:solidFill>
                  <a:schemeClr val="tx1"/>
                </a:solidFill>
              </a:rPr>
              <a:t>User </a:t>
            </a:r>
            <a:br>
              <a:rPr lang="de-DE" b="1" dirty="0">
                <a:solidFill>
                  <a:schemeClr val="tx1"/>
                </a:solidFill>
              </a:rPr>
            </a:br>
            <a:r>
              <a:rPr lang="de-DE" b="1" dirty="0">
                <a:solidFill>
                  <a:schemeClr val="tx1"/>
                </a:solidFill>
              </a:rPr>
              <a:t>Application</a:t>
            </a:r>
            <a:endParaRPr lang="en-US" b="1" dirty="0" err="1">
              <a:solidFill>
                <a:schemeClr val="tx1"/>
              </a:solidFill>
            </a:endParaRPr>
          </a:p>
        </p:txBody>
      </p:sp>
      <p:sp>
        <p:nvSpPr>
          <p:cNvPr id="12" name="TextBox 11"/>
          <p:cNvSpPr txBox="1"/>
          <p:nvPr/>
        </p:nvSpPr>
        <p:spPr>
          <a:xfrm>
            <a:off x="1199838" y="1647713"/>
            <a:ext cx="2511903"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3" name="TextBox 12"/>
          <p:cNvSpPr txBox="1"/>
          <p:nvPr/>
        </p:nvSpPr>
        <p:spPr>
          <a:xfrm>
            <a:off x="5625585" y="1647714"/>
            <a:ext cx="2497099"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9" name="Rectangle 18"/>
          <p:cNvSpPr/>
          <p:nvPr/>
        </p:nvSpPr>
        <p:spPr>
          <a:xfrm>
            <a:off x="5612061" y="3041657"/>
            <a:ext cx="2510623" cy="1519084"/>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b="1" dirty="0">
                <a:solidFill>
                  <a:schemeClr val="tx1"/>
                </a:solidFill>
              </a:rPr>
              <a:t>Firmware</a:t>
            </a:r>
            <a:endParaRPr lang="en-US" b="1" dirty="0" err="1">
              <a:solidFill>
                <a:schemeClr val="tx1"/>
              </a:solidFill>
            </a:endParaRPr>
          </a:p>
        </p:txBody>
      </p:sp>
      <p:sp>
        <p:nvSpPr>
          <p:cNvPr id="20" name="Rectangle 19"/>
          <p:cNvSpPr/>
          <p:nvPr/>
        </p:nvSpPr>
        <p:spPr>
          <a:xfrm>
            <a:off x="6056248" y="3497740"/>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Code</a:t>
            </a:r>
            <a:endParaRPr lang="en-US" sz="1600" dirty="0" err="1">
              <a:solidFill>
                <a:schemeClr val="bg1"/>
              </a:solidFill>
            </a:endParaRPr>
          </a:p>
        </p:txBody>
      </p:sp>
      <p:sp>
        <p:nvSpPr>
          <p:cNvPr id="35" name="Rectangle 34"/>
          <p:cNvSpPr/>
          <p:nvPr/>
        </p:nvSpPr>
        <p:spPr>
          <a:xfrm>
            <a:off x="6056248" y="3846676"/>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Const</a:t>
            </a:r>
            <a:endParaRPr lang="en-US" sz="1600" dirty="0" err="1">
              <a:solidFill>
                <a:schemeClr val="bg1"/>
              </a:solidFill>
            </a:endParaRPr>
          </a:p>
        </p:txBody>
      </p:sp>
      <p:sp>
        <p:nvSpPr>
          <p:cNvPr id="36" name="Rectangle 35"/>
          <p:cNvSpPr/>
          <p:nvPr/>
        </p:nvSpPr>
        <p:spPr>
          <a:xfrm>
            <a:off x="6056248" y="4195612"/>
            <a:ext cx="1656967" cy="29147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Data</a:t>
            </a:r>
            <a:endParaRPr lang="en-US" sz="1600" dirty="0" err="1">
              <a:solidFill>
                <a:schemeClr val="bg1"/>
              </a:solidFill>
            </a:endParaRPr>
          </a:p>
        </p:txBody>
      </p:sp>
      <p:cxnSp>
        <p:nvCxnSpPr>
          <p:cNvPr id="39" name="Straight Arrow Connector 38"/>
          <p:cNvCxnSpPr>
            <a:endCxn id="19" idx="1"/>
          </p:cNvCxnSpPr>
          <p:nvPr/>
        </p:nvCxnSpPr>
        <p:spPr>
          <a:xfrm>
            <a:off x="3711742" y="3801199"/>
            <a:ext cx="1900320"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711742" y="4950803"/>
            <a:ext cx="1917678"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H="1">
            <a:off x="3726977" y="5513848"/>
            <a:ext cx="1917679"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847834" y="3390829"/>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6" name="TextBox 55"/>
          <p:cNvSpPr txBox="1"/>
          <p:nvPr/>
        </p:nvSpPr>
        <p:spPr>
          <a:xfrm>
            <a:off x="3871533" y="4560741"/>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7" name="TextBox 56"/>
          <p:cNvSpPr txBox="1"/>
          <p:nvPr/>
        </p:nvSpPr>
        <p:spPr>
          <a:xfrm>
            <a:off x="3895860" y="5174310"/>
            <a:ext cx="1675963" cy="415476"/>
          </a:xfrm>
          <a:prstGeom prst="rect">
            <a:avLst/>
          </a:prstGeom>
          <a:noFill/>
        </p:spPr>
        <p:txBody>
          <a:bodyPr wrap="square" lIns="121899" tIns="60949" rIns="121899" bIns="60949" rtlCol="0">
            <a:spAutoFit/>
          </a:bodyPr>
          <a:lstStyle/>
          <a:p>
            <a:r>
              <a:rPr lang="en-US" sz="1900" dirty="0"/>
              <a:t>Function Calls</a:t>
            </a:r>
            <a:endParaRPr lang="en-GB" sz="1900" dirty="0" err="1"/>
          </a:p>
        </p:txBody>
      </p:sp>
      <p:sp>
        <p:nvSpPr>
          <p:cNvPr id="58" name="TextBox 57"/>
          <p:cNvSpPr txBox="1"/>
          <p:nvPr/>
        </p:nvSpPr>
        <p:spPr>
          <a:xfrm rot="16200000">
            <a:off x="-1334198" y="3871947"/>
            <a:ext cx="4086461" cy="707864"/>
          </a:xfrm>
          <a:prstGeom prst="rect">
            <a:avLst/>
          </a:prstGeom>
          <a:noFill/>
        </p:spPr>
        <p:txBody>
          <a:bodyPr wrap="square" lIns="121899" tIns="60949" rIns="121899" bIns="60949" rtlCol="0">
            <a:spAutoFit/>
          </a:bodyPr>
          <a:lstStyle/>
          <a:p>
            <a:pPr algn="ctr"/>
            <a:r>
              <a:rPr lang="en-US" sz="1900" b="1" dirty="0"/>
              <a:t>TrustZone enabled  Microcontroller</a:t>
            </a:r>
            <a:endParaRPr lang="en-GB" sz="1900" b="1" dirty="0" err="1"/>
          </a:p>
        </p:txBody>
      </p:sp>
      <p:sp>
        <p:nvSpPr>
          <p:cNvPr id="63" name="Content Placeholder 42"/>
          <p:cNvSpPr>
            <a:spLocks noGrp="1"/>
          </p:cNvSpPr>
          <p:nvPr>
            <p:ph idx="4294967295"/>
          </p:nvPr>
        </p:nvSpPr>
        <p:spPr>
          <a:xfrm>
            <a:off x="8776447" y="1099029"/>
            <a:ext cx="3200400" cy="4797420"/>
          </a:xfrm>
          <a:prstGeom prst="rect">
            <a:avLst/>
          </a:prstGeom>
        </p:spPr>
        <p:txBody>
          <a:bodyPr/>
          <a:lstStyle/>
          <a:p>
            <a:pPr marL="0" indent="0">
              <a:buNone/>
            </a:pPr>
            <a:r>
              <a:rPr lang="en-US" dirty="0"/>
              <a:t>Only Function Calls to </a:t>
            </a:r>
            <a:r>
              <a:rPr lang="en-US" b="1" dirty="0">
                <a:solidFill>
                  <a:schemeClr val="accent1"/>
                </a:solidFill>
              </a:rPr>
              <a:t>Secure</a:t>
            </a:r>
            <a:r>
              <a:rPr lang="en-US" b="1" dirty="0"/>
              <a:t> </a:t>
            </a:r>
            <a:r>
              <a:rPr lang="en-US" dirty="0"/>
              <a:t>part are possible</a:t>
            </a:r>
          </a:p>
          <a:p>
            <a:pPr marL="0" indent="0">
              <a:buNone/>
            </a:pPr>
            <a:br>
              <a:rPr lang="en-US" dirty="0"/>
            </a:br>
            <a:r>
              <a:rPr lang="en-US" b="1" dirty="0">
                <a:solidFill>
                  <a:schemeClr val="accent1"/>
                </a:solidFill>
              </a:rPr>
              <a:t>Non-secure</a:t>
            </a:r>
            <a:r>
              <a:rPr lang="en-US" dirty="0"/>
              <a:t> part cannot</a:t>
            </a:r>
            <a:br>
              <a:rPr lang="en-US" dirty="0"/>
            </a:br>
            <a:r>
              <a:rPr lang="en-US" dirty="0"/>
              <a:t>access </a:t>
            </a:r>
            <a:r>
              <a:rPr lang="en-US" b="1" dirty="0">
                <a:solidFill>
                  <a:schemeClr val="accent1"/>
                </a:solidFill>
              </a:rPr>
              <a:t>Secure</a:t>
            </a:r>
            <a:r>
              <a:rPr lang="en-US" dirty="0"/>
              <a:t> resources</a:t>
            </a:r>
          </a:p>
          <a:p>
            <a:pPr marL="0" indent="0">
              <a:buNone/>
            </a:pPr>
            <a:br>
              <a:rPr lang="en-US" dirty="0"/>
            </a:br>
            <a:r>
              <a:rPr lang="en-US" b="1" dirty="0">
                <a:solidFill>
                  <a:schemeClr val="accent1"/>
                </a:solidFill>
              </a:rPr>
              <a:t>Secure</a:t>
            </a:r>
            <a:r>
              <a:rPr lang="en-US" dirty="0"/>
              <a:t> part may access everything</a:t>
            </a:r>
          </a:p>
          <a:p>
            <a:pPr marL="0" indent="0">
              <a:buNone/>
            </a:pPr>
            <a:endParaRPr lang="en-US" dirty="0"/>
          </a:p>
          <a:p>
            <a:pPr marL="0" indent="0">
              <a:buNone/>
            </a:pPr>
            <a:r>
              <a:rPr lang="en-US" b="1" dirty="0">
                <a:solidFill>
                  <a:schemeClr val="accent1"/>
                </a:solidFill>
              </a:rPr>
              <a:t>Secure</a:t>
            </a:r>
            <a:r>
              <a:rPr lang="en-US" dirty="0"/>
              <a:t> and </a:t>
            </a:r>
            <a:r>
              <a:rPr lang="en-US" b="1" dirty="0">
                <a:solidFill>
                  <a:schemeClr val="accent1"/>
                </a:solidFill>
              </a:rPr>
              <a:t>Non-secure</a:t>
            </a:r>
            <a:r>
              <a:rPr lang="en-US" dirty="0"/>
              <a:t> parts may implement independent time scheduling</a:t>
            </a:r>
          </a:p>
          <a:p>
            <a:pPr marL="0" indent="0">
              <a:buNone/>
            </a:pPr>
            <a:endParaRPr lang="en-US" dirty="0"/>
          </a:p>
          <a:p>
            <a:pPr marL="0" indent="0">
              <a:buNone/>
            </a:pPr>
            <a:endParaRPr lang="en-US" dirty="0"/>
          </a:p>
        </p:txBody>
      </p:sp>
      <p:sp>
        <p:nvSpPr>
          <p:cNvPr id="64" name="TextBox 63"/>
          <p:cNvSpPr txBox="1"/>
          <p:nvPr/>
        </p:nvSpPr>
        <p:spPr>
          <a:xfrm>
            <a:off x="1133180" y="1068735"/>
            <a:ext cx="2578562" cy="430865"/>
          </a:xfrm>
          <a:prstGeom prst="rect">
            <a:avLst/>
          </a:prstGeom>
          <a:noFill/>
        </p:spPr>
        <p:txBody>
          <a:bodyPr wrap="square" lIns="121899" tIns="60949" rIns="121899" bIns="60949" rtlCol="0">
            <a:spAutoFit/>
          </a:bodyPr>
          <a:lstStyle/>
          <a:p>
            <a:pPr algn="ctr"/>
            <a:r>
              <a:rPr lang="en-US" sz="2000" b="1" dirty="0"/>
              <a:t>User Project</a:t>
            </a:r>
            <a:endParaRPr lang="en-GB" sz="2000" b="1" dirty="0" err="1"/>
          </a:p>
        </p:txBody>
      </p:sp>
      <p:sp>
        <p:nvSpPr>
          <p:cNvPr id="65" name="TextBox 64"/>
          <p:cNvSpPr txBox="1"/>
          <p:nvPr/>
        </p:nvSpPr>
        <p:spPr>
          <a:xfrm>
            <a:off x="5557971" y="1084615"/>
            <a:ext cx="2578562" cy="430865"/>
          </a:xfrm>
          <a:prstGeom prst="rect">
            <a:avLst/>
          </a:prstGeom>
          <a:noFill/>
        </p:spPr>
        <p:txBody>
          <a:bodyPr wrap="square" lIns="121899" tIns="60949" rIns="121899" bIns="60949" rtlCol="0">
            <a:spAutoFit/>
          </a:bodyPr>
          <a:lstStyle/>
          <a:p>
            <a:pPr algn="ctr"/>
            <a:r>
              <a:rPr lang="en-US" sz="2000" b="1" dirty="0"/>
              <a:t>Firmware Project</a:t>
            </a:r>
            <a:endParaRPr lang="en-GB" sz="2000" b="1" dirty="0" err="1"/>
          </a:p>
        </p:txBody>
      </p:sp>
      <p:cxnSp>
        <p:nvCxnSpPr>
          <p:cNvPr id="68" name="Straight Arrow Connector 67"/>
          <p:cNvCxnSpPr/>
          <p:nvPr/>
        </p:nvCxnSpPr>
        <p:spPr>
          <a:xfrm flipH="1">
            <a:off x="3726977" y="2634879"/>
            <a:ext cx="1900321" cy="0"/>
          </a:xfrm>
          <a:prstGeom prst="straightConnector1">
            <a:avLst/>
          </a:prstGeom>
          <a:ln w="12700" cmpd="sng">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865388" y="2260644"/>
            <a:ext cx="1675963" cy="415476"/>
          </a:xfrm>
          <a:prstGeom prst="rect">
            <a:avLst/>
          </a:prstGeom>
          <a:noFill/>
        </p:spPr>
        <p:txBody>
          <a:bodyPr wrap="square" lIns="121899" tIns="60949" rIns="121899" bIns="60949" rtlCol="0">
            <a:spAutoFit/>
          </a:bodyPr>
          <a:lstStyle/>
          <a:p>
            <a:r>
              <a:rPr lang="en-US" sz="1900" dirty="0"/>
              <a:t>Start</a:t>
            </a:r>
            <a:endParaRPr lang="en-GB" sz="1900" dirty="0" err="1"/>
          </a:p>
        </p:txBody>
      </p:sp>
      <p:sp>
        <p:nvSpPr>
          <p:cNvPr id="66" name="Rectangle 65"/>
          <p:cNvSpPr/>
          <p:nvPr/>
        </p:nvSpPr>
        <p:spPr>
          <a:xfrm>
            <a:off x="5612061" y="2403072"/>
            <a:ext cx="2510623" cy="424739"/>
          </a:xfrm>
          <a:prstGeom prst="rect">
            <a:avLst/>
          </a:prstGeom>
          <a:solidFill>
            <a:schemeClr val="accent6">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b="1" dirty="0">
                <a:solidFill>
                  <a:schemeClr val="tx1"/>
                </a:solidFill>
              </a:rPr>
              <a:t>System Start</a:t>
            </a:r>
            <a:endParaRPr lang="en-US" b="1" dirty="0" err="1">
              <a:solidFill>
                <a:schemeClr val="tx1"/>
              </a:solidFill>
            </a:endParaRPr>
          </a:p>
        </p:txBody>
      </p:sp>
      <p:sp>
        <p:nvSpPr>
          <p:cNvPr id="37" name="Rectangle 36"/>
          <p:cNvSpPr/>
          <p:nvPr/>
        </p:nvSpPr>
        <p:spPr>
          <a:xfrm>
            <a:off x="5629419" y="4754308"/>
            <a:ext cx="2510623" cy="971912"/>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r>
              <a:rPr lang="de-DE" sz="1600" dirty="0">
                <a:solidFill>
                  <a:schemeClr val="tx1"/>
                </a:solidFill>
              </a:rPr>
              <a:t>      </a:t>
            </a:r>
            <a:r>
              <a:rPr lang="de-DE" b="1" dirty="0">
                <a:solidFill>
                  <a:schemeClr val="tx1"/>
                </a:solidFill>
              </a:rPr>
              <a:t>Communication</a:t>
            </a:r>
            <a:br>
              <a:rPr lang="de-DE" b="1" dirty="0">
                <a:solidFill>
                  <a:schemeClr val="tx1"/>
                </a:solidFill>
              </a:rPr>
            </a:br>
            <a:r>
              <a:rPr lang="de-DE" b="1" dirty="0">
                <a:solidFill>
                  <a:schemeClr val="tx1"/>
                </a:solidFill>
              </a:rPr>
              <a:t>Stack</a:t>
            </a:r>
            <a:endParaRPr lang="en-US" b="1" dirty="0" err="1">
              <a:solidFill>
                <a:schemeClr val="tx1"/>
              </a:solidFill>
            </a:endParaRPr>
          </a:p>
        </p:txBody>
      </p:sp>
      <p:sp>
        <p:nvSpPr>
          <p:cNvPr id="30" name="Rounded Rectangle 29"/>
          <p:cNvSpPr/>
          <p:nvPr/>
        </p:nvSpPr>
        <p:spPr>
          <a:xfrm>
            <a:off x="355100" y="2260644"/>
            <a:ext cx="8170335" cy="3844320"/>
          </a:xfrm>
          <a:prstGeom prst="roundRect">
            <a:avLst>
              <a:gd name="adj" fmla="val 8829"/>
            </a:avLst>
          </a:prstGeom>
          <a:solidFill>
            <a:srgbClr val="000000">
              <a:alpha val="6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t"/>
          <a:lstStyle/>
          <a:p>
            <a:pPr marL="0" marR="0" lvl="0" indent="0" algn="ctr" defTabSz="453514"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err="1">
              <a:ln>
                <a:noFill/>
              </a:ln>
              <a:solidFill>
                <a:srgbClr val="505555"/>
              </a:solidFill>
              <a:effectLst/>
              <a:uLnTx/>
              <a:uFillTx/>
              <a:latin typeface="Karbon"/>
              <a:ea typeface="+mn-ea"/>
              <a:cs typeface="+mn-cs"/>
            </a:endParaRPr>
          </a:p>
        </p:txBody>
      </p:sp>
    </p:spTree>
    <p:extLst>
      <p:ext uri="{BB962C8B-B14F-4D97-AF65-F5344CB8AC3E}">
        <p14:creationId xmlns:p14="http://schemas.microsoft.com/office/powerpoint/2010/main" val="3551499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6856" y="3005034"/>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Handler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47" name="Rectangle 46"/>
          <p:cNvSpPr/>
          <p:nvPr/>
        </p:nvSpPr>
        <p:spPr>
          <a:xfrm>
            <a:off x="3026856" y="1922452"/>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Thread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a:t>ARMv8M Programmers Model – Register</a:t>
            </a:r>
            <a:endParaRPr lang="en-US" dirty="0"/>
          </a:p>
        </p:txBody>
      </p:sp>
      <p:sp>
        <p:nvSpPr>
          <p:cNvPr id="6" name="Rectangle 5"/>
          <p:cNvSpPr/>
          <p:nvPr/>
        </p:nvSpPr>
        <p:spPr>
          <a:xfrm>
            <a:off x="850556" y="1918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R0</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 name="Rectangle 6"/>
          <p:cNvSpPr/>
          <p:nvPr/>
        </p:nvSpPr>
        <p:spPr>
          <a:xfrm>
            <a:off x="850556" y="2134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8" name="Rectangle 7"/>
          <p:cNvSpPr/>
          <p:nvPr/>
        </p:nvSpPr>
        <p:spPr>
          <a:xfrm>
            <a:off x="850556" y="2350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R2</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9" name="Rectangle 8"/>
          <p:cNvSpPr/>
          <p:nvPr/>
        </p:nvSpPr>
        <p:spPr>
          <a:xfrm>
            <a:off x="850556" y="2566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R3</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0" name="Rectangle 9"/>
          <p:cNvSpPr/>
          <p:nvPr/>
        </p:nvSpPr>
        <p:spPr>
          <a:xfrm>
            <a:off x="850556" y="278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R4</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1" name="Rectangle 10"/>
          <p:cNvSpPr/>
          <p:nvPr/>
        </p:nvSpPr>
        <p:spPr>
          <a:xfrm>
            <a:off x="850556" y="300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R5</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2" name="Rectangle 11"/>
          <p:cNvSpPr/>
          <p:nvPr/>
        </p:nvSpPr>
        <p:spPr>
          <a:xfrm>
            <a:off x="850556" y="3221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R6</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3" name="Rectangle 12"/>
          <p:cNvSpPr/>
          <p:nvPr/>
        </p:nvSpPr>
        <p:spPr>
          <a:xfrm>
            <a:off x="850556" y="3437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R7</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850556" y="3653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R8</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850556" y="386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R9</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6" name="Rectangle 15"/>
          <p:cNvSpPr/>
          <p:nvPr/>
        </p:nvSpPr>
        <p:spPr>
          <a:xfrm>
            <a:off x="850556" y="408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R10</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7" name="Rectangle 16"/>
          <p:cNvSpPr/>
          <p:nvPr/>
        </p:nvSpPr>
        <p:spPr>
          <a:xfrm>
            <a:off x="850556" y="430078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R11</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8" name="Rectangle 17"/>
          <p:cNvSpPr/>
          <p:nvPr/>
        </p:nvSpPr>
        <p:spPr>
          <a:xfrm>
            <a:off x="850556" y="4511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R12</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9" name="Rectangle 18"/>
          <p:cNvSpPr/>
          <p:nvPr/>
        </p:nvSpPr>
        <p:spPr>
          <a:xfrm>
            <a:off x="850556" y="4727560"/>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SP (R13)</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0" name="Rectangle 19"/>
          <p:cNvSpPr/>
          <p:nvPr/>
        </p:nvSpPr>
        <p:spPr>
          <a:xfrm>
            <a:off x="850556" y="4943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LR (R14)</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1" name="Rectangle 20"/>
          <p:cNvSpPr/>
          <p:nvPr/>
        </p:nvSpPr>
        <p:spPr>
          <a:xfrm>
            <a:off x="850556" y="5159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PC (R15)</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2" name="Rectangle 21"/>
          <p:cNvSpPr/>
          <p:nvPr/>
        </p:nvSpPr>
        <p:spPr>
          <a:xfrm>
            <a:off x="850556" y="5439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PSR</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6" name="Rectangle 35"/>
          <p:cNvSpPr/>
          <p:nvPr/>
        </p:nvSpPr>
        <p:spPr>
          <a:xfrm>
            <a:off x="3312541" y="236804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9" name="Rectangle 38"/>
          <p:cNvSpPr/>
          <p:nvPr/>
        </p:nvSpPr>
        <p:spPr>
          <a:xfrm>
            <a:off x="3312541" y="261607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PSPLIM_NS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3" name="Rectangle 42"/>
          <p:cNvSpPr/>
          <p:nvPr/>
        </p:nvSpPr>
        <p:spPr>
          <a:xfrm>
            <a:off x="3322064" y="341918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5" name="Rectangle 44"/>
          <p:cNvSpPr/>
          <p:nvPr/>
        </p:nvSpPr>
        <p:spPr>
          <a:xfrm>
            <a:off x="3322064" y="366811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MSPLIM_NS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56" name="Rectangle 55"/>
          <p:cNvSpPr/>
          <p:nvPr/>
        </p:nvSpPr>
        <p:spPr>
          <a:xfrm>
            <a:off x="5589564" y="3000599"/>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Handler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57" name="Rectangle 56"/>
          <p:cNvSpPr/>
          <p:nvPr/>
        </p:nvSpPr>
        <p:spPr>
          <a:xfrm>
            <a:off x="5589564" y="1918017"/>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414444"/>
                </a:solidFill>
                <a:effectLst/>
                <a:uLnTx/>
                <a:uFillTx/>
                <a:latin typeface="Gill Sans MT"/>
                <a:ea typeface="+mn-ea"/>
                <a:cs typeface="+mn-cs"/>
              </a:rPr>
              <a:t>Thread Mode</a:t>
            </a:r>
            <a:endParaRPr kumimoji="0" lang="en-US"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58" name="Rectangle 57"/>
          <p:cNvSpPr/>
          <p:nvPr/>
        </p:nvSpPr>
        <p:spPr>
          <a:xfrm>
            <a:off x="5875250" y="2391291"/>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59" name="Rectangle 58"/>
          <p:cNvSpPr/>
          <p:nvPr/>
        </p:nvSpPr>
        <p:spPr>
          <a:xfrm>
            <a:off x="5875250" y="26306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PSPLIM_S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0" name="Rectangle 59"/>
          <p:cNvSpPr/>
          <p:nvPr/>
        </p:nvSpPr>
        <p:spPr>
          <a:xfrm>
            <a:off x="5884772" y="3413485"/>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1" name="Rectangle 60"/>
          <p:cNvSpPr/>
          <p:nvPr/>
        </p:nvSpPr>
        <p:spPr>
          <a:xfrm>
            <a:off x="5884772" y="366240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MSPLIM_S</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3" name="Rectangle 62"/>
          <p:cNvSpPr/>
          <p:nvPr/>
        </p:nvSpPr>
        <p:spPr>
          <a:xfrm>
            <a:off x="3299734" y="4301033"/>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PRIMASK_NS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6" name="Rectangle 65"/>
          <p:cNvSpPr/>
          <p:nvPr/>
        </p:nvSpPr>
        <p:spPr>
          <a:xfrm>
            <a:off x="3299734" y="4558871"/>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FAULTMASK_NS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7" name="Rectangle 66"/>
          <p:cNvSpPr/>
          <p:nvPr/>
        </p:nvSpPr>
        <p:spPr>
          <a:xfrm>
            <a:off x="3299734" y="4823889"/>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BASEPRI_NS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9" name="Rectangle 68"/>
          <p:cNvSpPr/>
          <p:nvPr/>
        </p:nvSpPr>
        <p:spPr>
          <a:xfrm>
            <a:off x="5884772" y="4295035"/>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PRIMASK_S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1" name="Rectangle 70"/>
          <p:cNvSpPr/>
          <p:nvPr/>
        </p:nvSpPr>
        <p:spPr>
          <a:xfrm>
            <a:off x="5884772" y="454553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FAULTMASK_S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2" name="Rectangle 71"/>
          <p:cNvSpPr/>
          <p:nvPr/>
        </p:nvSpPr>
        <p:spPr>
          <a:xfrm>
            <a:off x="5884772" y="48034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BASEPRI_S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4" name="Rectangle 73"/>
          <p:cNvSpPr/>
          <p:nvPr/>
        </p:nvSpPr>
        <p:spPr>
          <a:xfrm>
            <a:off x="332206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CONTROL_NS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6" name="Rectangle 75"/>
          <p:cNvSpPr/>
          <p:nvPr/>
        </p:nvSpPr>
        <p:spPr>
          <a:xfrm>
            <a:off x="588638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a:ln>
                  <a:noFill/>
                </a:ln>
                <a:solidFill>
                  <a:prstClr val="white"/>
                </a:solidFill>
                <a:effectLst/>
                <a:uLnTx/>
                <a:uFillTx/>
                <a:latin typeface="Gill Sans MT"/>
                <a:ea typeface="+mn-ea"/>
                <a:cs typeface="+mn-cs"/>
              </a:rPr>
              <a:t>CONTROL_S</a:t>
            </a:r>
            <a:endParaRPr kumimoji="0" lang="en-US" sz="15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 name="TextBox 2"/>
          <p:cNvSpPr txBox="1"/>
          <p:nvPr/>
        </p:nvSpPr>
        <p:spPr>
          <a:xfrm>
            <a:off x="382368" y="1226800"/>
            <a:ext cx="2376000" cy="661697"/>
          </a:xfrm>
          <a:prstGeom prst="rect">
            <a:avLst/>
          </a:prstGeom>
          <a:noFill/>
        </p:spPr>
        <p:txBody>
          <a:bodyPr wrap="non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srgbClr val="414444"/>
                </a:solidFill>
                <a:effectLst/>
                <a:uLnTx/>
                <a:uFillTx/>
                <a:latin typeface="Gill Sans MT"/>
                <a:ea typeface="+mn-ea"/>
                <a:cs typeface="+mn-cs"/>
              </a:rPr>
              <a:t>General purpose registers</a:t>
            </a:r>
            <a:br>
              <a:rPr kumimoji="0" lang="de-DE" sz="1900" b="0" i="0" u="none" strike="noStrike" kern="1200" cap="none" spc="0" normalizeH="0" baseline="0" noProof="0" dirty="0">
                <a:ln>
                  <a:noFill/>
                </a:ln>
                <a:solidFill>
                  <a:srgbClr val="414444"/>
                </a:solidFill>
                <a:effectLst/>
                <a:uLnTx/>
                <a:uFillTx/>
                <a:latin typeface="Gill Sans MT"/>
                <a:ea typeface="+mn-ea"/>
                <a:cs typeface="+mn-cs"/>
              </a:rPr>
            </a:br>
            <a:r>
              <a:rPr kumimoji="0" lang="de-DE" sz="1600" b="1" i="0" u="none" strike="noStrike" kern="1200" cap="none" spc="0" normalizeH="0" baseline="0" noProof="0" dirty="0">
                <a:ln>
                  <a:noFill/>
                </a:ln>
                <a:solidFill>
                  <a:srgbClr val="414444"/>
                </a:solidFill>
                <a:effectLst/>
                <a:uLnTx/>
                <a:uFillTx/>
                <a:latin typeface="Gill Sans MT"/>
                <a:ea typeface="+mn-ea"/>
                <a:cs typeface="+mn-cs"/>
              </a:rPr>
              <a:t>Visible in all states</a:t>
            </a:r>
            <a:endParaRPr kumimoji="0" lang="en-US" sz="16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46" name="Content Placeholder 42"/>
          <p:cNvSpPr>
            <a:spLocks noGrp="1"/>
          </p:cNvSpPr>
          <p:nvPr>
            <p:ph idx="4294967295"/>
          </p:nvPr>
        </p:nvSpPr>
        <p:spPr>
          <a:xfrm>
            <a:off x="8202063" y="1930191"/>
            <a:ext cx="3309605" cy="4797420"/>
          </a:xfrm>
          <a:prstGeom prst="rect">
            <a:avLst/>
          </a:prstGeom>
        </p:spPr>
        <p:txBody>
          <a:bodyPr/>
          <a:lstStyle/>
          <a:p>
            <a:pPr marL="0" indent="0">
              <a:buNone/>
            </a:pPr>
            <a:r>
              <a:rPr lang="en-US" dirty="0"/>
              <a:t>Separate stacks for </a:t>
            </a:r>
            <a:r>
              <a:rPr lang="en-US" b="1" dirty="0">
                <a:solidFill>
                  <a:schemeClr val="accent1"/>
                </a:solidFill>
              </a:rPr>
              <a:t>Secure</a:t>
            </a:r>
            <a:r>
              <a:rPr lang="en-US" b="1" dirty="0"/>
              <a:t> </a:t>
            </a:r>
            <a:r>
              <a:rPr lang="en-US" dirty="0"/>
              <a:t>and </a:t>
            </a:r>
            <a:r>
              <a:rPr lang="en-US" b="1" dirty="0">
                <a:solidFill>
                  <a:schemeClr val="accent1"/>
                </a:solidFill>
              </a:rPr>
              <a:t>Non-secure</a:t>
            </a:r>
            <a:r>
              <a:rPr lang="en-US" dirty="0"/>
              <a:t> state with</a:t>
            </a:r>
            <a:br>
              <a:rPr lang="en-US" dirty="0"/>
            </a:br>
            <a:r>
              <a:rPr lang="en-US" dirty="0"/>
              <a:t>hardware stack limit check</a:t>
            </a:r>
          </a:p>
          <a:p>
            <a:pPr marL="0" indent="0">
              <a:buNone/>
            </a:pPr>
            <a:endParaRPr lang="en-US" dirty="0"/>
          </a:p>
          <a:p>
            <a:pPr marL="0" indent="0">
              <a:buNone/>
            </a:pPr>
            <a:endParaRPr lang="en-US" b="1" dirty="0"/>
          </a:p>
          <a:p>
            <a:pPr marL="0" indent="0">
              <a:buNone/>
            </a:pPr>
            <a:r>
              <a:rPr lang="en-US" b="1" dirty="0">
                <a:solidFill>
                  <a:schemeClr val="accent1"/>
                </a:solidFill>
              </a:rPr>
              <a:t>Non-secure</a:t>
            </a:r>
            <a:r>
              <a:rPr lang="en-US" dirty="0"/>
              <a:t> access to interrupt control registers is configurable in </a:t>
            </a:r>
            <a:r>
              <a:rPr lang="en-US" b="1" dirty="0">
                <a:solidFill>
                  <a:schemeClr val="accent1"/>
                </a:solidFill>
              </a:rPr>
              <a:t>Secure</a:t>
            </a:r>
            <a:r>
              <a:rPr lang="en-US" dirty="0"/>
              <a:t> state</a:t>
            </a:r>
          </a:p>
        </p:txBody>
      </p:sp>
      <p:sp>
        <p:nvSpPr>
          <p:cNvPr id="44" name="TextBox 43"/>
          <p:cNvSpPr txBox="1"/>
          <p:nvPr/>
        </p:nvSpPr>
        <p:spPr>
          <a:xfrm>
            <a:off x="3026856" y="1381744"/>
            <a:ext cx="2004238" cy="420641"/>
          </a:xfrm>
          <a:prstGeom prst="rect">
            <a:avLst/>
          </a:prstGeom>
          <a:solidFill>
            <a:srgbClr val="CF364A"/>
          </a:solidFill>
          <a:ln>
            <a:noFill/>
          </a:ln>
          <a:effectLst/>
        </p:spPr>
        <p:style>
          <a:lnRef idx="3">
            <a:schemeClr val="lt1"/>
          </a:lnRef>
          <a:fillRef idx="1">
            <a:schemeClr val="accent1"/>
          </a:fillRef>
          <a:effectRef idx="1">
            <a:schemeClr val="accent1"/>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49" name="TextBox 48"/>
          <p:cNvSpPr txBox="1"/>
          <p:nvPr/>
        </p:nvSpPr>
        <p:spPr>
          <a:xfrm>
            <a:off x="5589565" y="1381744"/>
            <a:ext cx="2004238" cy="420641"/>
          </a:xfrm>
          <a:prstGeom prst="rect">
            <a:avLst/>
          </a:prstGeom>
          <a:solidFill>
            <a:schemeClr val="accent2"/>
          </a:solidFill>
          <a:ln>
            <a:noFill/>
          </a:ln>
          <a:effectLst/>
        </p:spPr>
        <p:style>
          <a:lnRef idx="3">
            <a:schemeClr val="lt1"/>
          </a:lnRef>
          <a:fillRef idx="1">
            <a:schemeClr val="accent2"/>
          </a:fillRef>
          <a:effectRef idx="1">
            <a:schemeClr val="accent2"/>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spTree>
    <p:extLst>
      <p:ext uri="{BB962C8B-B14F-4D97-AF65-F5344CB8AC3E}">
        <p14:creationId xmlns:p14="http://schemas.microsoft.com/office/powerpoint/2010/main" val="175591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8" name="TextBox 7"/>
          <p:cNvSpPr txBox="1"/>
          <p:nvPr/>
        </p:nvSpPr>
        <p:spPr>
          <a:xfrm>
            <a:off x="820738" y="1433513"/>
            <a:ext cx="3960000" cy="420641"/>
          </a:xfrm>
          <a:prstGeom prst="rect">
            <a:avLst/>
          </a:prstGeom>
          <a:solidFill>
            <a:srgbClr val="CF364A"/>
          </a:solidFill>
          <a:ln>
            <a:noFill/>
          </a:ln>
          <a:effectLst/>
        </p:spPr>
        <p:style>
          <a:lnRef idx="3">
            <a:schemeClr val="lt1"/>
          </a:lnRef>
          <a:fillRef idx="1">
            <a:schemeClr val="accent1"/>
          </a:fillRef>
          <a:effectRef idx="1">
            <a:schemeClr val="accent1"/>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9" name="TextBox 8"/>
          <p:cNvSpPr txBox="1"/>
          <p:nvPr/>
        </p:nvSpPr>
        <p:spPr>
          <a:xfrm>
            <a:off x="5967688" y="1433513"/>
            <a:ext cx="3960000" cy="420641"/>
          </a:xfrm>
          <a:prstGeom prst="rect">
            <a:avLst/>
          </a:prstGeom>
          <a:solidFill>
            <a:srgbClr val="00A960"/>
          </a:solidFill>
          <a:ln>
            <a:noFill/>
          </a:ln>
          <a:effectLst/>
        </p:spPr>
        <p:style>
          <a:lnRef idx="3">
            <a:schemeClr val="lt1"/>
          </a:lnRef>
          <a:fillRef idx="1">
            <a:schemeClr val="accent2"/>
          </a:fillRef>
          <a:effectRef idx="1">
            <a:schemeClr val="accent2"/>
          </a:effectRef>
          <a:fontRef idx="minor">
            <a:schemeClr val="lt1"/>
          </a:fontRef>
        </p:style>
        <p:txBody>
          <a:bodyPr wrap="square" lIns="0" tIns="45715" rIns="0" bIns="45715"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sp>
        <p:nvSpPr>
          <p:cNvPr id="11" name="Rectangle 10"/>
          <p:cNvSpPr/>
          <p:nvPr/>
        </p:nvSpPr>
        <p:spPr>
          <a:xfrm>
            <a:off x="820738" y="1974221"/>
            <a:ext cx="3960000" cy="1332000"/>
          </a:xfrm>
          <a:prstGeom prst="rect">
            <a:avLst/>
          </a:prstGeom>
          <a:solidFill>
            <a:srgbClr val="FFB2BA"/>
          </a:solidFill>
          <a:ln>
            <a:no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14444"/>
                </a:solidFill>
                <a:effectLst/>
                <a:uLnTx/>
                <a:uFillTx/>
                <a:latin typeface="Gill Sans MT"/>
                <a:ea typeface="+mn-ea"/>
                <a:cs typeface="+mn-cs"/>
              </a:rPr>
              <a:t>RTOS_NS (non-secure part)</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RTOS API functions</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Thread scheduler with </a:t>
            </a:r>
            <a:r>
              <a:rPr kumimoji="0" lang="en-US" sz="1600" b="0" i="0" u="none" strike="noStrike" kern="1200" cap="none" spc="0" normalizeH="0" baseline="0" noProof="0" dirty="0" err="1">
                <a:ln>
                  <a:noFill/>
                </a:ln>
                <a:solidFill>
                  <a:srgbClr val="414444"/>
                </a:solidFill>
                <a:effectLst/>
                <a:uLnTx/>
                <a:uFillTx/>
                <a:latin typeface="Gill Sans MT"/>
                <a:ea typeface="+mn-ea"/>
                <a:cs typeface="+mn-cs"/>
              </a:rPr>
              <a:t>SysTick</a:t>
            </a:r>
            <a:r>
              <a:rPr kumimoji="0" lang="en-US" sz="1600" b="0" i="0" u="none" strike="noStrike" kern="1200" cap="none" spc="0" normalizeH="0" baseline="0" noProof="0" dirty="0">
                <a:ln>
                  <a:noFill/>
                </a:ln>
                <a:solidFill>
                  <a:srgbClr val="414444"/>
                </a:solidFill>
                <a:effectLst/>
                <a:uLnTx/>
                <a:uFillTx/>
                <a:latin typeface="Gill Sans MT"/>
                <a:ea typeface="+mn-ea"/>
                <a:cs typeface="+mn-cs"/>
              </a:rPr>
              <a:t> handler</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Resource handling for non-secure objects</a:t>
            </a:r>
          </a:p>
        </p:txBody>
      </p:sp>
      <p:sp>
        <p:nvSpPr>
          <p:cNvPr id="12" name="Rectangle 11"/>
          <p:cNvSpPr/>
          <p:nvPr/>
        </p:nvSpPr>
        <p:spPr>
          <a:xfrm>
            <a:off x="5967688" y="1974221"/>
            <a:ext cx="3960000" cy="13320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t"/>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414444"/>
                </a:solidFill>
                <a:effectLst/>
                <a:uLnTx/>
                <a:uFillTx/>
                <a:latin typeface="Gill Sans MT"/>
                <a:ea typeface="+mn-ea"/>
                <a:cs typeface="+mn-cs"/>
              </a:rPr>
              <a:t>RTOS_S (secure part)</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Context switch to handle secure state registers</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Called by RTOS_NS</a:t>
            </a:r>
          </a:p>
          <a:p>
            <a:pPr marL="342900" marR="0" lvl="0" indent="-342900" algn="l" defTabSz="45718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Manages thread stack (PSP_S)</a:t>
            </a:r>
            <a:endParaRPr kumimoji="0" lang="en-GB" sz="1600" b="0" i="0" u="none" strike="noStrike" kern="1200" cap="none" spc="0" normalizeH="0" baseline="0" noProof="0" dirty="0">
              <a:ln>
                <a:noFill/>
              </a:ln>
              <a:solidFill>
                <a:srgbClr val="414444"/>
              </a:solidFill>
              <a:effectLst/>
              <a:uLnTx/>
              <a:uFillTx/>
              <a:latin typeface="Gill Sans MT"/>
              <a:ea typeface="+mn-ea"/>
              <a:cs typeface="+mn-cs"/>
            </a:endParaRPr>
          </a:p>
        </p:txBody>
      </p:sp>
      <p:cxnSp>
        <p:nvCxnSpPr>
          <p:cNvPr id="14" name="Straight Arrow Connector 13"/>
          <p:cNvCxnSpPr>
            <a:stCxn id="11" idx="3"/>
            <a:endCxn id="12" idx="1"/>
          </p:cNvCxnSpPr>
          <p:nvPr/>
        </p:nvCxnSpPr>
        <p:spPr>
          <a:xfrm>
            <a:off x="4780738" y="2640221"/>
            <a:ext cx="1186950" cy="0"/>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98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nip Single Corner Rectangle 7"/>
          <p:cNvSpPr/>
          <p:nvPr/>
        </p:nvSpPr>
        <p:spPr bwMode="auto">
          <a:xfrm>
            <a:off x="820738" y="1680907"/>
            <a:ext cx="2412000" cy="936000"/>
          </a:xfrm>
          <a:prstGeom prst="snip1Rect">
            <a:avLst/>
          </a:prstGeom>
          <a:solidFill>
            <a:schemeClr val="accent3">
              <a:lumMod val="20000"/>
              <a:lumOff val="80000"/>
            </a:schemeClr>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startup_&lt;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&gt;.s</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CMSIS device startup</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9" name="Snip Single Corner Rectangle 8"/>
          <p:cNvSpPr/>
          <p:nvPr/>
        </p:nvSpPr>
        <p:spPr bwMode="auto">
          <a:xfrm>
            <a:off x="821483" y="2796907"/>
            <a:ext cx="2412000" cy="936000"/>
          </a:xfrm>
          <a:prstGeom prst="snip1Rect">
            <a:avLst/>
          </a:prstGeom>
          <a:solidFill>
            <a:srgbClr val="C5EDF8"/>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system_&lt;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CMSIS system and</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clock configuration</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10" name="Snip Single Corner Rectangle 9"/>
          <p:cNvSpPr/>
          <p:nvPr/>
        </p:nvSpPr>
        <p:spPr bwMode="auto">
          <a:xfrm>
            <a:off x="822975" y="3912907"/>
            <a:ext cx="2412000" cy="936000"/>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user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&gt;.c/</a:t>
            </a:r>
            <a:r>
              <a:rPr kumimoji="0" lang="en-US" sz="1400" b="0"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rPr>
              <a:t>c++</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User application</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rPr>
              <a:t>main() { ... }</a:t>
            </a:r>
          </a:p>
        </p:txBody>
      </p:sp>
      <p:sp>
        <p:nvSpPr>
          <p:cNvPr id="11" name="Snip Single Corner Rectangle 10"/>
          <p:cNvSpPr/>
          <p:nvPr/>
        </p:nvSpPr>
        <p:spPr bwMode="auto">
          <a:xfrm>
            <a:off x="3922030" y="3914211"/>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device </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&gt;.h</a:t>
            </a:r>
            <a:b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CMSIS</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device peripheral access</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cxnSp>
        <p:nvCxnSpPr>
          <p:cNvPr id="12" name="Straight Arrow Connector 26"/>
          <p:cNvCxnSpPr>
            <a:cxnSpLocks noChangeShapeType="1"/>
            <a:stCxn id="11" idx="2"/>
            <a:endCxn id="10" idx="0"/>
          </p:cNvCxnSpPr>
          <p:nvPr/>
        </p:nvCxnSpPr>
        <p:spPr bwMode="auto">
          <a:xfrm flipH="1" flipV="1">
            <a:off x="3234975" y="4380907"/>
            <a:ext cx="687055" cy="130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3922030" y="2796907"/>
            <a:ext cx="2412000" cy="936000"/>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t" anchorCtr="1"/>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partitions_</a:t>
            </a:r>
            <a:r>
              <a:rPr kumimoji="0" lang="en-US" sz="1400" b="0" i="1"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&lt;device&gt;</a:t>
            </a:r>
            <a:r>
              <a:rPr kumimoji="0" lang="en-US" sz="1400" b="0"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.h</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  Secure attributes and</a:t>
            </a:r>
            <a:br>
              <a:rPr kumimoji="0" lang="en-US" sz="1600" b="0" i="0" u="none" strike="noStrike" kern="1200" cap="none" spc="0" normalizeH="0" baseline="0" noProof="0" dirty="0">
                <a:ln>
                  <a:noFill/>
                </a:ln>
                <a:solidFill>
                  <a:srgbClr val="414444"/>
                </a:solidFill>
                <a:effectLst/>
                <a:uLnTx/>
                <a:uFillTx/>
                <a:latin typeface="Gill Sans MT"/>
                <a:ea typeface="+mn-ea"/>
                <a:cs typeface="+mn-cs"/>
              </a:rPr>
            </a:br>
            <a:r>
              <a:rPr kumimoji="0" lang="en-US" sz="1600" b="0" i="0" u="none" strike="noStrike" kern="1200" cap="none" spc="0" normalizeH="0" baseline="0" noProof="0" dirty="0">
                <a:ln>
                  <a:noFill/>
                </a:ln>
                <a:solidFill>
                  <a:srgbClr val="414444"/>
                </a:solidFill>
                <a:effectLst/>
                <a:uLnTx/>
                <a:uFillTx/>
                <a:latin typeface="Gill Sans MT"/>
                <a:ea typeface="+mn-ea"/>
                <a:cs typeface="+mn-cs"/>
              </a:rPr>
              <a:t>interrupt assignment</a:t>
            </a: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cxnSp>
        <p:nvCxnSpPr>
          <p:cNvPr id="25" name="Straight Arrow Connector 26"/>
          <p:cNvCxnSpPr>
            <a:cxnSpLocks noChangeShapeType="1"/>
            <a:stCxn id="24" idx="2"/>
            <a:endCxn id="9" idx="0"/>
          </p:cNvCxnSpPr>
          <p:nvPr/>
        </p:nvCxnSpPr>
        <p:spPr bwMode="auto">
          <a:xfrm flipH="1">
            <a:off x="3233483" y="3264907"/>
            <a:ext cx="68854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Snip Single Corner Rectangle 27"/>
          <p:cNvSpPr/>
          <p:nvPr/>
        </p:nvSpPr>
        <p:spPr bwMode="auto">
          <a:xfrm>
            <a:off x="6729190" y="3525920"/>
            <a:ext cx="552307" cy="330201"/>
          </a:xfrm>
          <a:prstGeom prst="snip1Rect">
            <a:avLst/>
          </a:prstGeom>
          <a:solidFill>
            <a:schemeClr val="accent3">
              <a:lumMod val="40000"/>
              <a:lumOff val="60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
        <p:nvSpPr>
          <p:cNvPr id="29" name="Rectangle 12"/>
          <p:cNvSpPr>
            <a:spLocks noChangeArrowheads="1"/>
          </p:cNvSpPr>
          <p:nvPr/>
        </p:nvSpPr>
        <p:spPr bwMode="auto">
          <a:xfrm>
            <a:off x="7250733" y="3493356"/>
            <a:ext cx="2588593"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device files</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0" name="Rectangle 14"/>
          <p:cNvSpPr>
            <a:spLocks noChangeArrowheads="1"/>
          </p:cNvSpPr>
          <p:nvPr/>
        </p:nvSpPr>
        <p:spPr bwMode="auto">
          <a:xfrm>
            <a:off x="7250733" y="3867498"/>
            <a:ext cx="2588593"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CMSIS-CORE header files</a:t>
            </a:r>
            <a:b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b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generated from CMSIS-SVD</a:t>
            </a:r>
          </a:p>
        </p:txBody>
      </p:sp>
      <p:sp>
        <p:nvSpPr>
          <p:cNvPr id="31" name="Snip Single Corner Rectangle 30"/>
          <p:cNvSpPr/>
          <p:nvPr/>
        </p:nvSpPr>
        <p:spPr bwMode="auto">
          <a:xfrm>
            <a:off x="6729190" y="4493719"/>
            <a:ext cx="552307" cy="332315"/>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Courier New" pitchFamily="49" charset="0"/>
              <a:ea typeface="+mn-ea"/>
              <a:cs typeface="Courier New" pitchFamily="49" charset="0"/>
            </a:endParaRPr>
          </a:p>
        </p:txBody>
      </p:sp>
      <p:sp>
        <p:nvSpPr>
          <p:cNvPr id="32" name="Rectangle 16"/>
          <p:cNvSpPr>
            <a:spLocks noChangeArrowheads="1"/>
          </p:cNvSpPr>
          <p:nvPr/>
        </p:nvSpPr>
        <p:spPr bwMode="auto">
          <a:xfrm>
            <a:off x="7250734" y="4478844"/>
            <a:ext cx="2588592"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414444"/>
                </a:solidFill>
                <a:effectLst/>
                <a:uLnTx/>
                <a:uFillTx/>
                <a:latin typeface="Gill Sans MT"/>
                <a:ea typeface="MS PGothic" pitchFamily="34" charset="-128"/>
                <a:cs typeface="+mn-cs"/>
              </a:rPr>
              <a:t>User program</a:t>
            </a:r>
            <a:endParaRPr kumimoji="0" lang="en-US" altLang="en-US" sz="1600" b="1" i="0" u="none" strike="noStrike" kern="1200" cap="none" spc="0" normalizeH="0" baseline="0" noProof="0" dirty="0">
              <a:ln>
                <a:noFill/>
              </a:ln>
              <a:solidFill>
                <a:srgbClr val="414444"/>
              </a:solidFill>
              <a:effectLst/>
              <a:uLnTx/>
              <a:uFillTx/>
              <a:latin typeface="Gill Sans MT"/>
              <a:ea typeface="MS PGothic" pitchFamily="34" charset="-128"/>
              <a:cs typeface="+mn-cs"/>
            </a:endParaRPr>
          </a:p>
        </p:txBody>
      </p:sp>
      <p:sp>
        <p:nvSpPr>
          <p:cNvPr id="33" name="Snip Single Corner Rectangle 32"/>
          <p:cNvSpPr/>
          <p:nvPr/>
        </p:nvSpPr>
        <p:spPr bwMode="auto">
          <a:xfrm>
            <a:off x="6729190" y="4003820"/>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414444"/>
              </a:solidFill>
              <a:effectLst/>
              <a:uLnTx/>
              <a:uFillTx/>
              <a:latin typeface="Gill Sans MT"/>
              <a:ea typeface="+mn-ea"/>
              <a:cs typeface="Courier New" pitchFamily="49" charset="0"/>
            </a:endParaRPr>
          </a:p>
        </p:txBody>
      </p:sp>
    </p:spTree>
    <p:extLst>
      <p:ext uri="{BB962C8B-B14F-4D97-AF65-F5344CB8AC3E}">
        <p14:creationId xmlns:p14="http://schemas.microsoft.com/office/powerpoint/2010/main" val="291310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a:off x="4981747" y="2105105"/>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ARMv8M Programmers Model – Memory Map</a:t>
            </a:r>
            <a:endParaRPr lang="en-GB" dirty="0"/>
          </a:p>
        </p:txBody>
      </p:sp>
      <p:sp>
        <p:nvSpPr>
          <p:cNvPr id="43" name="Content Placeholder 42"/>
          <p:cNvSpPr>
            <a:spLocks noGrp="1"/>
          </p:cNvSpPr>
          <p:nvPr>
            <p:ph idx="18"/>
          </p:nvPr>
        </p:nvSpPr>
        <p:spPr>
          <a:xfrm>
            <a:off x="8294123" y="1440000"/>
            <a:ext cx="3234489" cy="4189293"/>
          </a:xfrm>
        </p:spPr>
        <p:txBody>
          <a:bodyPr/>
          <a:lstStyle/>
          <a:p>
            <a:pPr marL="0" indent="0">
              <a:buNone/>
            </a:pPr>
            <a:r>
              <a:rPr lang="en-US" b="1" dirty="0">
                <a:solidFill>
                  <a:schemeClr val="accent1"/>
                </a:solidFill>
              </a:rPr>
              <a:t>Non-secure</a:t>
            </a:r>
            <a:r>
              <a:rPr lang="en-US" dirty="0"/>
              <a:t> memory view is identical with Cortex-M</a:t>
            </a:r>
          </a:p>
          <a:p>
            <a:pPr marL="0" indent="0">
              <a:buNone/>
            </a:pPr>
            <a:endParaRPr lang="en-US" b="1" dirty="0"/>
          </a:p>
          <a:p>
            <a:pPr marL="0" indent="0">
              <a:buNone/>
            </a:pPr>
            <a:r>
              <a:rPr lang="en-US" dirty="0"/>
              <a:t>Branches to fixed memory locations access </a:t>
            </a:r>
            <a:r>
              <a:rPr lang="en-US" b="1" dirty="0">
                <a:solidFill>
                  <a:schemeClr val="accent1"/>
                </a:solidFill>
              </a:rPr>
              <a:t>Secure </a:t>
            </a:r>
            <a:r>
              <a:rPr lang="en-US" dirty="0"/>
              <a:t>firmware</a:t>
            </a:r>
            <a:br>
              <a:rPr lang="en-US" dirty="0"/>
            </a:br>
            <a:endParaRPr lang="en-US" dirty="0"/>
          </a:p>
          <a:p>
            <a:pPr marL="0" indent="0">
              <a:buNone/>
            </a:pPr>
            <a:r>
              <a:rPr lang="en-US" b="1" dirty="0">
                <a:solidFill>
                  <a:schemeClr val="accent1"/>
                </a:solidFill>
              </a:rPr>
              <a:t>Secure </a:t>
            </a:r>
            <a:r>
              <a:rPr lang="en-US" dirty="0"/>
              <a:t>memory is invisible</a:t>
            </a:r>
          </a:p>
        </p:txBody>
      </p:sp>
      <p:sp>
        <p:nvSpPr>
          <p:cNvPr id="34" name="TextBox 33"/>
          <p:cNvSpPr txBox="1"/>
          <p:nvPr/>
        </p:nvSpPr>
        <p:spPr>
          <a:xfrm>
            <a:off x="1877316" y="1414046"/>
            <a:ext cx="5473321"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11" name="Rectangle 10"/>
          <p:cNvSpPr/>
          <p:nvPr/>
        </p:nvSpPr>
        <p:spPr>
          <a:xfrm>
            <a:off x="1874033" y="5338981"/>
            <a:ext cx="2779480"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grpSp>
        <p:nvGrpSpPr>
          <p:cNvPr id="9" name="Group 8"/>
          <p:cNvGrpSpPr/>
          <p:nvPr/>
        </p:nvGrpSpPr>
        <p:grpSpPr>
          <a:xfrm>
            <a:off x="1874033" y="2106182"/>
            <a:ext cx="2779480" cy="3232799"/>
            <a:chOff x="1405890" y="1579636"/>
            <a:chExt cx="2085153" cy="2424599"/>
          </a:xfrm>
        </p:grpSpPr>
        <p:sp>
          <p:nvSpPr>
            <p:cNvPr id="4" name="Rectangle 3"/>
            <p:cNvSpPr/>
            <p:nvPr/>
          </p:nvSpPr>
          <p:spPr>
            <a:xfrm>
              <a:off x="1405890" y="3784132"/>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Flash</a:t>
              </a:r>
              <a:endParaRPr lang="en-US" sz="1900" dirty="0" err="1">
                <a:solidFill>
                  <a:schemeClr val="bg1"/>
                </a:solidFill>
              </a:endParaRPr>
            </a:p>
          </p:txBody>
        </p:sp>
        <p:sp>
          <p:nvSpPr>
            <p:cNvPr id="12" name="Rectangle 11"/>
            <p:cNvSpPr/>
            <p:nvPr/>
          </p:nvSpPr>
          <p:spPr>
            <a:xfrm>
              <a:off x="1405890" y="3343928"/>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RAM</a:t>
              </a:r>
              <a:endParaRPr lang="en-US" sz="1900" dirty="0" err="1">
                <a:solidFill>
                  <a:schemeClr val="bg1"/>
                </a:solidFill>
              </a:endParaRPr>
            </a:p>
          </p:txBody>
        </p:sp>
        <p:sp>
          <p:nvSpPr>
            <p:cNvPr id="13" name="Rectangle 12"/>
            <p:cNvSpPr/>
            <p:nvPr/>
          </p:nvSpPr>
          <p:spPr>
            <a:xfrm>
              <a:off x="1405890" y="3564029"/>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4" name="Rectangle 13"/>
            <p:cNvSpPr/>
            <p:nvPr/>
          </p:nvSpPr>
          <p:spPr>
            <a:xfrm>
              <a:off x="1405890" y="2904479"/>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Peripherals</a:t>
              </a:r>
              <a:endParaRPr lang="en-US" sz="1900" dirty="0" err="1">
                <a:solidFill>
                  <a:schemeClr val="bg1"/>
                </a:solidFill>
              </a:endParaRPr>
            </a:p>
          </p:txBody>
        </p:sp>
        <p:sp>
          <p:nvSpPr>
            <p:cNvPr id="15" name="Rectangle 14"/>
            <p:cNvSpPr/>
            <p:nvPr/>
          </p:nvSpPr>
          <p:spPr>
            <a:xfrm>
              <a:off x="1405890" y="3123823"/>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endParaRPr lang="en-US" sz="1900" dirty="0" err="1">
                <a:solidFill>
                  <a:schemeClr val="bg1"/>
                </a:solidFill>
              </a:endParaRPr>
            </a:p>
          </p:txBody>
        </p:sp>
        <p:sp>
          <p:nvSpPr>
            <p:cNvPr id="16" name="Rectangle 15"/>
            <p:cNvSpPr/>
            <p:nvPr/>
          </p:nvSpPr>
          <p:spPr>
            <a:xfrm>
              <a:off x="1405890" y="2465033"/>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405890" y="2024827"/>
              <a:ext cx="2085153" cy="43868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405890" y="1799739"/>
              <a:ext cx="2085153" cy="220103"/>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405890" y="1579636"/>
              <a:ext cx="2085153"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ROM Tables</a:t>
              </a:r>
              <a:endParaRPr lang="en-US" sz="1900" dirty="0" err="1">
                <a:solidFill>
                  <a:schemeClr val="bg1"/>
                </a:solidFill>
              </a:endParaRPr>
            </a:p>
          </p:txBody>
        </p:sp>
      </p:grpSp>
      <p:cxnSp>
        <p:nvCxnSpPr>
          <p:cNvPr id="33" name="Straight Connector 3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44" name="Rectangle 43"/>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4" name="Rectangle 53"/>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5" name="Rectangle 54"/>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6" name="Rectangle 55"/>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7" name="Rectangle 56"/>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8" name="Rectangle 57"/>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9" name="Rectangle 58"/>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TextBox 61"/>
          <p:cNvSpPr txBox="1"/>
          <p:nvPr/>
        </p:nvSpPr>
        <p:spPr>
          <a:xfrm>
            <a:off x="4973318" y="5117922"/>
            <a:ext cx="2459862" cy="707864"/>
          </a:xfrm>
          <a:prstGeom prst="rect">
            <a:avLst/>
          </a:prstGeom>
          <a:noFill/>
        </p:spPr>
        <p:txBody>
          <a:bodyPr wrap="none" lIns="121899" tIns="60949" rIns="121899" bIns="60949" rtlCol="0">
            <a:spAutoFit/>
          </a:bodyPr>
          <a:lstStyle/>
          <a:p>
            <a:r>
              <a:rPr lang="de-DE" sz="1900" dirty="0"/>
              <a:t>Vector table for </a:t>
            </a:r>
            <a:br>
              <a:rPr lang="de-DE" sz="1900" dirty="0"/>
            </a:br>
            <a:r>
              <a:rPr lang="de-DE" sz="1900" b="1" dirty="0">
                <a:solidFill>
                  <a:schemeClr val="accent1"/>
                </a:solidFill>
              </a:rPr>
              <a:t>Non-secure </a:t>
            </a:r>
            <a:r>
              <a:rPr lang="de-DE" sz="1900" dirty="0"/>
              <a:t>handlers</a:t>
            </a:r>
            <a:endParaRPr lang="en-US" sz="1900" dirty="0" err="1"/>
          </a:p>
        </p:txBody>
      </p:sp>
      <p:sp>
        <p:nvSpPr>
          <p:cNvPr id="65" name="Rectangle 64"/>
          <p:cNvSpPr/>
          <p:nvPr/>
        </p:nvSpPr>
        <p:spPr>
          <a:xfrm>
            <a:off x="5098924" y="4746214"/>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ITM/DWT/FBP</a:t>
            </a:r>
            <a:endParaRPr lang="en-US" sz="1900" dirty="0" err="1">
              <a:solidFill>
                <a:schemeClr val="bg1"/>
              </a:solidFill>
            </a:endParaRPr>
          </a:p>
        </p:txBody>
      </p:sp>
      <p:sp>
        <p:nvSpPr>
          <p:cNvPr id="66" name="Rectangle 65"/>
          <p:cNvSpPr/>
          <p:nvPr/>
        </p:nvSpPr>
        <p:spPr>
          <a:xfrm>
            <a:off x="5098924" y="445274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SysTick</a:t>
            </a:r>
            <a:endParaRPr lang="en-US" sz="1900" dirty="0" err="1">
              <a:solidFill>
                <a:schemeClr val="bg1"/>
              </a:solidFill>
            </a:endParaRPr>
          </a:p>
        </p:txBody>
      </p:sp>
      <p:sp>
        <p:nvSpPr>
          <p:cNvPr id="67" name="Rectangle 66"/>
          <p:cNvSpPr/>
          <p:nvPr/>
        </p:nvSpPr>
        <p:spPr>
          <a:xfrm>
            <a:off x="5098924" y="4159273"/>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NVIC</a:t>
            </a:r>
            <a:endParaRPr lang="en-US" sz="1900" dirty="0" err="1">
              <a:solidFill>
                <a:schemeClr val="bg1"/>
              </a:solidFill>
            </a:endParaRPr>
          </a:p>
        </p:txBody>
      </p:sp>
      <p:sp>
        <p:nvSpPr>
          <p:cNvPr id="68" name="Rectangle 67"/>
          <p:cNvSpPr/>
          <p:nvPr/>
        </p:nvSpPr>
        <p:spPr>
          <a:xfrm>
            <a:off x="5098924" y="3865802"/>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SCB</a:t>
            </a:r>
            <a:endParaRPr lang="en-US" sz="1900" dirty="0" err="1">
              <a:solidFill>
                <a:schemeClr val="bg1"/>
              </a:solidFill>
            </a:endParaRPr>
          </a:p>
        </p:txBody>
      </p:sp>
      <p:sp>
        <p:nvSpPr>
          <p:cNvPr id="69" name="Rectangle 68"/>
          <p:cNvSpPr/>
          <p:nvPr/>
        </p:nvSpPr>
        <p:spPr>
          <a:xfrm>
            <a:off x="5098924" y="357233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MPU</a:t>
            </a:r>
            <a:endParaRPr lang="en-US" sz="1900" dirty="0" err="1">
              <a:solidFill>
                <a:schemeClr val="bg1"/>
              </a:solidFill>
            </a:endParaRPr>
          </a:p>
        </p:txBody>
      </p:sp>
      <p:sp>
        <p:nvSpPr>
          <p:cNvPr id="70" name="Rectangle 69"/>
          <p:cNvSpPr/>
          <p:nvPr/>
        </p:nvSpPr>
        <p:spPr>
          <a:xfrm>
            <a:off x="5098924" y="3278862"/>
            <a:ext cx="2779255"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sp>
        <p:nvSpPr>
          <p:cNvPr id="71" name="Rectangle 70"/>
          <p:cNvSpPr/>
          <p:nvPr/>
        </p:nvSpPr>
        <p:spPr>
          <a:xfrm>
            <a:off x="5098924" y="2985391"/>
            <a:ext cx="2779255"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Debug</a:t>
            </a:r>
            <a:endParaRPr lang="en-US" sz="1900" dirty="0" err="1">
              <a:solidFill>
                <a:schemeClr val="bg1"/>
              </a:solidFill>
            </a:endParaRPr>
          </a:p>
        </p:txBody>
      </p:sp>
      <p:sp>
        <p:nvSpPr>
          <p:cNvPr id="72" name="Rectangle 71"/>
          <p:cNvSpPr/>
          <p:nvPr/>
        </p:nvSpPr>
        <p:spPr>
          <a:xfrm>
            <a:off x="5098924" y="2100355"/>
            <a:ext cx="2779255" cy="885036"/>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endParaRPr lang="en-US" sz="1900" dirty="0" err="1">
              <a:solidFill>
                <a:schemeClr val="bg1"/>
              </a:solidFill>
            </a:endParaRPr>
          </a:p>
        </p:txBody>
      </p:sp>
      <p:cxnSp>
        <p:nvCxnSpPr>
          <p:cNvPr id="74" name="Straight Connector 73"/>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653512" y="5342265"/>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18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98492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65188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72789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65188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978573" y="2109339"/>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72789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a:t>ARMv8M Programmers Model – Memory Map</a:t>
            </a:r>
            <a:endParaRPr lang="en-GB" dirty="0"/>
          </a:p>
        </p:txBody>
      </p:sp>
      <p:sp>
        <p:nvSpPr>
          <p:cNvPr id="4" name="Rectangle 3"/>
          <p:cNvSpPr/>
          <p:nvPr/>
        </p:nvSpPr>
        <p:spPr>
          <a:xfrm>
            <a:off x="1874033" y="5045510"/>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Flash</a:t>
            </a:r>
            <a:endParaRPr lang="en-US" sz="1900" dirty="0" err="1">
              <a:solidFill>
                <a:schemeClr val="bg1"/>
              </a:solidFill>
            </a:endParaRPr>
          </a:p>
        </p:txBody>
      </p:sp>
      <p:sp>
        <p:nvSpPr>
          <p:cNvPr id="11" name="Rectangle 10"/>
          <p:cNvSpPr/>
          <p:nvPr/>
        </p:nvSpPr>
        <p:spPr>
          <a:xfrm>
            <a:off x="1874033" y="5338981"/>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Flash</a:t>
            </a:r>
            <a:endParaRPr lang="en-US" sz="1900" dirty="0" err="1">
              <a:solidFill>
                <a:schemeClr val="bg1"/>
              </a:solidFill>
            </a:endParaRPr>
          </a:p>
        </p:txBody>
      </p:sp>
      <p:sp>
        <p:nvSpPr>
          <p:cNvPr id="12" name="Rectangle 11"/>
          <p:cNvSpPr/>
          <p:nvPr/>
        </p:nvSpPr>
        <p:spPr>
          <a:xfrm>
            <a:off x="1874033" y="4458571"/>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RAM</a:t>
            </a:r>
            <a:endParaRPr lang="en-US" sz="1900" dirty="0" err="1">
              <a:solidFill>
                <a:schemeClr val="bg1"/>
              </a:solidFill>
            </a:endParaRPr>
          </a:p>
        </p:txBody>
      </p:sp>
      <p:sp>
        <p:nvSpPr>
          <p:cNvPr id="13" name="Rectangle 12"/>
          <p:cNvSpPr/>
          <p:nvPr/>
        </p:nvSpPr>
        <p:spPr>
          <a:xfrm>
            <a:off x="1874033" y="4752039"/>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RAM</a:t>
            </a:r>
            <a:endParaRPr lang="en-US" sz="1900" dirty="0" err="1">
              <a:solidFill>
                <a:schemeClr val="bg1"/>
              </a:solidFill>
            </a:endParaRPr>
          </a:p>
        </p:txBody>
      </p:sp>
      <p:sp>
        <p:nvSpPr>
          <p:cNvPr id="14" name="Rectangle 13"/>
          <p:cNvSpPr/>
          <p:nvPr/>
        </p:nvSpPr>
        <p:spPr>
          <a:xfrm>
            <a:off x="1874033" y="3872639"/>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Non-secure peripherals</a:t>
            </a:r>
            <a:endParaRPr lang="en-US" sz="1900" dirty="0" err="1">
              <a:solidFill>
                <a:schemeClr val="bg1"/>
              </a:solidFill>
            </a:endParaRPr>
          </a:p>
        </p:txBody>
      </p:sp>
      <p:sp>
        <p:nvSpPr>
          <p:cNvPr id="15" name="Rectangle 14"/>
          <p:cNvSpPr/>
          <p:nvPr/>
        </p:nvSpPr>
        <p:spPr>
          <a:xfrm>
            <a:off x="1874033" y="4165098"/>
            <a:ext cx="2779480" cy="293471"/>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Secure peripherals</a:t>
            </a:r>
            <a:endParaRPr lang="en-US" sz="1900" dirty="0" err="1">
              <a:solidFill>
                <a:schemeClr val="bg1"/>
              </a:solidFill>
            </a:endParaRPr>
          </a:p>
        </p:txBody>
      </p:sp>
      <p:sp>
        <p:nvSpPr>
          <p:cNvPr id="16" name="Rectangle 15"/>
          <p:cNvSpPr/>
          <p:nvPr/>
        </p:nvSpPr>
        <p:spPr>
          <a:xfrm>
            <a:off x="1874033" y="3286711"/>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memory</a:t>
            </a:r>
            <a:endParaRPr lang="en-US" sz="1900" dirty="0" err="1">
              <a:solidFill>
                <a:schemeClr val="bg1"/>
              </a:solidFill>
            </a:endParaRPr>
          </a:p>
        </p:txBody>
      </p:sp>
      <p:sp>
        <p:nvSpPr>
          <p:cNvPr id="17" name="Rectangle 16"/>
          <p:cNvSpPr/>
          <p:nvPr/>
        </p:nvSpPr>
        <p:spPr>
          <a:xfrm>
            <a:off x="1874033" y="2699770"/>
            <a:ext cx="2779480" cy="584919"/>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Off-chip peripherals</a:t>
            </a:r>
            <a:endParaRPr lang="en-US" sz="1900" dirty="0" err="1">
              <a:solidFill>
                <a:schemeClr val="bg1"/>
              </a:solidFill>
            </a:endParaRPr>
          </a:p>
        </p:txBody>
      </p:sp>
      <p:sp>
        <p:nvSpPr>
          <p:cNvPr id="18" name="Rectangle 17"/>
          <p:cNvSpPr/>
          <p:nvPr/>
        </p:nvSpPr>
        <p:spPr>
          <a:xfrm>
            <a:off x="1874033" y="2399653"/>
            <a:ext cx="2779480" cy="293471"/>
          </a:xfrm>
          <a:prstGeom prst="rect">
            <a:avLst/>
          </a:prstGeom>
          <a:solidFill>
            <a:schemeClr val="accent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dirty="0">
                <a:solidFill>
                  <a:schemeClr val="bg1"/>
                </a:solidFill>
              </a:rPr>
              <a:t>System Control and Debug</a:t>
            </a:r>
            <a:endParaRPr lang="en-US" dirty="0" err="1">
              <a:solidFill>
                <a:schemeClr val="bg1"/>
              </a:solidFill>
            </a:endParaRPr>
          </a:p>
        </p:txBody>
      </p:sp>
      <p:sp>
        <p:nvSpPr>
          <p:cNvPr id="19" name="Rectangle 18"/>
          <p:cNvSpPr/>
          <p:nvPr/>
        </p:nvSpPr>
        <p:spPr>
          <a:xfrm>
            <a:off x="1874033" y="2106182"/>
            <a:ext cx="2779480" cy="293471"/>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900" dirty="0">
                <a:solidFill>
                  <a:schemeClr val="bg1"/>
                </a:solidFill>
              </a:rPr>
              <a:t>ROM Tables</a:t>
            </a:r>
            <a:endParaRPr lang="en-US" sz="1900" dirty="0" err="1">
              <a:solidFill>
                <a:schemeClr val="bg1"/>
              </a:solidFill>
            </a:endParaRPr>
          </a:p>
        </p:txBody>
      </p:sp>
      <p:grpSp>
        <p:nvGrpSpPr>
          <p:cNvPr id="3" name="Group 2"/>
          <p:cNvGrpSpPr/>
          <p:nvPr/>
        </p:nvGrpSpPr>
        <p:grpSpPr>
          <a:xfrm>
            <a:off x="5098684" y="2100966"/>
            <a:ext cx="2779255" cy="2938297"/>
            <a:chOff x="3821715" y="1806040"/>
            <a:chExt cx="2084984" cy="2203723"/>
          </a:xfrm>
        </p:grpSpPr>
        <p:sp>
          <p:nvSpPr>
            <p:cNvPr id="22" name="Rectangle 21"/>
            <p:cNvSpPr/>
            <p:nvPr/>
          </p:nvSpPr>
          <p:spPr>
            <a:xfrm>
              <a:off x="3821715" y="378966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ITM/DWT/FBP</a:t>
              </a:r>
              <a:endParaRPr lang="en-US" sz="1900" dirty="0" err="1">
                <a:solidFill>
                  <a:schemeClr val="bg1"/>
                </a:solidFill>
              </a:endParaRPr>
            </a:p>
          </p:txBody>
        </p:sp>
        <p:sp>
          <p:nvSpPr>
            <p:cNvPr id="23" name="Rectangle 22"/>
            <p:cNvSpPr/>
            <p:nvPr/>
          </p:nvSpPr>
          <p:spPr>
            <a:xfrm>
              <a:off x="3821715" y="3569557"/>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SysTick</a:t>
              </a:r>
              <a:endParaRPr lang="en-US" sz="1900" dirty="0" err="1">
                <a:solidFill>
                  <a:schemeClr val="bg1"/>
                </a:solidFill>
              </a:endParaRPr>
            </a:p>
          </p:txBody>
        </p:sp>
        <p:sp>
          <p:nvSpPr>
            <p:cNvPr id="24" name="Rectangle 23"/>
            <p:cNvSpPr/>
            <p:nvPr/>
          </p:nvSpPr>
          <p:spPr>
            <a:xfrm>
              <a:off x="3821715" y="3349454"/>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NVIC</a:t>
              </a:r>
              <a:endParaRPr lang="en-US" sz="1900" dirty="0" err="1">
                <a:solidFill>
                  <a:schemeClr val="bg1"/>
                </a:solidFill>
              </a:endParaRPr>
            </a:p>
          </p:txBody>
        </p:sp>
        <p:sp>
          <p:nvSpPr>
            <p:cNvPr id="25" name="Rectangle 24"/>
            <p:cNvSpPr/>
            <p:nvPr/>
          </p:nvSpPr>
          <p:spPr>
            <a:xfrm>
              <a:off x="3821715" y="3129351"/>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SCB</a:t>
              </a:r>
              <a:endParaRPr lang="en-US" sz="1900" dirty="0" err="1">
                <a:solidFill>
                  <a:schemeClr val="bg1"/>
                </a:solidFill>
              </a:endParaRPr>
            </a:p>
          </p:txBody>
        </p:sp>
        <p:sp>
          <p:nvSpPr>
            <p:cNvPr id="26" name="Rectangle 25"/>
            <p:cNvSpPr/>
            <p:nvPr/>
          </p:nvSpPr>
          <p:spPr>
            <a:xfrm>
              <a:off x="3821715" y="2909248"/>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MPU</a:t>
              </a:r>
              <a:endParaRPr lang="en-US" sz="1900" dirty="0" err="1">
                <a:solidFill>
                  <a:schemeClr val="bg1"/>
                </a:solidFill>
              </a:endParaRPr>
            </a:p>
          </p:txBody>
        </p:sp>
        <p:sp>
          <p:nvSpPr>
            <p:cNvPr id="27" name="Rectangle 26"/>
            <p:cNvSpPr/>
            <p:nvPr/>
          </p:nvSpPr>
          <p:spPr>
            <a:xfrm>
              <a:off x="3821715" y="2689146"/>
              <a:ext cx="2084984" cy="220103"/>
            </a:xfrm>
            <a:prstGeom prst="rect">
              <a:avLst/>
            </a:prstGeom>
            <a:solidFill>
              <a:schemeClr val="accent1">
                <a:lumMod val="60000"/>
                <a:lumOff val="4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Secure Attribution Unit</a:t>
              </a:r>
              <a:endParaRPr lang="en-US" sz="1900" dirty="0" err="1">
                <a:solidFill>
                  <a:schemeClr val="bg1"/>
                </a:solidFill>
              </a:endParaRPr>
            </a:p>
          </p:txBody>
        </p:sp>
        <p:sp>
          <p:nvSpPr>
            <p:cNvPr id="28" name="Rectangle 27"/>
            <p:cNvSpPr/>
            <p:nvPr/>
          </p:nvSpPr>
          <p:spPr>
            <a:xfrm>
              <a:off x="3821715" y="24690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Debug</a:t>
              </a:r>
              <a:endParaRPr lang="en-US" sz="1900" dirty="0" err="1">
                <a:solidFill>
                  <a:schemeClr val="bg1"/>
                </a:solidFill>
              </a:endParaRPr>
            </a:p>
          </p:txBody>
        </p:sp>
        <p:sp>
          <p:nvSpPr>
            <p:cNvPr id="40" name="Rectangle 39"/>
            <p:cNvSpPr/>
            <p:nvPr/>
          </p:nvSpPr>
          <p:spPr>
            <a:xfrm>
              <a:off x="3821715" y="2246245"/>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SysTick Alias</a:t>
              </a:r>
              <a:endParaRPr lang="en-US" sz="1900" dirty="0" err="1">
                <a:solidFill>
                  <a:schemeClr val="bg1"/>
                </a:solidFill>
              </a:endParaRPr>
            </a:p>
          </p:txBody>
        </p:sp>
        <p:sp>
          <p:nvSpPr>
            <p:cNvPr id="45" name="Rectangle 44"/>
            <p:cNvSpPr/>
            <p:nvPr/>
          </p:nvSpPr>
          <p:spPr>
            <a:xfrm>
              <a:off x="3821715" y="2026143"/>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SCB Alias</a:t>
              </a:r>
              <a:endParaRPr lang="en-US" sz="1900" dirty="0" err="1">
                <a:solidFill>
                  <a:schemeClr val="bg1"/>
                </a:solidFill>
              </a:endParaRPr>
            </a:p>
          </p:txBody>
        </p:sp>
        <p:sp>
          <p:nvSpPr>
            <p:cNvPr id="48" name="Rectangle 47"/>
            <p:cNvSpPr/>
            <p:nvPr/>
          </p:nvSpPr>
          <p:spPr>
            <a:xfrm>
              <a:off x="3821715" y="1806040"/>
              <a:ext cx="2084984" cy="220103"/>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ctr"/>
              <a:r>
                <a:rPr lang="de-DE" sz="1900" dirty="0">
                  <a:solidFill>
                    <a:schemeClr val="bg1"/>
                  </a:solidFill>
                </a:rPr>
                <a:t>Non-Secure MPU Alias</a:t>
              </a:r>
              <a:endParaRPr lang="en-US" sz="1900" dirty="0" err="1">
                <a:solidFill>
                  <a:schemeClr val="bg1"/>
                </a:solidFill>
              </a:endParaRPr>
            </a:p>
          </p:txBody>
        </p:sp>
      </p:grpSp>
      <p:sp>
        <p:nvSpPr>
          <p:cNvPr id="49" name="TextBox 48"/>
          <p:cNvSpPr txBox="1"/>
          <p:nvPr/>
        </p:nvSpPr>
        <p:spPr>
          <a:xfrm>
            <a:off x="1877316" y="1414046"/>
            <a:ext cx="5473321"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cxnSp>
        <p:nvCxnSpPr>
          <p:cNvPr id="7" name="Straight Arrow Connector 6"/>
          <p:cNvCxnSpPr/>
          <p:nvPr/>
        </p:nvCxnSpPr>
        <p:spPr>
          <a:xfrm flipH="1">
            <a:off x="4653512" y="5632451"/>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84922" y="5401864"/>
            <a:ext cx="1929268" cy="707864"/>
          </a:xfrm>
          <a:prstGeom prst="rect">
            <a:avLst/>
          </a:prstGeom>
          <a:noFill/>
        </p:spPr>
        <p:txBody>
          <a:bodyPr wrap="none" lIns="121899" tIns="60949" rIns="121899" bIns="60949" rtlCol="0">
            <a:spAutoFit/>
          </a:bodyPr>
          <a:lstStyle/>
          <a:p>
            <a:r>
              <a:rPr lang="de-DE" sz="1900" dirty="0"/>
              <a:t>Vector table for </a:t>
            </a:r>
            <a:br>
              <a:rPr lang="de-DE" sz="1900" dirty="0"/>
            </a:br>
            <a:r>
              <a:rPr lang="de-DE" sz="1900" b="1" dirty="0">
                <a:solidFill>
                  <a:schemeClr val="accent1"/>
                </a:solidFill>
              </a:rPr>
              <a:t>Secure</a:t>
            </a:r>
            <a:r>
              <a:rPr lang="de-DE" sz="1900" dirty="0"/>
              <a:t> handlers</a:t>
            </a:r>
            <a:endParaRPr lang="en-US" sz="1900" dirty="0" err="1"/>
          </a:p>
        </p:txBody>
      </p:sp>
      <p:sp>
        <p:nvSpPr>
          <p:cNvPr id="42" name="Content Placeholder 42"/>
          <p:cNvSpPr>
            <a:spLocks noGrp="1"/>
          </p:cNvSpPr>
          <p:nvPr>
            <p:ph idx="18"/>
          </p:nvPr>
        </p:nvSpPr>
        <p:spPr>
          <a:xfrm>
            <a:off x="8256033" y="1439333"/>
            <a:ext cx="3272579" cy="4191000"/>
          </a:xfrm>
        </p:spPr>
        <p:txBody>
          <a:bodyPr/>
          <a:lstStyle/>
          <a:p>
            <a:pPr marL="0" indent="0">
              <a:buNone/>
            </a:pPr>
            <a:r>
              <a:rPr lang="en-US" b="1" dirty="0">
                <a:solidFill>
                  <a:srgbClr val="128CAB"/>
                </a:solidFill>
              </a:rPr>
              <a:t>Secure</a:t>
            </a:r>
            <a:r>
              <a:rPr lang="en-US" dirty="0">
                <a:solidFill>
                  <a:srgbClr val="128CAB"/>
                </a:solidFill>
              </a:rPr>
              <a:t> </a:t>
            </a:r>
            <a:r>
              <a:rPr lang="en-US" dirty="0"/>
              <a:t>memory view shows additional Flash, RAM, and Peripherals.</a:t>
            </a:r>
          </a:p>
          <a:p>
            <a:pPr marL="0" indent="0">
              <a:buNone/>
            </a:pPr>
            <a:endParaRPr lang="en-US" b="1" dirty="0"/>
          </a:p>
          <a:p>
            <a:pPr marL="0" indent="0">
              <a:buNone/>
            </a:pPr>
            <a:r>
              <a:rPr lang="en-US" dirty="0"/>
              <a:t>Access to all regions is possible in </a:t>
            </a:r>
            <a:r>
              <a:rPr lang="en-US" b="1" dirty="0">
                <a:solidFill>
                  <a:srgbClr val="128CAB"/>
                </a:solidFill>
              </a:rPr>
              <a:t>Secure</a:t>
            </a:r>
            <a:r>
              <a:rPr lang="en-US" dirty="0">
                <a:solidFill>
                  <a:srgbClr val="128CAB"/>
                </a:solidFill>
              </a:rPr>
              <a:t> </a:t>
            </a:r>
            <a:r>
              <a:rPr lang="en-US" dirty="0"/>
              <a:t>state</a:t>
            </a:r>
          </a:p>
          <a:p>
            <a:pPr marL="0" indent="0">
              <a:buNone/>
            </a:pPr>
            <a:endParaRPr lang="en-US" b="1" dirty="0"/>
          </a:p>
          <a:p>
            <a:pPr marL="0" indent="0">
              <a:buNone/>
            </a:pPr>
            <a:r>
              <a:rPr lang="en-US" dirty="0"/>
              <a:t>Regions</a:t>
            </a:r>
            <a:r>
              <a:rPr lang="en-US" b="1" dirty="0"/>
              <a:t> </a:t>
            </a:r>
            <a:r>
              <a:rPr lang="en-US" dirty="0"/>
              <a:t>can be configured in </a:t>
            </a:r>
            <a:r>
              <a:rPr lang="en-US" b="1" dirty="0">
                <a:solidFill>
                  <a:srgbClr val="128CAB"/>
                </a:solidFill>
              </a:rPr>
              <a:t>Secure</a:t>
            </a:r>
            <a:r>
              <a:rPr lang="en-US" dirty="0"/>
              <a:t> state using the</a:t>
            </a:r>
            <a:br>
              <a:rPr lang="en-US" dirty="0"/>
            </a:br>
            <a:r>
              <a:rPr lang="en-US" b="1" dirty="0"/>
              <a:t>Secure Attribution Unit</a:t>
            </a:r>
          </a:p>
        </p:txBody>
      </p:sp>
      <p:sp>
        <p:nvSpPr>
          <p:cNvPr id="46" name="Rectangle 45"/>
          <p:cNvSpPr/>
          <p:nvPr/>
        </p:nvSpPr>
        <p:spPr>
          <a:xfrm>
            <a:off x="488731" y="5442893"/>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0x00000000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51" name="Rectangle 50"/>
          <p:cNvSpPr/>
          <p:nvPr/>
        </p:nvSpPr>
        <p:spPr>
          <a:xfrm>
            <a:off x="488731" y="2010453"/>
            <a:ext cx="1385302" cy="16861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0xFFFFFFFF</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1" name="Rectangle 60"/>
          <p:cNvSpPr/>
          <p:nvPr/>
        </p:nvSpPr>
        <p:spPr>
          <a:xfrm>
            <a:off x="488731" y="2270729"/>
            <a:ext cx="1385302" cy="189252"/>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0xF0000000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2" name="Rectangle 61"/>
          <p:cNvSpPr/>
          <p:nvPr/>
        </p:nvSpPr>
        <p:spPr>
          <a:xfrm>
            <a:off x="488731" y="2570639"/>
            <a:ext cx="1385302"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0xE0000000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3" name="Rectangle 62"/>
          <p:cNvSpPr/>
          <p:nvPr/>
        </p:nvSpPr>
        <p:spPr>
          <a:xfrm>
            <a:off x="488731" y="3148395"/>
            <a:ext cx="1385302" cy="1927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0xA0000000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4" name="Rectangle 63"/>
          <p:cNvSpPr/>
          <p:nvPr/>
        </p:nvSpPr>
        <p:spPr>
          <a:xfrm>
            <a:off x="488334" y="3759781"/>
            <a:ext cx="1388981" cy="277810"/>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0x60000000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5" name="Rectangle 64"/>
          <p:cNvSpPr/>
          <p:nvPr/>
        </p:nvSpPr>
        <p:spPr>
          <a:xfrm>
            <a:off x="488731" y="4318183"/>
            <a:ext cx="1385302" cy="19966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0x40000000</a:t>
            </a:r>
            <a:endParaRPr lang="en-US" sz="1400" b="1" dirty="0" err="1">
              <a:solidFill>
                <a:schemeClr val="tx1"/>
              </a:solidFill>
              <a:latin typeface="Courier New" panose="02070309020205020404" pitchFamily="49" charset="0"/>
              <a:cs typeface="Courier New" panose="02070309020205020404" pitchFamily="49" charset="0"/>
            </a:endParaRPr>
          </a:p>
        </p:txBody>
      </p:sp>
      <p:sp>
        <p:nvSpPr>
          <p:cNvPr id="66" name="Rectangle 65"/>
          <p:cNvSpPr/>
          <p:nvPr/>
        </p:nvSpPr>
        <p:spPr>
          <a:xfrm>
            <a:off x="488335" y="4906144"/>
            <a:ext cx="1388980" cy="18955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algn="ctr"/>
            <a:r>
              <a:rPr lang="de-DE" sz="1400" b="1" dirty="0">
                <a:solidFill>
                  <a:schemeClr val="tx1"/>
                </a:solidFill>
                <a:latin typeface="Courier New" panose="02070309020205020404" pitchFamily="49" charset="0"/>
                <a:cs typeface="Courier New" panose="02070309020205020404" pitchFamily="49" charset="0"/>
              </a:rPr>
              <a:t>0x20000000</a:t>
            </a:r>
            <a:endParaRPr lang="en-US" sz="1400" b="1" dirty="0" err="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0997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3026856" y="3005034"/>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47" name="Rectangle 46"/>
          <p:cNvSpPr/>
          <p:nvPr/>
        </p:nvSpPr>
        <p:spPr>
          <a:xfrm>
            <a:off x="3026856" y="1922452"/>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2" name="Title 1"/>
          <p:cNvSpPr>
            <a:spLocks noGrp="1"/>
          </p:cNvSpPr>
          <p:nvPr>
            <p:ph type="title"/>
          </p:nvPr>
        </p:nvSpPr>
        <p:spPr/>
        <p:txBody>
          <a:bodyPr>
            <a:normAutofit fontScale="90000"/>
          </a:bodyPr>
          <a:lstStyle/>
          <a:p>
            <a:r>
              <a:rPr lang="en-US"/>
              <a:t>ARMv8M Programmers Model – Register</a:t>
            </a:r>
            <a:endParaRPr lang="en-US" dirty="0"/>
          </a:p>
        </p:txBody>
      </p:sp>
      <p:sp>
        <p:nvSpPr>
          <p:cNvPr id="6" name="Rectangle 5"/>
          <p:cNvSpPr/>
          <p:nvPr/>
        </p:nvSpPr>
        <p:spPr>
          <a:xfrm>
            <a:off x="850556" y="1918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R0</a:t>
            </a:r>
            <a:endParaRPr lang="en-US" sz="1600" dirty="0" err="1">
              <a:solidFill>
                <a:schemeClr val="bg1"/>
              </a:solidFill>
            </a:endParaRPr>
          </a:p>
        </p:txBody>
      </p:sp>
      <p:sp>
        <p:nvSpPr>
          <p:cNvPr id="7" name="Rectangle 6"/>
          <p:cNvSpPr/>
          <p:nvPr/>
        </p:nvSpPr>
        <p:spPr>
          <a:xfrm>
            <a:off x="850556" y="2134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a:t>
            </a:r>
            <a:endParaRPr lang="en-US" sz="1600" dirty="0" err="1">
              <a:solidFill>
                <a:schemeClr val="bg1"/>
              </a:solidFill>
            </a:endParaRPr>
          </a:p>
        </p:txBody>
      </p:sp>
      <p:sp>
        <p:nvSpPr>
          <p:cNvPr id="8" name="Rectangle 7"/>
          <p:cNvSpPr/>
          <p:nvPr/>
        </p:nvSpPr>
        <p:spPr>
          <a:xfrm>
            <a:off x="850556" y="2350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R2</a:t>
            </a:r>
            <a:endParaRPr lang="en-US" sz="1600" dirty="0" err="1">
              <a:solidFill>
                <a:schemeClr val="bg1"/>
              </a:solidFill>
            </a:endParaRPr>
          </a:p>
        </p:txBody>
      </p:sp>
      <p:sp>
        <p:nvSpPr>
          <p:cNvPr id="9" name="Rectangle 8"/>
          <p:cNvSpPr/>
          <p:nvPr/>
        </p:nvSpPr>
        <p:spPr>
          <a:xfrm>
            <a:off x="850556" y="2566016"/>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R3</a:t>
            </a:r>
            <a:endParaRPr lang="en-US" sz="1600" dirty="0" err="1">
              <a:solidFill>
                <a:schemeClr val="bg1"/>
              </a:solidFill>
            </a:endParaRPr>
          </a:p>
        </p:txBody>
      </p:sp>
      <p:sp>
        <p:nvSpPr>
          <p:cNvPr id="10" name="Rectangle 9"/>
          <p:cNvSpPr/>
          <p:nvPr/>
        </p:nvSpPr>
        <p:spPr>
          <a:xfrm>
            <a:off x="850556" y="278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R4</a:t>
            </a:r>
            <a:endParaRPr lang="en-US" sz="1600" dirty="0" err="1">
              <a:solidFill>
                <a:schemeClr val="bg1"/>
              </a:solidFill>
            </a:endParaRPr>
          </a:p>
        </p:txBody>
      </p:sp>
      <p:sp>
        <p:nvSpPr>
          <p:cNvPr id="11" name="Rectangle 10"/>
          <p:cNvSpPr/>
          <p:nvPr/>
        </p:nvSpPr>
        <p:spPr>
          <a:xfrm>
            <a:off x="850556" y="300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R5</a:t>
            </a:r>
            <a:endParaRPr lang="en-US" sz="1600" dirty="0" err="1">
              <a:solidFill>
                <a:schemeClr val="bg1"/>
              </a:solidFill>
            </a:endParaRPr>
          </a:p>
        </p:txBody>
      </p:sp>
      <p:sp>
        <p:nvSpPr>
          <p:cNvPr id="12" name="Rectangle 11"/>
          <p:cNvSpPr/>
          <p:nvPr/>
        </p:nvSpPr>
        <p:spPr>
          <a:xfrm>
            <a:off x="850556" y="3221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R6</a:t>
            </a:r>
            <a:endParaRPr lang="en-US" sz="1600" dirty="0" err="1">
              <a:solidFill>
                <a:schemeClr val="bg1"/>
              </a:solidFill>
            </a:endParaRPr>
          </a:p>
        </p:txBody>
      </p:sp>
      <p:sp>
        <p:nvSpPr>
          <p:cNvPr id="13" name="Rectangle 12"/>
          <p:cNvSpPr/>
          <p:nvPr/>
        </p:nvSpPr>
        <p:spPr>
          <a:xfrm>
            <a:off x="850556" y="3437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R7</a:t>
            </a:r>
            <a:endParaRPr lang="en-US" sz="1600" dirty="0" err="1">
              <a:solidFill>
                <a:schemeClr val="bg1"/>
              </a:solidFill>
            </a:endParaRPr>
          </a:p>
        </p:txBody>
      </p:sp>
      <p:sp>
        <p:nvSpPr>
          <p:cNvPr id="14" name="Rectangle 13"/>
          <p:cNvSpPr/>
          <p:nvPr/>
        </p:nvSpPr>
        <p:spPr>
          <a:xfrm>
            <a:off x="850556" y="3653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R8</a:t>
            </a:r>
            <a:endParaRPr lang="en-US" sz="1600" dirty="0" err="1">
              <a:solidFill>
                <a:schemeClr val="bg1"/>
              </a:solidFill>
            </a:endParaRPr>
          </a:p>
        </p:txBody>
      </p:sp>
      <p:sp>
        <p:nvSpPr>
          <p:cNvPr id="15" name="Rectangle 14"/>
          <p:cNvSpPr/>
          <p:nvPr/>
        </p:nvSpPr>
        <p:spPr>
          <a:xfrm>
            <a:off x="850556" y="3869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R9</a:t>
            </a:r>
            <a:endParaRPr lang="en-US" sz="1600" dirty="0" err="1">
              <a:solidFill>
                <a:schemeClr val="bg1"/>
              </a:solidFill>
            </a:endParaRPr>
          </a:p>
        </p:txBody>
      </p:sp>
      <p:sp>
        <p:nvSpPr>
          <p:cNvPr id="16" name="Rectangle 15"/>
          <p:cNvSpPr/>
          <p:nvPr/>
        </p:nvSpPr>
        <p:spPr>
          <a:xfrm>
            <a:off x="850556" y="4085033"/>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R10</a:t>
            </a:r>
            <a:endParaRPr lang="en-US" sz="1600" dirty="0" err="1">
              <a:solidFill>
                <a:schemeClr val="bg1"/>
              </a:solidFill>
            </a:endParaRPr>
          </a:p>
        </p:txBody>
      </p:sp>
      <p:sp>
        <p:nvSpPr>
          <p:cNvPr id="17" name="Rectangle 16"/>
          <p:cNvSpPr/>
          <p:nvPr/>
        </p:nvSpPr>
        <p:spPr>
          <a:xfrm>
            <a:off x="850556" y="430078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R11</a:t>
            </a:r>
            <a:endParaRPr lang="en-US" sz="1600" dirty="0" err="1">
              <a:solidFill>
                <a:schemeClr val="bg1"/>
              </a:solidFill>
            </a:endParaRPr>
          </a:p>
        </p:txBody>
      </p:sp>
      <p:sp>
        <p:nvSpPr>
          <p:cNvPr id="18" name="Rectangle 17"/>
          <p:cNvSpPr/>
          <p:nvPr/>
        </p:nvSpPr>
        <p:spPr>
          <a:xfrm>
            <a:off x="850556" y="4511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R12</a:t>
            </a:r>
            <a:endParaRPr lang="en-US" sz="1600" dirty="0" err="1">
              <a:solidFill>
                <a:schemeClr val="bg1"/>
              </a:solidFill>
            </a:endParaRPr>
          </a:p>
        </p:txBody>
      </p:sp>
      <p:sp>
        <p:nvSpPr>
          <p:cNvPr id="19" name="Rectangle 18"/>
          <p:cNvSpPr/>
          <p:nvPr/>
        </p:nvSpPr>
        <p:spPr>
          <a:xfrm>
            <a:off x="850556" y="4727560"/>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SP (R13)</a:t>
            </a:r>
            <a:endParaRPr lang="en-US" sz="1600" dirty="0" err="1">
              <a:solidFill>
                <a:schemeClr val="bg1"/>
              </a:solidFill>
            </a:endParaRPr>
          </a:p>
        </p:txBody>
      </p:sp>
      <p:sp>
        <p:nvSpPr>
          <p:cNvPr id="20" name="Rectangle 19"/>
          <p:cNvSpPr/>
          <p:nvPr/>
        </p:nvSpPr>
        <p:spPr>
          <a:xfrm>
            <a:off x="850556" y="4943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LR (R14)</a:t>
            </a:r>
            <a:endParaRPr lang="en-US" sz="1600" dirty="0" err="1">
              <a:solidFill>
                <a:schemeClr val="bg1"/>
              </a:solidFill>
            </a:endParaRPr>
          </a:p>
        </p:txBody>
      </p:sp>
      <p:sp>
        <p:nvSpPr>
          <p:cNvPr id="21" name="Rectangle 20"/>
          <p:cNvSpPr/>
          <p:nvPr/>
        </p:nvSpPr>
        <p:spPr>
          <a:xfrm>
            <a:off x="850556" y="5159560"/>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PC (R15)</a:t>
            </a:r>
            <a:endParaRPr lang="en-US" sz="1600" dirty="0" err="1">
              <a:solidFill>
                <a:schemeClr val="bg1"/>
              </a:solidFill>
            </a:endParaRPr>
          </a:p>
        </p:txBody>
      </p:sp>
      <p:sp>
        <p:nvSpPr>
          <p:cNvPr id="22" name="Rectangle 21"/>
          <p:cNvSpPr/>
          <p:nvPr/>
        </p:nvSpPr>
        <p:spPr>
          <a:xfrm>
            <a:off x="850556" y="5439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PSR</a:t>
            </a:r>
            <a:endParaRPr lang="en-US" sz="1600" dirty="0" err="1">
              <a:solidFill>
                <a:schemeClr val="bg1"/>
              </a:solidFill>
            </a:endParaRPr>
          </a:p>
        </p:txBody>
      </p:sp>
      <p:sp>
        <p:nvSpPr>
          <p:cNvPr id="34" name="TextBox 33"/>
          <p:cNvSpPr txBox="1"/>
          <p:nvPr/>
        </p:nvSpPr>
        <p:spPr>
          <a:xfrm>
            <a:off x="2931850" y="1381744"/>
            <a:ext cx="2175395"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
        <p:nvSpPr>
          <p:cNvPr id="35" name="TextBox 34"/>
          <p:cNvSpPr txBox="1"/>
          <p:nvPr/>
        </p:nvSpPr>
        <p:spPr>
          <a:xfrm>
            <a:off x="5552706" y="1381744"/>
            <a:ext cx="2077956"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36" name="Rectangle 35"/>
          <p:cNvSpPr/>
          <p:nvPr/>
        </p:nvSpPr>
        <p:spPr>
          <a:xfrm>
            <a:off x="3312541" y="236804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PSP_NS</a:t>
            </a:r>
            <a:endParaRPr lang="en-US" sz="1600" dirty="0" err="1">
              <a:solidFill>
                <a:schemeClr val="bg1"/>
              </a:solidFill>
            </a:endParaRPr>
          </a:p>
        </p:txBody>
      </p:sp>
      <p:sp>
        <p:nvSpPr>
          <p:cNvPr id="39" name="Rectangle 38"/>
          <p:cNvSpPr/>
          <p:nvPr/>
        </p:nvSpPr>
        <p:spPr>
          <a:xfrm>
            <a:off x="3312541" y="261607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PSPLIM_NS</a:t>
            </a:r>
            <a:endParaRPr lang="en-US" sz="1600" dirty="0" err="1">
              <a:solidFill>
                <a:schemeClr val="bg1"/>
              </a:solidFill>
            </a:endParaRPr>
          </a:p>
        </p:txBody>
      </p:sp>
      <p:sp>
        <p:nvSpPr>
          <p:cNvPr id="43" name="Rectangle 42"/>
          <p:cNvSpPr/>
          <p:nvPr/>
        </p:nvSpPr>
        <p:spPr>
          <a:xfrm>
            <a:off x="3322064" y="3419189"/>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MSP_NS</a:t>
            </a:r>
            <a:endParaRPr lang="en-US" sz="1600" dirty="0" err="1">
              <a:solidFill>
                <a:schemeClr val="bg1"/>
              </a:solidFill>
            </a:endParaRPr>
          </a:p>
        </p:txBody>
      </p:sp>
      <p:sp>
        <p:nvSpPr>
          <p:cNvPr id="45" name="Rectangle 44"/>
          <p:cNvSpPr/>
          <p:nvPr/>
        </p:nvSpPr>
        <p:spPr>
          <a:xfrm>
            <a:off x="3322064" y="3668111"/>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MSPLIM_NS</a:t>
            </a:r>
            <a:endParaRPr lang="en-US" sz="1600" dirty="0" err="1">
              <a:solidFill>
                <a:schemeClr val="bg1"/>
              </a:solidFill>
            </a:endParaRPr>
          </a:p>
        </p:txBody>
      </p:sp>
      <p:sp>
        <p:nvSpPr>
          <p:cNvPr id="56" name="Rectangle 55"/>
          <p:cNvSpPr/>
          <p:nvPr/>
        </p:nvSpPr>
        <p:spPr>
          <a:xfrm>
            <a:off x="5589564" y="3000599"/>
            <a:ext cx="2004238" cy="980529"/>
          </a:xfrm>
          <a:prstGeom prst="rect">
            <a:avLst/>
          </a:prstGeom>
          <a:solidFill>
            <a:schemeClr val="accent1">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Handler Mode</a:t>
            </a:r>
            <a:endParaRPr lang="en-US" sz="1600" dirty="0" err="1">
              <a:solidFill>
                <a:schemeClr val="tx1"/>
              </a:solidFill>
            </a:endParaRPr>
          </a:p>
        </p:txBody>
      </p:sp>
      <p:sp>
        <p:nvSpPr>
          <p:cNvPr id="57" name="Rectangle 56"/>
          <p:cNvSpPr/>
          <p:nvPr/>
        </p:nvSpPr>
        <p:spPr>
          <a:xfrm>
            <a:off x="5589564" y="1918017"/>
            <a:ext cx="2004238" cy="980529"/>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r>
              <a:rPr lang="de-DE" sz="1600" dirty="0">
                <a:solidFill>
                  <a:schemeClr val="tx1"/>
                </a:solidFill>
              </a:rPr>
              <a:t>Thread Mode</a:t>
            </a:r>
            <a:endParaRPr lang="en-US" sz="1600" dirty="0" err="1">
              <a:solidFill>
                <a:schemeClr val="tx1"/>
              </a:solidFill>
            </a:endParaRPr>
          </a:p>
        </p:txBody>
      </p:sp>
      <p:sp>
        <p:nvSpPr>
          <p:cNvPr id="58" name="Rectangle 57"/>
          <p:cNvSpPr/>
          <p:nvPr/>
        </p:nvSpPr>
        <p:spPr>
          <a:xfrm>
            <a:off x="5875250" y="2391291"/>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PSP_S</a:t>
            </a:r>
            <a:endParaRPr lang="en-US" sz="1600" dirty="0" err="1">
              <a:solidFill>
                <a:schemeClr val="bg1"/>
              </a:solidFill>
            </a:endParaRPr>
          </a:p>
        </p:txBody>
      </p:sp>
      <p:sp>
        <p:nvSpPr>
          <p:cNvPr id="59" name="Rectangle 58"/>
          <p:cNvSpPr/>
          <p:nvPr/>
        </p:nvSpPr>
        <p:spPr>
          <a:xfrm>
            <a:off x="5875250" y="26306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PSPLIM_S</a:t>
            </a:r>
            <a:endParaRPr lang="en-US" sz="1600" dirty="0" err="1">
              <a:solidFill>
                <a:schemeClr val="bg1"/>
              </a:solidFill>
            </a:endParaRPr>
          </a:p>
        </p:txBody>
      </p:sp>
      <p:sp>
        <p:nvSpPr>
          <p:cNvPr id="60" name="Rectangle 59"/>
          <p:cNvSpPr/>
          <p:nvPr/>
        </p:nvSpPr>
        <p:spPr>
          <a:xfrm>
            <a:off x="5884772" y="3413485"/>
            <a:ext cx="1439625" cy="216000"/>
          </a:xfrm>
          <a:prstGeom prst="rect">
            <a:avLst/>
          </a:prstGeom>
          <a:solidFill>
            <a:schemeClr val="accent5">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MSP_S</a:t>
            </a:r>
            <a:endParaRPr lang="en-US" sz="1600" dirty="0" err="1">
              <a:solidFill>
                <a:schemeClr val="bg1"/>
              </a:solidFill>
            </a:endParaRPr>
          </a:p>
        </p:txBody>
      </p:sp>
      <p:sp>
        <p:nvSpPr>
          <p:cNvPr id="61" name="Rectangle 60"/>
          <p:cNvSpPr/>
          <p:nvPr/>
        </p:nvSpPr>
        <p:spPr>
          <a:xfrm>
            <a:off x="5884772" y="366240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600" dirty="0">
                <a:solidFill>
                  <a:schemeClr val="bg1"/>
                </a:solidFill>
              </a:rPr>
              <a:t>MSPLIM_S</a:t>
            </a:r>
            <a:endParaRPr lang="en-US" sz="1600" dirty="0" err="1">
              <a:solidFill>
                <a:schemeClr val="bg1"/>
              </a:solidFill>
            </a:endParaRPr>
          </a:p>
        </p:txBody>
      </p:sp>
      <p:sp>
        <p:nvSpPr>
          <p:cNvPr id="63" name="Rectangle 62"/>
          <p:cNvSpPr/>
          <p:nvPr/>
        </p:nvSpPr>
        <p:spPr>
          <a:xfrm>
            <a:off x="3299734" y="4301033"/>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PRIMASK_NS</a:t>
            </a:r>
            <a:endParaRPr lang="en-US" sz="1500" dirty="0" err="1">
              <a:solidFill>
                <a:schemeClr val="bg1"/>
              </a:solidFill>
            </a:endParaRPr>
          </a:p>
        </p:txBody>
      </p:sp>
      <p:sp>
        <p:nvSpPr>
          <p:cNvPr id="66" name="Rectangle 65"/>
          <p:cNvSpPr/>
          <p:nvPr/>
        </p:nvSpPr>
        <p:spPr>
          <a:xfrm>
            <a:off x="3299734" y="4558871"/>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a:solidFill>
                  <a:schemeClr val="bg1"/>
                </a:solidFill>
              </a:rPr>
              <a:t>FAULTMASK_NS</a:t>
            </a:r>
            <a:endParaRPr lang="en-US" sz="1500" dirty="0" err="1">
              <a:solidFill>
                <a:schemeClr val="bg1"/>
              </a:solidFill>
            </a:endParaRPr>
          </a:p>
        </p:txBody>
      </p:sp>
      <p:sp>
        <p:nvSpPr>
          <p:cNvPr id="67" name="Rectangle 66"/>
          <p:cNvSpPr/>
          <p:nvPr/>
        </p:nvSpPr>
        <p:spPr>
          <a:xfrm>
            <a:off x="3299734" y="4823889"/>
            <a:ext cx="1439625" cy="216000"/>
          </a:xfrm>
          <a:prstGeom prst="rect">
            <a:avLst/>
          </a:prstGeom>
          <a:solidFill>
            <a:schemeClr val="bg1">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BASEPRI_NS</a:t>
            </a:r>
            <a:endParaRPr lang="en-US" sz="1500" dirty="0" err="1">
              <a:solidFill>
                <a:schemeClr val="bg1"/>
              </a:solidFill>
            </a:endParaRPr>
          </a:p>
        </p:txBody>
      </p:sp>
      <p:sp>
        <p:nvSpPr>
          <p:cNvPr id="69" name="Rectangle 68"/>
          <p:cNvSpPr/>
          <p:nvPr/>
        </p:nvSpPr>
        <p:spPr>
          <a:xfrm>
            <a:off x="5884772" y="4295035"/>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PRIMASK_S</a:t>
            </a:r>
            <a:endParaRPr lang="en-US" sz="1500" dirty="0" err="1">
              <a:solidFill>
                <a:schemeClr val="bg1"/>
              </a:solidFill>
            </a:endParaRPr>
          </a:p>
        </p:txBody>
      </p:sp>
      <p:sp>
        <p:nvSpPr>
          <p:cNvPr id="71" name="Rectangle 70"/>
          <p:cNvSpPr/>
          <p:nvPr/>
        </p:nvSpPr>
        <p:spPr>
          <a:xfrm>
            <a:off x="5884772" y="454553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a:solidFill>
                  <a:schemeClr val="bg1"/>
                </a:solidFill>
              </a:rPr>
              <a:t>FAULTMASK_S</a:t>
            </a:r>
            <a:endParaRPr lang="en-US" sz="1500" dirty="0" err="1">
              <a:solidFill>
                <a:schemeClr val="bg1"/>
              </a:solidFill>
            </a:endParaRPr>
          </a:p>
        </p:txBody>
      </p:sp>
      <p:sp>
        <p:nvSpPr>
          <p:cNvPr id="72" name="Rectangle 71"/>
          <p:cNvSpPr/>
          <p:nvPr/>
        </p:nvSpPr>
        <p:spPr>
          <a:xfrm>
            <a:off x="5884772" y="4803487"/>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BASEPRI_S</a:t>
            </a:r>
            <a:endParaRPr lang="en-US" sz="1500" dirty="0" err="1">
              <a:solidFill>
                <a:schemeClr val="bg1"/>
              </a:solidFill>
            </a:endParaRPr>
          </a:p>
        </p:txBody>
      </p:sp>
      <p:sp>
        <p:nvSpPr>
          <p:cNvPr id="74" name="Rectangle 73"/>
          <p:cNvSpPr/>
          <p:nvPr/>
        </p:nvSpPr>
        <p:spPr>
          <a:xfrm>
            <a:off x="332206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60949" rIns="0" bIns="60949" rtlCol="0" anchor="ctr" anchorCtr="0"/>
          <a:lstStyle/>
          <a:p>
            <a:pPr algn="ctr"/>
            <a:r>
              <a:rPr lang="de-DE" sz="1500" dirty="0">
                <a:solidFill>
                  <a:schemeClr val="bg1"/>
                </a:solidFill>
              </a:rPr>
              <a:t>CONTROL_NS</a:t>
            </a:r>
            <a:endParaRPr lang="en-US" sz="1500" dirty="0" err="1">
              <a:solidFill>
                <a:schemeClr val="bg1"/>
              </a:solidFill>
            </a:endParaRPr>
          </a:p>
        </p:txBody>
      </p:sp>
      <p:sp>
        <p:nvSpPr>
          <p:cNvPr id="76" name="Rectangle 75"/>
          <p:cNvSpPr/>
          <p:nvPr/>
        </p:nvSpPr>
        <p:spPr>
          <a:xfrm>
            <a:off x="5886384" y="5223469"/>
            <a:ext cx="1439625" cy="216000"/>
          </a:xfrm>
          <a:prstGeom prst="rect">
            <a:avLst/>
          </a:prstGeom>
          <a:solidFill>
            <a:schemeClr val="accent1">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algn="ctr"/>
            <a:r>
              <a:rPr lang="de-DE" sz="1500" dirty="0">
                <a:solidFill>
                  <a:schemeClr val="bg1"/>
                </a:solidFill>
              </a:rPr>
              <a:t>CONTROL_S</a:t>
            </a:r>
            <a:endParaRPr lang="en-US" sz="1500" dirty="0" err="1">
              <a:solidFill>
                <a:schemeClr val="bg1"/>
              </a:solidFill>
            </a:endParaRPr>
          </a:p>
        </p:txBody>
      </p:sp>
      <p:sp>
        <p:nvSpPr>
          <p:cNvPr id="3" name="TextBox 2"/>
          <p:cNvSpPr txBox="1"/>
          <p:nvPr/>
        </p:nvSpPr>
        <p:spPr>
          <a:xfrm>
            <a:off x="561010" y="994709"/>
            <a:ext cx="2018716" cy="923307"/>
          </a:xfrm>
          <a:prstGeom prst="rect">
            <a:avLst/>
          </a:prstGeom>
          <a:noFill/>
        </p:spPr>
        <p:txBody>
          <a:bodyPr wrap="none" lIns="121899" tIns="60949" rIns="121899" bIns="60949" rtlCol="0">
            <a:spAutoFit/>
          </a:bodyPr>
          <a:lstStyle/>
          <a:p>
            <a:pPr algn="ctr"/>
            <a:r>
              <a:rPr lang="de-DE" dirty="0"/>
              <a:t>General purpose</a:t>
            </a:r>
            <a:br>
              <a:rPr lang="de-DE" dirty="0"/>
            </a:br>
            <a:r>
              <a:rPr lang="de-DE" dirty="0"/>
              <a:t> registers</a:t>
            </a:r>
            <a:br>
              <a:rPr lang="de-DE" dirty="0"/>
            </a:br>
            <a:r>
              <a:rPr lang="de-DE" sz="1600" b="1" dirty="0"/>
              <a:t>Visible in all states</a:t>
            </a:r>
            <a:endParaRPr lang="en-US" sz="1600" b="1" dirty="0" err="1"/>
          </a:p>
        </p:txBody>
      </p:sp>
      <p:sp>
        <p:nvSpPr>
          <p:cNvPr id="46" name="Content Placeholder 42"/>
          <p:cNvSpPr>
            <a:spLocks noGrp="1"/>
          </p:cNvSpPr>
          <p:nvPr>
            <p:ph idx="4294967295"/>
          </p:nvPr>
        </p:nvSpPr>
        <p:spPr>
          <a:xfrm>
            <a:off x="8202063" y="1930191"/>
            <a:ext cx="3309605" cy="4797420"/>
          </a:xfrm>
          <a:prstGeom prst="rect">
            <a:avLst/>
          </a:prstGeom>
        </p:spPr>
        <p:txBody>
          <a:bodyPr/>
          <a:lstStyle/>
          <a:p>
            <a:pPr marL="0" indent="0">
              <a:buNone/>
            </a:pPr>
            <a:r>
              <a:rPr lang="en-US" dirty="0"/>
              <a:t>Separate stacks for </a:t>
            </a:r>
            <a:r>
              <a:rPr lang="en-US" b="1" dirty="0">
                <a:solidFill>
                  <a:schemeClr val="accent1"/>
                </a:solidFill>
              </a:rPr>
              <a:t>Secure</a:t>
            </a:r>
            <a:r>
              <a:rPr lang="en-US" b="1" dirty="0"/>
              <a:t> </a:t>
            </a:r>
            <a:r>
              <a:rPr lang="en-US" dirty="0"/>
              <a:t>and </a:t>
            </a:r>
            <a:r>
              <a:rPr lang="en-US" b="1" dirty="0">
                <a:solidFill>
                  <a:schemeClr val="accent1"/>
                </a:solidFill>
              </a:rPr>
              <a:t>Non-secure</a:t>
            </a:r>
            <a:r>
              <a:rPr lang="en-US" dirty="0"/>
              <a:t> state with</a:t>
            </a:r>
            <a:br>
              <a:rPr lang="en-US" dirty="0"/>
            </a:br>
            <a:r>
              <a:rPr lang="en-US" dirty="0"/>
              <a:t>hardware stack limit check</a:t>
            </a:r>
          </a:p>
          <a:p>
            <a:pPr marL="0" indent="0">
              <a:buNone/>
            </a:pPr>
            <a:endParaRPr lang="en-US" dirty="0"/>
          </a:p>
          <a:p>
            <a:pPr marL="0" indent="0">
              <a:buNone/>
            </a:pPr>
            <a:endParaRPr lang="en-US" b="1" dirty="0"/>
          </a:p>
          <a:p>
            <a:pPr marL="0" indent="0">
              <a:buNone/>
            </a:pPr>
            <a:r>
              <a:rPr lang="en-US" b="1" dirty="0">
                <a:solidFill>
                  <a:schemeClr val="accent1"/>
                </a:solidFill>
              </a:rPr>
              <a:t>Non-secure</a:t>
            </a:r>
            <a:r>
              <a:rPr lang="en-US" dirty="0"/>
              <a:t> access to interrupt control registers is configurable in </a:t>
            </a:r>
            <a:r>
              <a:rPr lang="en-US" b="1" dirty="0">
                <a:solidFill>
                  <a:schemeClr val="accent1"/>
                </a:solidFill>
              </a:rPr>
              <a:t>Secure</a:t>
            </a:r>
            <a:r>
              <a:rPr lang="en-US" dirty="0"/>
              <a:t> state</a:t>
            </a:r>
          </a:p>
        </p:txBody>
      </p:sp>
    </p:spTree>
    <p:extLst>
      <p:ext uri="{BB962C8B-B14F-4D97-AF65-F5344CB8AC3E}">
        <p14:creationId xmlns:p14="http://schemas.microsoft.com/office/powerpoint/2010/main" val="28635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CMSIS-CORE for Secure Mode Projects</a:t>
            </a:r>
            <a:endParaRPr lang="en-GB" dirty="0"/>
          </a:p>
        </p:txBody>
      </p:sp>
      <p:grpSp>
        <p:nvGrpSpPr>
          <p:cNvPr id="7" name="Group 20"/>
          <p:cNvGrpSpPr>
            <a:grpSpLocks/>
          </p:cNvGrpSpPr>
          <p:nvPr/>
        </p:nvGrpSpPr>
        <p:grpSpPr bwMode="auto">
          <a:xfrm>
            <a:off x="834151" y="1231691"/>
            <a:ext cx="6066904" cy="4621435"/>
            <a:chOff x="323528" y="908625"/>
            <a:chExt cx="3960278" cy="3018146"/>
          </a:xfrm>
        </p:grpSpPr>
        <p:sp>
          <p:nvSpPr>
            <p:cNvPr id="8" name="Snip Single Corner Rectangle 7"/>
            <p:cNvSpPr/>
            <p:nvPr/>
          </p:nvSpPr>
          <p:spPr bwMode="auto">
            <a:xfrm>
              <a:off x="323528" y="908625"/>
              <a:ext cx="1871705" cy="878926"/>
            </a:xfrm>
            <a:prstGeom prst="snip1Rect">
              <a:avLst/>
            </a:prstGeom>
            <a:solidFill>
              <a:schemeClr val="accent3">
                <a:lumMod val="20000"/>
                <a:lumOff val="80000"/>
              </a:scheme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startup_&lt;</a:t>
              </a:r>
              <a:r>
                <a:rPr lang="en-US" sz="2000" b="1" i="1" dirty="0"/>
                <a:t>compiler</a:t>
              </a:r>
              <a:r>
                <a:rPr lang="en-US" sz="2000" b="1" dirty="0"/>
                <a:t>&gt;.c</a:t>
              </a:r>
              <a:br>
                <a:rPr lang="en-US" sz="2000" dirty="0"/>
              </a:br>
              <a:br>
                <a:rPr lang="en-US" sz="1400" dirty="0"/>
              </a:br>
              <a:r>
                <a:rPr lang="en-US" sz="2000" dirty="0"/>
                <a:t>CMSIS Device Startup</a:t>
              </a:r>
              <a:br>
                <a:rPr lang="en-US" sz="1400" dirty="0"/>
              </a:br>
              <a:endParaRPr lang="en-US" sz="800" dirty="0">
                <a:cs typeface="Courier New" pitchFamily="49" charset="0"/>
              </a:endParaRPr>
            </a:p>
          </p:txBody>
        </p:sp>
        <p:sp>
          <p:nvSpPr>
            <p:cNvPr id="9" name="Snip Single Corner Rectangle 8"/>
            <p:cNvSpPr/>
            <p:nvPr/>
          </p:nvSpPr>
          <p:spPr bwMode="auto">
            <a:xfrm>
              <a:off x="323528" y="1966979"/>
              <a:ext cx="1871705" cy="878925"/>
            </a:xfrm>
            <a:prstGeom prst="snip1Rect">
              <a:avLst/>
            </a:prstGeom>
            <a:solidFill>
              <a:srgbClr val="C5EDF8"/>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system_&lt;</a:t>
              </a:r>
              <a:r>
                <a:rPr lang="en-US" sz="2000" b="1" i="1" dirty="0"/>
                <a:t>device</a:t>
              </a:r>
              <a:r>
                <a:rPr lang="en-US" sz="2000" b="1" dirty="0"/>
                <a:t>&gt;.c</a:t>
              </a:r>
              <a:br>
                <a:rPr lang="en-US" sz="2000" dirty="0"/>
              </a:br>
              <a:endParaRPr lang="en-US" sz="800" dirty="0"/>
            </a:p>
            <a:p>
              <a:pPr algn="ctr">
                <a:defRPr/>
              </a:pPr>
              <a:r>
                <a:rPr lang="en-US" sz="2000" dirty="0"/>
                <a:t>CMSIS System &amp;</a:t>
              </a:r>
              <a:br>
                <a:rPr lang="en-US" sz="2000" dirty="0"/>
              </a:br>
              <a:r>
                <a:rPr lang="en-US" sz="2000" dirty="0"/>
                <a:t>Clock Configuration</a:t>
              </a:r>
              <a:endParaRPr lang="en-US" sz="2000" dirty="0">
                <a:cs typeface="Courier New" pitchFamily="49" charset="0"/>
              </a:endParaRPr>
            </a:p>
          </p:txBody>
        </p:sp>
        <p:sp>
          <p:nvSpPr>
            <p:cNvPr id="10" name="Snip Single Corner Rectangle 9"/>
            <p:cNvSpPr/>
            <p:nvPr/>
          </p:nvSpPr>
          <p:spPr bwMode="auto">
            <a:xfrm>
              <a:off x="324030" y="3047845"/>
              <a:ext cx="1871705" cy="878926"/>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anchor="b" anchorCtr="1"/>
            <a:lstStyle/>
            <a:p>
              <a:pPr algn="ctr">
                <a:defRPr/>
              </a:pPr>
              <a:r>
                <a:rPr lang="en-US" sz="2000" b="1" dirty="0"/>
                <a:t>&lt;</a:t>
              </a:r>
              <a:r>
                <a:rPr lang="en-US" sz="2000" b="1" i="1" dirty="0"/>
                <a:t>user</a:t>
              </a:r>
              <a:r>
                <a:rPr lang="en-US" sz="2000" b="1" dirty="0"/>
                <a:t>&gt;.c/c++</a:t>
              </a:r>
              <a:br>
                <a:rPr lang="en-US" sz="2000" dirty="0"/>
              </a:br>
              <a:br>
                <a:rPr lang="en-US" sz="1050" dirty="0"/>
              </a:br>
              <a:r>
                <a:rPr lang="en-US" sz="2000" dirty="0"/>
                <a:t>User Application</a:t>
              </a:r>
              <a:br>
                <a:rPr lang="en-US" sz="2000" dirty="0"/>
              </a:br>
              <a:r>
                <a:rPr lang="en-US" sz="2000" dirty="0">
                  <a:latin typeface="Courier New" pitchFamily="49" charset="0"/>
                  <a:cs typeface="Courier New" pitchFamily="49" charset="0"/>
                </a:rPr>
                <a:t>main() { ... }</a:t>
              </a:r>
              <a:endParaRPr lang="en-US" sz="1400" dirty="0">
                <a:latin typeface="Courier New" pitchFamily="49" charset="0"/>
                <a:cs typeface="Courier New" pitchFamily="49" charset="0"/>
              </a:endParaRPr>
            </a:p>
          </p:txBody>
        </p:sp>
        <p:sp>
          <p:nvSpPr>
            <p:cNvPr id="11" name="Snip Single Corner Rectangle 10"/>
            <p:cNvSpPr/>
            <p:nvPr/>
          </p:nvSpPr>
          <p:spPr bwMode="auto">
            <a:xfrm>
              <a:off x="2411598" y="3042476"/>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dirty="0"/>
                <a:t>&lt;</a:t>
              </a:r>
              <a:r>
                <a:rPr lang="en-US" sz="2000" b="1" i="1" dirty="0"/>
                <a:t>device</a:t>
              </a:r>
              <a:r>
                <a:rPr lang="en-US" sz="2000" b="1" dirty="0"/>
                <a:t>&gt;.h</a:t>
              </a:r>
              <a:br>
                <a:rPr lang="en-US" sz="2000" b="1" dirty="0"/>
              </a:br>
              <a:br>
                <a:rPr lang="en-US" sz="800" dirty="0"/>
              </a:br>
              <a:r>
                <a:rPr lang="en-US" sz="2000" dirty="0"/>
                <a:t>CMSIS</a:t>
              </a:r>
              <a:br>
                <a:rPr lang="en-US" sz="2000" dirty="0"/>
              </a:br>
              <a:r>
                <a:rPr lang="en-US" sz="2000" dirty="0"/>
                <a:t>Device Peripheral Access</a:t>
              </a:r>
              <a:endParaRPr lang="en-US" sz="2000" dirty="0">
                <a:cs typeface="Courier New" pitchFamily="49" charset="0"/>
              </a:endParaRPr>
            </a:p>
          </p:txBody>
        </p:sp>
        <p:cxnSp>
          <p:nvCxnSpPr>
            <p:cNvPr id="12" name="Straight Arrow Connector 26"/>
            <p:cNvCxnSpPr>
              <a:cxnSpLocks noChangeShapeType="1"/>
              <a:stCxn id="11" idx="2"/>
              <a:endCxn id="10" idx="0"/>
            </p:cNvCxnSpPr>
            <p:nvPr/>
          </p:nvCxnSpPr>
          <p:spPr bwMode="auto">
            <a:xfrm flipH="1">
              <a:off x="2195735" y="3481939"/>
              <a:ext cx="215864" cy="536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Snip Single Corner Rectangle 23"/>
            <p:cNvSpPr/>
            <p:nvPr/>
          </p:nvSpPr>
          <p:spPr bwMode="auto">
            <a:xfrm>
              <a:off x="2412101" y="1966979"/>
              <a:ext cx="1871705" cy="878926"/>
            </a:xfrm>
            <a:prstGeom prst="snip1Rect">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wrap="none" anchor="b" anchorCtr="1"/>
            <a:lstStyle/>
            <a:p>
              <a:pPr algn="ctr">
                <a:defRPr/>
              </a:pPr>
              <a:r>
                <a:rPr lang="en-US" sz="2000" b="1"/>
                <a:t>partition_&lt;</a:t>
              </a:r>
              <a:r>
                <a:rPr lang="en-US" sz="2000" b="1" dirty="0"/>
                <a:t>device&gt;.h</a:t>
              </a:r>
              <a:br>
                <a:rPr lang="en-US" sz="2000" b="1" dirty="0"/>
              </a:br>
              <a:br>
                <a:rPr lang="en-US" sz="800" dirty="0"/>
              </a:br>
              <a:r>
                <a:rPr lang="en-US" sz="2000" dirty="0"/>
                <a:t>  Secure Attributes &amp;</a:t>
              </a:r>
              <a:br>
                <a:rPr lang="en-US" sz="2000" dirty="0"/>
              </a:br>
              <a:r>
                <a:rPr lang="en-US" sz="2000" dirty="0"/>
                <a:t>Interrupt Assignment</a:t>
              </a:r>
              <a:endParaRPr lang="en-US" sz="2000" dirty="0">
                <a:cs typeface="Courier New" pitchFamily="49" charset="0"/>
              </a:endParaRPr>
            </a:p>
          </p:txBody>
        </p:sp>
        <p:cxnSp>
          <p:nvCxnSpPr>
            <p:cNvPr id="25" name="Straight Arrow Connector 26"/>
            <p:cNvCxnSpPr>
              <a:cxnSpLocks noChangeShapeType="1"/>
              <a:stCxn id="24" idx="2"/>
              <a:endCxn id="9" idx="0"/>
            </p:cNvCxnSpPr>
            <p:nvPr/>
          </p:nvCxnSpPr>
          <p:spPr bwMode="auto">
            <a:xfrm flipH="1" flipV="1">
              <a:off x="2195233" y="2406442"/>
              <a:ext cx="216869" cy="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8" name="Snip Single Corner Rectangle 27"/>
          <p:cNvSpPr/>
          <p:nvPr/>
        </p:nvSpPr>
        <p:spPr bwMode="auto">
          <a:xfrm>
            <a:off x="7508104" y="4507627"/>
            <a:ext cx="552307" cy="330201"/>
          </a:xfrm>
          <a:prstGeom prst="snip1Rect">
            <a:avLst/>
          </a:prstGeom>
          <a:solidFill>
            <a:schemeClr val="accent3">
              <a:lumMod val="40000"/>
              <a:lumOff val="60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29" name="Rectangle 12"/>
          <p:cNvSpPr>
            <a:spLocks noChangeArrowheads="1"/>
          </p:cNvSpPr>
          <p:nvPr/>
        </p:nvSpPr>
        <p:spPr bwMode="auto">
          <a:xfrm>
            <a:off x="8060412" y="4507627"/>
            <a:ext cx="3535568"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Device Files</a:t>
            </a:r>
            <a:endParaRPr lang="en-US" altLang="en-US" sz="1600" dirty="0">
              <a:latin typeface="+mn-lt"/>
            </a:endParaRPr>
          </a:p>
        </p:txBody>
      </p:sp>
      <p:sp>
        <p:nvSpPr>
          <p:cNvPr id="30" name="Rectangle 14"/>
          <p:cNvSpPr>
            <a:spLocks noChangeArrowheads="1"/>
          </p:cNvSpPr>
          <p:nvPr/>
        </p:nvSpPr>
        <p:spPr bwMode="auto">
          <a:xfrm>
            <a:off x="8037239" y="4881769"/>
            <a:ext cx="3557059" cy="61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CMSIS-CORE Header Files</a:t>
            </a:r>
            <a:br>
              <a:rPr lang="en-US" altLang="en-US" sz="1600" b="0" dirty="0">
                <a:solidFill>
                  <a:schemeClr val="tx1"/>
                </a:solidFill>
                <a:latin typeface="+mn-lt"/>
              </a:rPr>
            </a:br>
            <a:r>
              <a:rPr lang="en-US" altLang="en-US" sz="1600" b="0" dirty="0">
                <a:solidFill>
                  <a:schemeClr val="tx1"/>
                </a:solidFill>
                <a:latin typeface="+mn-lt"/>
              </a:rPr>
              <a:t>generated from CMSIS-SVD</a:t>
            </a:r>
          </a:p>
        </p:txBody>
      </p:sp>
      <p:sp>
        <p:nvSpPr>
          <p:cNvPr id="31" name="Snip Single Corner Rectangle 30"/>
          <p:cNvSpPr/>
          <p:nvPr/>
        </p:nvSpPr>
        <p:spPr bwMode="auto">
          <a:xfrm>
            <a:off x="7508104" y="5475426"/>
            <a:ext cx="552307" cy="332315"/>
          </a:xfrm>
          <a:prstGeom prst="snip1Rect">
            <a:avLst/>
          </a:prstGeom>
          <a:solidFill>
            <a:srgbClr val="D5D6D6">
              <a:alpha val="50000"/>
            </a:srgb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latin typeface="Courier New" pitchFamily="49" charset="0"/>
              <a:cs typeface="Courier New" pitchFamily="49" charset="0"/>
            </a:endParaRPr>
          </a:p>
        </p:txBody>
      </p:sp>
      <p:sp>
        <p:nvSpPr>
          <p:cNvPr id="32" name="Rectangle 16"/>
          <p:cNvSpPr>
            <a:spLocks noChangeArrowheads="1"/>
          </p:cNvSpPr>
          <p:nvPr/>
        </p:nvSpPr>
        <p:spPr bwMode="auto">
          <a:xfrm>
            <a:off x="8029647" y="5493115"/>
            <a:ext cx="2776477" cy="36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9" tIns="60949" rIns="121899" bIns="60949">
            <a:spAutoFit/>
          </a:bodyPr>
          <a:lstStyle>
            <a:lvl1pPr eaLnBrk="0" hangingPunct="0">
              <a:defRPr sz="1400" b="1">
                <a:solidFill>
                  <a:srgbClr val="000000"/>
                </a:solidFill>
                <a:latin typeface="Arial" pitchFamily="34" charset="0"/>
                <a:ea typeface="MS PGothic" pitchFamily="34" charset="-128"/>
              </a:defRPr>
            </a:lvl1pPr>
            <a:lvl2pPr marL="742950" indent="-285750" eaLnBrk="0" hangingPunct="0">
              <a:defRPr sz="1400" b="1">
                <a:solidFill>
                  <a:srgbClr val="000000"/>
                </a:solidFill>
                <a:latin typeface="Arial" pitchFamily="34" charset="0"/>
                <a:ea typeface="MS PGothic" pitchFamily="34" charset="-128"/>
              </a:defRPr>
            </a:lvl2pPr>
            <a:lvl3pPr marL="1143000" indent="-228600" eaLnBrk="0" hangingPunct="0">
              <a:defRPr sz="1400" b="1">
                <a:solidFill>
                  <a:srgbClr val="000000"/>
                </a:solidFill>
                <a:latin typeface="Arial" pitchFamily="34" charset="0"/>
                <a:ea typeface="MS PGothic" pitchFamily="34" charset="-128"/>
              </a:defRPr>
            </a:lvl3pPr>
            <a:lvl4pPr marL="1600200" indent="-228600" eaLnBrk="0" hangingPunct="0">
              <a:defRPr sz="1400" b="1">
                <a:solidFill>
                  <a:srgbClr val="000000"/>
                </a:solidFill>
                <a:latin typeface="Arial" pitchFamily="34" charset="0"/>
                <a:ea typeface="MS PGothic" pitchFamily="34" charset="-128"/>
              </a:defRPr>
            </a:lvl4pPr>
            <a:lvl5pPr marL="2057400" indent="-228600" eaLnBrk="0" hangingPunct="0">
              <a:defRPr sz="1400" b="1">
                <a:solidFill>
                  <a:srgbClr val="000000"/>
                </a:solidFill>
                <a:latin typeface="Arial" pitchFamily="34"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pitchFamily="34"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pitchFamily="34"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pitchFamily="34"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pitchFamily="34" charset="0"/>
                <a:ea typeface="MS PGothic" pitchFamily="34" charset="-128"/>
              </a:defRPr>
            </a:lvl9pPr>
          </a:lstStyle>
          <a:p>
            <a:pPr eaLnBrk="1" hangingPunct="1"/>
            <a:r>
              <a:rPr lang="en-US" altLang="en-US" sz="1600" b="0" dirty="0">
                <a:solidFill>
                  <a:schemeClr val="tx1"/>
                </a:solidFill>
                <a:latin typeface="+mn-lt"/>
              </a:rPr>
              <a:t>User Program</a:t>
            </a:r>
            <a:endParaRPr lang="en-US" altLang="en-US" sz="1600" dirty="0">
              <a:latin typeface="+mn-lt"/>
            </a:endParaRPr>
          </a:p>
        </p:txBody>
      </p:sp>
      <p:sp>
        <p:nvSpPr>
          <p:cNvPr id="33" name="Snip Single Corner Rectangle 32"/>
          <p:cNvSpPr/>
          <p:nvPr/>
        </p:nvSpPr>
        <p:spPr bwMode="auto">
          <a:xfrm>
            <a:off x="7508104" y="4985527"/>
            <a:ext cx="552307" cy="325967"/>
          </a:xfrm>
          <a:prstGeom prst="snip1Rect">
            <a:avLst/>
          </a:prstGeom>
          <a:solidFill>
            <a:schemeClr val="accent2">
              <a:lumMod val="40000"/>
              <a:lumOff val="60000"/>
              <a:alpha val="85000"/>
            </a:schemeClr>
          </a:solidFill>
          <a:ln w="9525" cap="flat" cmpd="sng" algn="ctr">
            <a:solidFill>
              <a:schemeClr val="tx1"/>
            </a:solidFill>
            <a:prstDash val="solid"/>
            <a:round/>
            <a:headEnd type="none" w="med" len="med"/>
            <a:tailEnd type="triangle" w="lg" len="med"/>
          </a:ln>
          <a:effectLst/>
        </p:spPr>
        <p:txBody>
          <a:bodyPr wrap="none" lIns="121899" tIns="60949" rIns="121899" bIns="60949" anchor="b" anchorCtr="1"/>
          <a:lstStyle/>
          <a:p>
            <a:pPr algn="ctr">
              <a:defRPr/>
            </a:pPr>
            <a:endParaRPr lang="en-US" sz="1600" dirty="0">
              <a:cs typeface="Courier New" pitchFamily="49" charset="0"/>
            </a:endParaRPr>
          </a:p>
        </p:txBody>
      </p:sp>
      <p:sp>
        <p:nvSpPr>
          <p:cNvPr id="19" name="Content Placeholder 42"/>
          <p:cNvSpPr>
            <a:spLocks noGrp="1"/>
          </p:cNvSpPr>
          <p:nvPr>
            <p:ph idx="18"/>
          </p:nvPr>
        </p:nvSpPr>
        <p:spPr>
          <a:xfrm>
            <a:off x="13336657" y="1454126"/>
            <a:ext cx="3717998" cy="3146001"/>
          </a:xfrm>
        </p:spPr>
        <p:txBody>
          <a:bodyPr/>
          <a:lstStyle/>
          <a:p>
            <a:pPr marL="0" indent="0">
              <a:buNone/>
            </a:pPr>
            <a:r>
              <a:rPr lang="en-US" dirty="0"/>
              <a:t>Files relating to CMSIS-CORE including device specific files</a:t>
            </a:r>
          </a:p>
          <a:p>
            <a:pPr marL="0" indent="0">
              <a:buNone/>
            </a:pPr>
            <a:endParaRPr lang="en-US" sz="1600" b="1" dirty="0"/>
          </a:p>
          <a:p>
            <a:pPr marL="0" indent="0">
              <a:buNone/>
            </a:pPr>
            <a:r>
              <a:rPr lang="en-US" b="1" dirty="0">
                <a:solidFill>
                  <a:srgbClr val="128CAB"/>
                </a:solidFill>
              </a:rPr>
              <a:t>partitions.h </a:t>
            </a:r>
            <a:r>
              <a:rPr lang="en-US" dirty="0"/>
              <a:t> provides initial setup for </a:t>
            </a:r>
            <a:r>
              <a:rPr lang="en-US" b="1" dirty="0"/>
              <a:t>Secure Attribution Unit </a:t>
            </a:r>
            <a:r>
              <a:rPr lang="en-US" dirty="0"/>
              <a:t>and configures </a:t>
            </a:r>
            <a:r>
              <a:rPr lang="en-US" b="1" dirty="0">
                <a:solidFill>
                  <a:srgbClr val="128CAB"/>
                </a:solidFill>
              </a:rPr>
              <a:t>Non Secure</a:t>
            </a:r>
            <a:r>
              <a:rPr lang="en-US" dirty="0">
                <a:solidFill>
                  <a:srgbClr val="128CAB"/>
                </a:solidFill>
              </a:rPr>
              <a:t>  </a:t>
            </a:r>
            <a:r>
              <a:rPr lang="en-US" dirty="0"/>
              <a:t>mode memory areas and interrupts</a:t>
            </a:r>
            <a:endParaRPr lang="en-US" b="1" dirty="0"/>
          </a:p>
        </p:txBody>
      </p:sp>
    </p:spTree>
    <p:extLst>
      <p:ext uri="{BB962C8B-B14F-4D97-AF65-F5344CB8AC3E}">
        <p14:creationId xmlns:p14="http://schemas.microsoft.com/office/powerpoint/2010/main" val="63045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431" y="358341"/>
            <a:ext cx="10133095" cy="558487"/>
          </a:xfrm>
        </p:spPr>
        <p:txBody>
          <a:bodyPr>
            <a:normAutofit fontScale="90000"/>
          </a:bodyPr>
          <a:lstStyle/>
          <a:p>
            <a:r>
              <a:rPr lang="en-US" dirty="0"/>
              <a:t>ARMv8-M CMSIS-RTOS Scheduler – Concept</a:t>
            </a:r>
          </a:p>
        </p:txBody>
      </p:sp>
      <p:sp>
        <p:nvSpPr>
          <p:cNvPr id="4" name="TextBox 3"/>
          <p:cNvSpPr txBox="1"/>
          <p:nvPr/>
        </p:nvSpPr>
        <p:spPr>
          <a:xfrm>
            <a:off x="614431" y="4348639"/>
            <a:ext cx="5807193" cy="1799120"/>
          </a:xfrm>
          <a:prstGeom prst="rect">
            <a:avLst/>
          </a:prstGeom>
        </p:spPr>
        <p:txBody>
          <a:bodyPr vert="horz" wrap="square" lIns="0" tIns="0" rIns="0" bIns="0" rtlCol="0" anchor="t">
            <a:normAutofit fontScale="92500" lnSpcReduction="10000"/>
          </a:bodyPr>
          <a:lstStyle/>
          <a:p>
            <a:pPr marL="226435" indent="-226435">
              <a:buClr>
                <a:schemeClr val="accent1"/>
              </a:buClr>
              <a:buFont typeface="Wingdings" panose="05000000000000000000" pitchFamily="2" charset="2"/>
              <a:buChar char="§"/>
              <a:tabLst>
                <a:tab pos="226435" algn="l"/>
              </a:tabLst>
            </a:pPr>
            <a:r>
              <a:rPr lang="en-US" sz="2300" dirty="0">
                <a:latin typeface="Gill Sans MT"/>
              </a:rPr>
              <a:t>Split RTOS into Secure/Non-Secure part</a:t>
            </a:r>
            <a:br>
              <a:rPr lang="en-US" sz="2300" dirty="0">
                <a:latin typeface="Gill Sans MT"/>
              </a:rPr>
            </a:br>
            <a:endParaRPr lang="en-US" sz="2300" dirty="0">
              <a:latin typeface="Gill Sans MT"/>
            </a:endParaRPr>
          </a:p>
          <a:p>
            <a:pPr marL="226435" indent="-226435">
              <a:buClr>
                <a:schemeClr val="accent1"/>
              </a:buClr>
              <a:buFont typeface="Wingdings" panose="05000000000000000000" pitchFamily="2" charset="2"/>
              <a:buChar char="§"/>
              <a:tabLst>
                <a:tab pos="226435" algn="l"/>
              </a:tabLst>
            </a:pPr>
            <a:r>
              <a:rPr lang="en-US" sz="2300" dirty="0">
                <a:latin typeface="Gill Sans MT"/>
              </a:rPr>
              <a:t>Allow calls to software that runs in Secure State</a:t>
            </a:r>
          </a:p>
          <a:p>
            <a:pPr marL="226435" indent="-226435">
              <a:buClr>
                <a:schemeClr val="accent1"/>
              </a:buClr>
              <a:tabLst>
                <a:tab pos="226435" algn="l"/>
              </a:tabLst>
            </a:pPr>
            <a:endParaRPr lang="en-US" sz="2300" dirty="0">
              <a:latin typeface="Gill Sans MT"/>
            </a:endParaRPr>
          </a:p>
          <a:p>
            <a:pPr marL="226435" indent="-226435">
              <a:buClr>
                <a:schemeClr val="accent1"/>
              </a:buClr>
              <a:buFont typeface="Wingdings" panose="05000000000000000000" pitchFamily="2" charset="2"/>
              <a:buChar char="§"/>
              <a:tabLst>
                <a:tab pos="226435" algn="l"/>
              </a:tabLst>
            </a:pPr>
            <a:r>
              <a:rPr lang="en-US" sz="2300" dirty="0">
                <a:latin typeface="Gill Sans MT"/>
              </a:rPr>
              <a:t>Allow callbacks from RTOS_S to RTOS_NS</a:t>
            </a:r>
          </a:p>
          <a:p>
            <a:r>
              <a:rPr lang="en-US" dirty="0"/>
              <a:t> </a:t>
            </a:r>
            <a:endParaRPr lang="en-GB" dirty="0"/>
          </a:p>
        </p:txBody>
      </p:sp>
      <p:sp>
        <p:nvSpPr>
          <p:cNvPr id="5" name="TextBox 4"/>
          <p:cNvSpPr txBox="1"/>
          <p:nvPr/>
        </p:nvSpPr>
        <p:spPr>
          <a:xfrm>
            <a:off x="3215391" y="1636135"/>
            <a:ext cx="914400" cy="914400"/>
          </a:xfrm>
          <a:prstGeom prst="rect">
            <a:avLst/>
          </a:prstGeom>
        </p:spPr>
        <p:txBody>
          <a:bodyPr vert="horz" wrap="none" lIns="0" tIns="0" rIns="0" bIns="0" rtlCol="0" anchor="t">
            <a:normAutofit/>
          </a:bodyPr>
          <a:lstStyle/>
          <a:p>
            <a:endParaRPr lang="en-GB" dirty="0"/>
          </a:p>
        </p:txBody>
      </p:sp>
      <p:sp>
        <p:nvSpPr>
          <p:cNvPr id="23" name="Rectangle 22"/>
          <p:cNvSpPr/>
          <p:nvPr/>
        </p:nvSpPr>
        <p:spPr>
          <a:xfrm>
            <a:off x="1207995" y="1756205"/>
            <a:ext cx="4029024" cy="2063111"/>
          </a:xfrm>
          <a:prstGeom prst="rect">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ctr"/>
          <a:lstStyle/>
          <a:p>
            <a:r>
              <a:rPr lang="en-US" sz="1900" b="1" dirty="0">
                <a:solidFill>
                  <a:schemeClr val="tx1"/>
                </a:solidFill>
              </a:rPr>
              <a:t>RTOS (non secure part)</a:t>
            </a:r>
            <a:br>
              <a:rPr lang="en-US" sz="1900" b="1" dirty="0">
                <a:solidFill>
                  <a:schemeClr val="tx1"/>
                </a:solidFill>
              </a:rPr>
            </a:br>
            <a:endParaRPr lang="en-US" sz="1400" b="1" dirty="0">
              <a:solidFill>
                <a:schemeClr val="tx1"/>
              </a:solidFill>
            </a:endParaRPr>
          </a:p>
          <a:p>
            <a:r>
              <a:rPr lang="en-US" sz="1900" b="1" dirty="0">
                <a:solidFill>
                  <a:schemeClr val="tx1"/>
                </a:solidFill>
              </a:rPr>
              <a:t>  - </a:t>
            </a:r>
            <a:r>
              <a:rPr lang="en-US" sz="1900" dirty="0">
                <a:solidFill>
                  <a:schemeClr val="tx1"/>
                </a:solidFill>
              </a:rPr>
              <a:t>RTOS API functions</a:t>
            </a:r>
            <a:br>
              <a:rPr lang="en-US" sz="1900" dirty="0">
                <a:solidFill>
                  <a:schemeClr val="tx1"/>
                </a:solidFill>
              </a:rPr>
            </a:br>
            <a:r>
              <a:rPr lang="en-US" sz="1900" dirty="0">
                <a:solidFill>
                  <a:schemeClr val="tx1"/>
                </a:solidFill>
              </a:rPr>
              <a:t>  - Scheduler with SysTick Handler</a:t>
            </a:r>
          </a:p>
          <a:p>
            <a:r>
              <a:rPr lang="en-US" sz="1900" dirty="0">
                <a:solidFill>
                  <a:schemeClr val="tx1"/>
                </a:solidFill>
              </a:rPr>
              <a:t>  - Resource handling for non-secure  </a:t>
            </a:r>
            <a:br>
              <a:rPr lang="en-US" sz="1900" dirty="0">
                <a:solidFill>
                  <a:schemeClr val="tx1"/>
                </a:solidFill>
              </a:rPr>
            </a:br>
            <a:r>
              <a:rPr lang="en-US" sz="1900" dirty="0">
                <a:solidFill>
                  <a:schemeClr val="tx1"/>
                </a:solidFill>
              </a:rPr>
              <a:t>    objects</a:t>
            </a:r>
          </a:p>
        </p:txBody>
      </p:sp>
      <p:sp>
        <p:nvSpPr>
          <p:cNvPr id="52" name="Rectangle 51"/>
          <p:cNvSpPr/>
          <p:nvPr/>
        </p:nvSpPr>
        <p:spPr>
          <a:xfrm>
            <a:off x="6421620" y="1756205"/>
            <a:ext cx="4117182" cy="2063111"/>
          </a:xfrm>
          <a:prstGeom prst="rect">
            <a:avLst/>
          </a:prstGeom>
          <a:solidFill>
            <a:schemeClr val="accent2">
              <a:lumMod val="40000"/>
              <a:lumOff val="6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91432" tIns="45717" rIns="91432" bIns="45717" rtlCol="0" anchor="ctr"/>
          <a:lstStyle/>
          <a:p>
            <a:r>
              <a:rPr lang="en-US" sz="1900" b="1" dirty="0">
                <a:solidFill>
                  <a:schemeClr val="tx1"/>
                </a:solidFill>
              </a:rPr>
              <a:t>TZ_context (secure part)</a:t>
            </a:r>
          </a:p>
          <a:p>
            <a:endParaRPr lang="en-US" sz="1400" b="1" dirty="0">
              <a:solidFill>
                <a:schemeClr val="tx1"/>
              </a:solidFill>
            </a:endParaRPr>
          </a:p>
          <a:p>
            <a:r>
              <a:rPr lang="en-US" sz="1900" dirty="0">
                <a:solidFill>
                  <a:schemeClr val="tx1"/>
                </a:solidFill>
              </a:rPr>
              <a:t>  - Called only by </a:t>
            </a:r>
            <a:r>
              <a:rPr lang="en-US" sz="1900" b="1" dirty="0">
                <a:solidFill>
                  <a:schemeClr val="tx1"/>
                </a:solidFill>
              </a:rPr>
              <a:t>RTOS_NS</a:t>
            </a:r>
          </a:p>
          <a:p>
            <a:r>
              <a:rPr lang="en-US" sz="1900" dirty="0">
                <a:solidFill>
                  <a:schemeClr val="tx1"/>
                </a:solidFill>
              </a:rPr>
              <a:t>  - Context switch to handle secure|</a:t>
            </a:r>
            <a:br>
              <a:rPr lang="en-US" sz="1900" dirty="0">
                <a:solidFill>
                  <a:schemeClr val="tx1"/>
                </a:solidFill>
              </a:rPr>
            </a:br>
            <a:r>
              <a:rPr lang="en-US" sz="1900" dirty="0">
                <a:solidFill>
                  <a:schemeClr val="tx1"/>
                </a:solidFill>
              </a:rPr>
              <a:t>    state registers</a:t>
            </a:r>
            <a:br>
              <a:rPr lang="en-US" sz="1900" dirty="0">
                <a:solidFill>
                  <a:schemeClr val="tx1"/>
                </a:solidFill>
              </a:rPr>
            </a:br>
            <a:r>
              <a:rPr lang="en-US" sz="1900" dirty="0">
                <a:solidFill>
                  <a:schemeClr val="tx1"/>
                </a:solidFill>
              </a:rPr>
              <a:t>  - Manages thread stack (PSP_S)</a:t>
            </a:r>
            <a:endParaRPr lang="en-GB" sz="1900" dirty="0">
              <a:solidFill>
                <a:schemeClr val="tx1"/>
              </a:solidFill>
            </a:endParaRPr>
          </a:p>
        </p:txBody>
      </p:sp>
      <p:cxnSp>
        <p:nvCxnSpPr>
          <p:cNvPr id="28" name="Straight Arrow Connector 27"/>
          <p:cNvCxnSpPr/>
          <p:nvPr/>
        </p:nvCxnSpPr>
        <p:spPr>
          <a:xfrm>
            <a:off x="5237020" y="2787760"/>
            <a:ext cx="118460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421620" y="1215494"/>
            <a:ext cx="4117182" cy="420641"/>
          </a:xfrm>
          <a:prstGeom prst="rect">
            <a:avLst/>
          </a:prstGeom>
          <a:solidFill>
            <a:schemeClr val="accent2"/>
          </a:solidFill>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r>
              <a:rPr lang="en-GB" sz="2100" dirty="0"/>
              <a:t>Secure state</a:t>
            </a:r>
          </a:p>
        </p:txBody>
      </p:sp>
      <p:sp>
        <p:nvSpPr>
          <p:cNvPr id="12" name="TextBox 11"/>
          <p:cNvSpPr txBox="1"/>
          <p:nvPr/>
        </p:nvSpPr>
        <p:spPr>
          <a:xfrm>
            <a:off x="1207995" y="1215494"/>
            <a:ext cx="4029024" cy="420641"/>
          </a:xfrm>
          <a:prstGeom prst="rect">
            <a:avLst/>
          </a:prstGeom>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r>
              <a:rPr lang="en-GB" sz="2100" dirty="0"/>
              <a:t>Non-secure state</a:t>
            </a:r>
          </a:p>
        </p:txBody>
      </p:sp>
    </p:spTree>
    <p:extLst>
      <p:ext uri="{BB962C8B-B14F-4D97-AF65-F5344CB8AC3E}">
        <p14:creationId xmlns:p14="http://schemas.microsoft.com/office/powerpoint/2010/main" val="334215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416410" y="1209676"/>
            <a:ext cx="2887228" cy="4319999"/>
          </a:xfrm>
          <a:prstGeom prst="rect">
            <a:avLst/>
          </a:prstGeom>
          <a:solidFill>
            <a:schemeClr val="accent2">
              <a:lumMod val="20000"/>
              <a:lumOff val="80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Gill Sans MT"/>
                <a:ea typeface="+mn-ea"/>
                <a:cs typeface="+mn-cs"/>
              </a:rPr>
              <a:t>Firmware project</a:t>
            </a:r>
            <a:endParaRPr kumimoji="0" lang="en-GB" sz="2400" b="1" i="0" u="none" strike="noStrike" kern="1200" cap="none" spc="0" normalizeH="0" baseline="0" noProof="0" dirty="0">
              <a:ln>
                <a:noFill/>
              </a:ln>
              <a:solidFill>
                <a:srgbClr val="000000"/>
              </a:solidFill>
              <a:effectLst/>
              <a:uLnTx/>
              <a:uFillTx/>
              <a:latin typeface="Gill Sans MT"/>
              <a:ea typeface="+mn-ea"/>
              <a:cs typeface="+mn-cs"/>
            </a:endParaRPr>
          </a:p>
        </p:txBody>
      </p:sp>
      <p:sp>
        <p:nvSpPr>
          <p:cNvPr id="7" name="Rectangle 6"/>
          <p:cNvSpPr/>
          <p:nvPr/>
        </p:nvSpPr>
        <p:spPr>
          <a:xfrm>
            <a:off x="980820" y="1209675"/>
            <a:ext cx="2915041" cy="4320000"/>
          </a:xfrm>
          <a:prstGeom prst="rect">
            <a:avLst/>
          </a:prstGeom>
          <a:solidFill>
            <a:srgbClr val="FFB2BA"/>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Gill Sans MT"/>
                <a:ea typeface="+mn-ea"/>
                <a:cs typeface="+mn-cs"/>
              </a:rPr>
              <a:t>User project</a:t>
            </a:r>
            <a:endParaRPr kumimoji="0" lang="en-GB" sz="2400" b="1" i="0" u="none" strike="noStrike" kern="1200" cap="none" spc="0" normalizeH="0" baseline="0" noProof="0" dirty="0">
              <a:ln>
                <a:noFill/>
              </a:ln>
              <a:solidFill>
                <a:srgbClr val="000000"/>
              </a:solidFill>
              <a:effectLst/>
              <a:uLnTx/>
              <a:uFillTx/>
              <a:latin typeface="Gill Sans MT"/>
              <a:ea typeface="+mn-ea"/>
              <a:cs typeface="+mn-cs"/>
            </a:endParaRPr>
          </a:p>
        </p:txBody>
      </p:sp>
      <p:sp>
        <p:nvSpPr>
          <p:cNvPr id="8" name="Rectangle 7"/>
          <p:cNvSpPr/>
          <p:nvPr/>
        </p:nvSpPr>
        <p:spPr>
          <a:xfrm>
            <a:off x="1133179" y="5044304"/>
            <a:ext cx="2578561" cy="360000"/>
          </a:xfrm>
          <a:prstGeom prst="rect">
            <a:avLst/>
          </a:prstGeom>
          <a:solidFill>
            <a:srgbClr val="00C3DC"/>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prstClr val="white"/>
                </a:solidFill>
                <a:effectLst/>
                <a:uLnTx/>
                <a:uFillTx/>
                <a:latin typeface="Gill Sans MT"/>
                <a:ea typeface="+mn-ea"/>
                <a:cs typeface="+mn-cs"/>
              </a:rPr>
              <a:t>I/O Driver</a:t>
            </a:r>
            <a:endParaRPr kumimoji="0" lang="en-US" sz="1900" b="1"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9" name="Rectangle 8"/>
          <p:cNvSpPr/>
          <p:nvPr/>
        </p:nvSpPr>
        <p:spPr>
          <a:xfrm>
            <a:off x="1166508" y="2486444"/>
            <a:ext cx="2545233" cy="2373206"/>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User </a:t>
            </a:r>
            <a:br>
              <a:rPr kumimoji="0" lang="de-DE" sz="1900" b="1" i="0" u="none" strike="noStrike" kern="1200" cap="none" spc="0" normalizeH="0" baseline="0" noProof="0" dirty="0">
                <a:ln>
                  <a:noFill/>
                </a:ln>
                <a:solidFill>
                  <a:srgbClr val="414444"/>
                </a:solidFill>
                <a:effectLst/>
                <a:uLnTx/>
                <a:uFillTx/>
                <a:latin typeface="Gill Sans MT"/>
                <a:ea typeface="+mn-ea"/>
                <a:cs typeface="+mn-cs"/>
              </a:rPr>
            </a:br>
            <a:r>
              <a:rPr kumimoji="0" lang="de-DE" sz="1900" b="1" i="0" u="none" strike="noStrike" kern="1200" cap="none" spc="0" normalizeH="0" baseline="0" noProof="0" dirty="0">
                <a:ln>
                  <a:noFill/>
                </a:ln>
                <a:solidFill>
                  <a:srgbClr val="414444"/>
                </a:solidFill>
                <a:effectLst/>
                <a:uLnTx/>
                <a:uFillTx/>
                <a:latin typeface="Gill Sans MT"/>
                <a:ea typeface="+mn-ea"/>
                <a:cs typeface="+mn-cs"/>
              </a:rPr>
              <a:t>application</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12" name="Rectangle 11"/>
          <p:cNvSpPr/>
          <p:nvPr/>
        </p:nvSpPr>
        <p:spPr>
          <a:xfrm>
            <a:off x="5620739" y="2850044"/>
            <a:ext cx="2510623" cy="1519084"/>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Firmware</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13" name="Rectangle 12"/>
          <p:cNvSpPr/>
          <p:nvPr/>
        </p:nvSpPr>
        <p:spPr>
          <a:xfrm>
            <a:off x="6064926" y="3306127"/>
            <a:ext cx="1656967" cy="291473"/>
          </a:xfrm>
          <a:prstGeom prst="rect">
            <a:avLst/>
          </a:prstGeom>
          <a:solidFill>
            <a:schemeClr val="accent5">
              <a:lumMod val="7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Code</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6064926" y="3655063"/>
            <a:ext cx="1656967" cy="291473"/>
          </a:xfrm>
          <a:prstGeom prst="rect">
            <a:avLst/>
          </a:prstGeom>
          <a:solidFill>
            <a:schemeClr val="accent5">
              <a:lumMod val="7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Const</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6064926" y="4003999"/>
            <a:ext cx="1656967" cy="291473"/>
          </a:xfrm>
          <a:prstGeom prst="rect">
            <a:avLst/>
          </a:prstGeom>
          <a:solidFill>
            <a:schemeClr val="accent5">
              <a:lumMod val="7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prstClr val="white"/>
                </a:solidFill>
                <a:effectLst/>
                <a:uLnTx/>
                <a:uFillTx/>
                <a:latin typeface="Gill Sans MT"/>
                <a:ea typeface="+mn-ea"/>
                <a:cs typeface="+mn-cs"/>
              </a:rPr>
              <a:t>Data</a:t>
            </a:r>
            <a:endParaRPr kumimoji="0" lang="en-US" sz="16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1" name="TextBox 20"/>
          <p:cNvSpPr txBox="1"/>
          <p:nvPr/>
        </p:nvSpPr>
        <p:spPr>
          <a:xfrm>
            <a:off x="3895858" y="4859649"/>
            <a:ext cx="1520551" cy="369310"/>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Callbacks</a:t>
            </a:r>
            <a:endParaRPr kumimoji="0" lang="en-GB"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6" name="TextBox 25"/>
          <p:cNvSpPr txBox="1"/>
          <p:nvPr/>
        </p:nvSpPr>
        <p:spPr>
          <a:xfrm>
            <a:off x="3895859" y="2072232"/>
            <a:ext cx="1520551" cy="415476"/>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414444"/>
                </a:solidFill>
                <a:effectLst/>
                <a:uLnTx/>
                <a:uFillTx/>
                <a:latin typeface="Gill Sans MT"/>
                <a:ea typeface="+mn-ea"/>
                <a:cs typeface="+mn-cs"/>
              </a:rPr>
              <a:t>Start</a:t>
            </a:r>
            <a:endParaRPr kumimoji="0" lang="en-GB" sz="19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7" name="Rectangle 26"/>
          <p:cNvSpPr/>
          <p:nvPr/>
        </p:nvSpPr>
        <p:spPr>
          <a:xfrm>
            <a:off x="5620739" y="2306444"/>
            <a:ext cx="2510623" cy="360000"/>
          </a:xfrm>
          <a:prstGeom prst="rect">
            <a:avLst/>
          </a:prstGeom>
          <a:solidFill>
            <a:schemeClr val="accent6">
              <a:lumMod val="20000"/>
              <a:lumOff val="8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System start</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28" name="Rectangle 27"/>
          <p:cNvSpPr/>
          <p:nvPr/>
        </p:nvSpPr>
        <p:spPr>
          <a:xfrm>
            <a:off x="5629418" y="4552728"/>
            <a:ext cx="2527981" cy="792000"/>
          </a:xfrm>
          <a:prstGeom prst="rect">
            <a:avLst/>
          </a:prstGeom>
          <a:solidFill>
            <a:schemeClr val="bg1">
              <a:lumMod val="9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1" i="0" u="none" strike="noStrike" kern="1200" cap="none" spc="0" normalizeH="0" baseline="0" noProof="0" dirty="0">
                <a:ln>
                  <a:noFill/>
                </a:ln>
                <a:solidFill>
                  <a:srgbClr val="414444"/>
                </a:solidFill>
                <a:effectLst/>
                <a:uLnTx/>
                <a:uFillTx/>
                <a:latin typeface="Gill Sans MT"/>
                <a:ea typeface="+mn-ea"/>
                <a:cs typeface="+mn-cs"/>
              </a:rPr>
              <a:t>Communication</a:t>
            </a:r>
            <a:br>
              <a:rPr kumimoji="0" lang="de-DE" sz="1900" b="1" i="0" u="none" strike="noStrike" kern="1200" cap="none" spc="0" normalizeH="0" baseline="0" noProof="0" dirty="0">
                <a:ln>
                  <a:noFill/>
                </a:ln>
                <a:solidFill>
                  <a:srgbClr val="414444"/>
                </a:solidFill>
                <a:effectLst/>
                <a:uLnTx/>
                <a:uFillTx/>
                <a:latin typeface="Gill Sans MT"/>
                <a:ea typeface="+mn-ea"/>
                <a:cs typeface="+mn-cs"/>
              </a:rPr>
            </a:br>
            <a:r>
              <a:rPr kumimoji="0" lang="de-DE" sz="1900" b="1" i="0" u="none" strike="noStrike" kern="1200" cap="none" spc="0" normalizeH="0" baseline="0" noProof="0" dirty="0">
                <a:ln>
                  <a:noFill/>
                </a:ln>
                <a:solidFill>
                  <a:srgbClr val="414444"/>
                </a:solidFill>
                <a:effectLst/>
                <a:uLnTx/>
                <a:uFillTx/>
                <a:latin typeface="Gill Sans MT"/>
                <a:ea typeface="+mn-ea"/>
                <a:cs typeface="+mn-cs"/>
              </a:rPr>
              <a:t>stack</a:t>
            </a:r>
            <a:endParaRPr kumimoji="0" lang="en-US" sz="1900" b="1"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30" name="TextBox 29"/>
          <p:cNvSpPr txBox="1"/>
          <p:nvPr/>
        </p:nvSpPr>
        <p:spPr>
          <a:xfrm>
            <a:off x="1166507" y="1762844"/>
            <a:ext cx="2545233" cy="360000"/>
          </a:xfrm>
          <a:prstGeom prst="rect">
            <a:avLst/>
          </a:prstGeom>
          <a:solidFill>
            <a:srgbClr val="CF364A"/>
          </a:solidFill>
          <a:ln>
            <a:noFill/>
          </a:ln>
          <a:effectLst/>
        </p:spPr>
        <p:style>
          <a:lnRef idx="3">
            <a:schemeClr val="lt1"/>
          </a:lnRef>
          <a:fillRef idx="1">
            <a:schemeClr val="accent1"/>
          </a:fillRef>
          <a:effectRef idx="1">
            <a:schemeClr val="accent1"/>
          </a:effectRef>
          <a:fontRef idx="minor">
            <a:schemeClr val="lt1"/>
          </a:fontRef>
        </p:style>
        <p:txBody>
          <a:bodyPr wrap="square" lIns="0" tIns="45715" rIns="0" bIns="45715" rtlCol="0" anchor="ctr">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31" name="TextBox 30"/>
          <p:cNvSpPr txBox="1"/>
          <p:nvPr/>
        </p:nvSpPr>
        <p:spPr>
          <a:xfrm>
            <a:off x="5612063" y="1762844"/>
            <a:ext cx="2510621" cy="360000"/>
          </a:xfrm>
          <a:prstGeom prst="rect">
            <a:avLst/>
          </a:prstGeom>
          <a:solidFill>
            <a:schemeClr val="accent2"/>
          </a:solidFill>
          <a:ln>
            <a:noFill/>
          </a:ln>
          <a:effectLst/>
        </p:spPr>
        <p:style>
          <a:lnRef idx="3">
            <a:schemeClr val="lt1"/>
          </a:lnRef>
          <a:fillRef idx="1">
            <a:schemeClr val="accent2"/>
          </a:fillRef>
          <a:effectRef idx="1">
            <a:schemeClr val="accent2"/>
          </a:effectRef>
          <a:fontRef idx="minor">
            <a:schemeClr val="lt1"/>
          </a:fontRef>
        </p:style>
        <p:txBody>
          <a:bodyPr wrap="square" lIns="0" tIns="45715" rIns="0" bIns="45715" rtlCol="0" anchor="ctr">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cxnSp>
        <p:nvCxnSpPr>
          <p:cNvPr id="32" name="Straight Arrow Connector 31"/>
          <p:cNvCxnSpPr>
            <a:stCxn id="27" idx="1"/>
          </p:cNvCxnSpPr>
          <p:nvPr/>
        </p:nvCxnSpPr>
        <p:spPr>
          <a:xfrm flipH="1">
            <a:off x="3711740" y="2486444"/>
            <a:ext cx="1908999" cy="1264"/>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3711742" y="5224305"/>
            <a:ext cx="1917676" cy="4654"/>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895858" y="4352893"/>
            <a:ext cx="1520551" cy="369310"/>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Function calls</a:t>
            </a:r>
            <a:endParaRPr kumimoji="0" lang="en-GB" sz="16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35" name="TextBox 34"/>
          <p:cNvSpPr txBox="1"/>
          <p:nvPr/>
        </p:nvSpPr>
        <p:spPr>
          <a:xfrm>
            <a:off x="3895857" y="3213697"/>
            <a:ext cx="1520551" cy="369310"/>
          </a:xfrm>
          <a:prstGeom prst="rect">
            <a:avLst/>
          </a:prstGeom>
          <a:noFill/>
        </p:spPr>
        <p:txBody>
          <a:bodyPr wrap="square" lIns="121899" tIns="60949" rIns="121899" bIns="60949" rtlCol="0">
            <a:spAutoFit/>
          </a:bodyPr>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14444"/>
                </a:solidFill>
                <a:effectLst/>
                <a:uLnTx/>
                <a:uFillTx/>
                <a:latin typeface="Gill Sans MT"/>
                <a:ea typeface="+mn-ea"/>
                <a:cs typeface="+mn-cs"/>
              </a:rPr>
              <a:t>Function calls</a:t>
            </a:r>
            <a:endParaRPr kumimoji="0" lang="en-GB" sz="1600" b="0" i="0" u="none" strike="noStrike" kern="1200" cap="none" spc="0" normalizeH="0" baseline="0" noProof="0" dirty="0" err="1">
              <a:ln>
                <a:noFill/>
              </a:ln>
              <a:solidFill>
                <a:srgbClr val="414444"/>
              </a:solidFill>
              <a:effectLst/>
              <a:uLnTx/>
              <a:uFillTx/>
              <a:latin typeface="Gill Sans MT"/>
              <a:ea typeface="+mn-ea"/>
              <a:cs typeface="+mn-cs"/>
            </a:endParaRPr>
          </a:p>
        </p:txBody>
      </p:sp>
      <p:cxnSp>
        <p:nvCxnSpPr>
          <p:cNvPr id="36" name="Straight Arrow Connector 35"/>
          <p:cNvCxnSpPr>
            <a:endCxn id="12" idx="1"/>
          </p:cNvCxnSpPr>
          <p:nvPr/>
        </p:nvCxnSpPr>
        <p:spPr>
          <a:xfrm>
            <a:off x="3720419" y="3597600"/>
            <a:ext cx="1900320" cy="0"/>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3711740" y="4729991"/>
            <a:ext cx="1917678" cy="0"/>
          </a:xfrm>
          <a:prstGeom prst="straightConnector1">
            <a:avLst/>
          </a:prstGeom>
          <a:ln w="38100">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33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p:cNvCxnSpPr/>
          <p:nvPr/>
        </p:nvCxnSpPr>
        <p:spPr>
          <a:xfrm>
            <a:off x="4807877" y="2105105"/>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811051"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703446" y="1436723"/>
            <a:ext cx="6001294" cy="420641"/>
          </a:xfrm>
          <a:prstGeom prst="rect">
            <a:avLst/>
          </a:prstGeom>
          <a:solidFill>
            <a:schemeClr val="accent5"/>
          </a:solidFill>
          <a:ln>
            <a:noFill/>
          </a:ln>
          <a:effectLst/>
        </p:spPr>
        <p:style>
          <a:lnRef idx="3">
            <a:schemeClr val="lt1"/>
          </a:lnRef>
          <a:fillRef idx="1">
            <a:schemeClr val="accent1"/>
          </a:fillRef>
          <a:effectRef idx="1">
            <a:schemeClr val="accent1"/>
          </a:effectRef>
          <a:fontRef idx="minor">
            <a:schemeClr val="lt1"/>
          </a:fontRef>
        </p:style>
        <p:txBody>
          <a:bodyPr wrap="square" lIns="91436" tIns="45719" rIns="91436" bIns="4571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Non-secure state</a:t>
            </a:r>
          </a:p>
        </p:txBody>
      </p:sp>
      <p:sp>
        <p:nvSpPr>
          <p:cNvPr id="11" name="Rectangle 10"/>
          <p:cNvSpPr/>
          <p:nvPr/>
        </p:nvSpPr>
        <p:spPr>
          <a:xfrm>
            <a:off x="1700163" y="5338981"/>
            <a:ext cx="2779480"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grpSp>
        <p:nvGrpSpPr>
          <p:cNvPr id="9" name="Group 8"/>
          <p:cNvGrpSpPr/>
          <p:nvPr/>
        </p:nvGrpSpPr>
        <p:grpSpPr>
          <a:xfrm>
            <a:off x="1700163" y="2106182"/>
            <a:ext cx="2779480" cy="3232799"/>
            <a:chOff x="1405890" y="1579636"/>
            <a:chExt cx="2085153" cy="2424599"/>
          </a:xfrm>
        </p:grpSpPr>
        <p:sp>
          <p:nvSpPr>
            <p:cNvPr id="4" name="Rectangle 3"/>
            <p:cNvSpPr/>
            <p:nvPr/>
          </p:nvSpPr>
          <p:spPr>
            <a:xfrm>
              <a:off x="1405890" y="3784132"/>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Flash</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2" name="Rectangle 11"/>
            <p:cNvSpPr/>
            <p:nvPr/>
          </p:nvSpPr>
          <p:spPr>
            <a:xfrm>
              <a:off x="1405890" y="3343928"/>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RAM</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3" name="Rectangle 12"/>
            <p:cNvSpPr/>
            <p:nvPr/>
          </p:nvSpPr>
          <p:spPr>
            <a:xfrm>
              <a:off x="1405890" y="3564029"/>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1405890" y="2904479"/>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1405890" y="3123823"/>
              <a:ext cx="2085153" cy="220103"/>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6" name="Rectangle 15"/>
            <p:cNvSpPr/>
            <p:nvPr/>
          </p:nvSpPr>
          <p:spPr>
            <a:xfrm>
              <a:off x="1405890" y="2465033"/>
              <a:ext cx="2085153" cy="43868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memory</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7" name="Rectangle 16"/>
            <p:cNvSpPr/>
            <p:nvPr/>
          </p:nvSpPr>
          <p:spPr>
            <a:xfrm>
              <a:off x="1405890" y="2024827"/>
              <a:ext cx="2085153" cy="43868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8" name="Rectangle 17"/>
            <p:cNvSpPr/>
            <p:nvPr/>
          </p:nvSpPr>
          <p:spPr>
            <a:xfrm>
              <a:off x="1405890" y="1799739"/>
              <a:ext cx="2085153" cy="220103"/>
            </a:xfrm>
            <a:prstGeom prst="rect">
              <a:avLst/>
            </a:prstGeom>
            <a:solidFill>
              <a:schemeClr val="accent3">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700" b="0" i="0" u="none" strike="noStrike" kern="1200" cap="none" spc="0" normalizeH="0" baseline="0" noProof="0" dirty="0">
                  <a:ln>
                    <a:noFill/>
                  </a:ln>
                  <a:solidFill>
                    <a:prstClr val="white"/>
                  </a:solidFill>
                  <a:effectLst/>
                  <a:uLnTx/>
                  <a:uFillTx/>
                  <a:latin typeface="Gill Sans MT"/>
                  <a:ea typeface="+mn-ea"/>
                  <a:cs typeface="+mn-cs"/>
                </a:rPr>
                <a:t>System control and debug</a:t>
              </a:r>
              <a:endParaRPr kumimoji="0" lang="en-US" sz="17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9" name="Rectangle 18"/>
            <p:cNvSpPr/>
            <p:nvPr/>
          </p:nvSpPr>
          <p:spPr>
            <a:xfrm>
              <a:off x="1405890" y="1579636"/>
              <a:ext cx="2085153" cy="220103"/>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ROM tables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grpSp>
      <p:cxnSp>
        <p:nvCxnSpPr>
          <p:cNvPr id="33" name="Straight Connector 32"/>
          <p:cNvCxnSpPr/>
          <p:nvPr/>
        </p:nvCxnSpPr>
        <p:spPr>
          <a:xfrm>
            <a:off x="4478016"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554022"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653251" y="544289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0x00000000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44" name="Rectangle 43"/>
          <p:cNvSpPr/>
          <p:nvPr/>
        </p:nvSpPr>
        <p:spPr>
          <a:xfrm>
            <a:off x="653251" y="2010452"/>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0xFFFFFFFF</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4" name="Rectangle 53"/>
          <p:cNvSpPr/>
          <p:nvPr/>
        </p:nvSpPr>
        <p:spPr>
          <a:xfrm>
            <a:off x="653251" y="2270728"/>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5" name="Rectangle 54"/>
          <p:cNvSpPr/>
          <p:nvPr/>
        </p:nvSpPr>
        <p:spPr>
          <a:xfrm>
            <a:off x="653251" y="2570639"/>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0xE0000000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6" name="Rectangle 55"/>
          <p:cNvSpPr/>
          <p:nvPr/>
        </p:nvSpPr>
        <p:spPr>
          <a:xfrm>
            <a:off x="653251" y="3148395"/>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0xA0000000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7" name="Rectangle 56"/>
          <p:cNvSpPr/>
          <p:nvPr/>
        </p:nvSpPr>
        <p:spPr>
          <a:xfrm>
            <a:off x="653251" y="3759781"/>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0x60000000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8" name="Rectangle 57"/>
          <p:cNvSpPr/>
          <p:nvPr/>
        </p:nvSpPr>
        <p:spPr>
          <a:xfrm>
            <a:off x="653251" y="431818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0x40000000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9" name="Rectangle 58"/>
          <p:cNvSpPr/>
          <p:nvPr/>
        </p:nvSpPr>
        <p:spPr>
          <a:xfrm>
            <a:off x="653251" y="4906144"/>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0x20000000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62" name="TextBox 61"/>
          <p:cNvSpPr txBox="1"/>
          <p:nvPr/>
        </p:nvSpPr>
        <p:spPr>
          <a:xfrm>
            <a:off x="4799448" y="5117921"/>
            <a:ext cx="2446781" cy="738642"/>
          </a:xfrm>
          <a:prstGeom prst="rect">
            <a:avLst/>
          </a:prstGeom>
          <a:noFill/>
        </p:spPr>
        <p:txBody>
          <a:bodyPr wrap="none" lIns="121899" tIns="60949" rIns="121899" bIns="6094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srgbClr val="414444"/>
                </a:solidFill>
                <a:effectLst/>
                <a:uLnTx/>
                <a:uFillTx/>
                <a:latin typeface="Gill Sans MT"/>
                <a:ea typeface="+mn-ea"/>
                <a:cs typeface="+mn-cs"/>
              </a:rPr>
              <a:t>Vector table for </a:t>
            </a:r>
            <a:br>
              <a:rPr kumimoji="0" lang="de-DE" sz="2000" b="0" i="0" u="none" strike="noStrike" kern="1200" cap="none" spc="0" normalizeH="0" baseline="0" noProof="0" dirty="0">
                <a:ln>
                  <a:noFill/>
                </a:ln>
                <a:solidFill>
                  <a:srgbClr val="414444"/>
                </a:solidFill>
                <a:effectLst/>
                <a:uLnTx/>
                <a:uFillTx/>
                <a:latin typeface="Gill Sans MT"/>
                <a:ea typeface="+mn-ea"/>
                <a:cs typeface="+mn-cs"/>
              </a:rPr>
            </a:br>
            <a:r>
              <a:rPr kumimoji="0" lang="de-DE" sz="2000" b="0" i="0" u="none" strike="noStrike" kern="1200" cap="none" spc="0" normalizeH="0" baseline="0" noProof="0" dirty="0">
                <a:ln>
                  <a:noFill/>
                </a:ln>
                <a:solidFill>
                  <a:srgbClr val="CF364A"/>
                </a:solidFill>
                <a:effectLst/>
                <a:uLnTx/>
                <a:uFillTx/>
                <a:latin typeface="Gill Sans MT"/>
                <a:ea typeface="+mn-ea"/>
                <a:cs typeface="+mn-cs"/>
              </a:rPr>
              <a:t>Non-secure</a:t>
            </a:r>
            <a:r>
              <a:rPr kumimoji="0" lang="de-DE" sz="2000" b="0" i="0" u="none" strike="noStrike" kern="1200" cap="none" spc="0" normalizeH="0" baseline="0" noProof="0" dirty="0">
                <a:ln>
                  <a:noFill/>
                </a:ln>
                <a:solidFill>
                  <a:srgbClr val="414444"/>
                </a:solidFill>
                <a:effectLst/>
                <a:uLnTx/>
                <a:uFillTx/>
                <a:latin typeface="Gill Sans MT"/>
                <a:ea typeface="+mn-ea"/>
                <a:cs typeface="+mn-cs"/>
              </a:rPr>
              <a:t> handlers</a:t>
            </a:r>
            <a:endParaRPr kumimoji="0" lang="en-US" sz="2000" b="0" i="0" u="none" strike="noStrike" kern="1200" cap="none" spc="0" normalizeH="0" baseline="0" noProof="0" dirty="0" err="1">
              <a:ln>
                <a:noFill/>
              </a:ln>
              <a:solidFill>
                <a:srgbClr val="414444"/>
              </a:solidFill>
              <a:effectLst/>
              <a:uLnTx/>
              <a:uFillTx/>
              <a:latin typeface="Gill Sans MT"/>
              <a:ea typeface="+mn-ea"/>
              <a:cs typeface="+mn-cs"/>
            </a:endParaRPr>
          </a:p>
        </p:txBody>
      </p:sp>
      <p:sp>
        <p:nvSpPr>
          <p:cNvPr id="65" name="Rectangle 64"/>
          <p:cNvSpPr/>
          <p:nvPr/>
        </p:nvSpPr>
        <p:spPr>
          <a:xfrm>
            <a:off x="4925054" y="4746214"/>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ITM/DWT/FBP</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6" name="Rectangle 65"/>
          <p:cNvSpPr/>
          <p:nvPr/>
        </p:nvSpPr>
        <p:spPr>
          <a:xfrm>
            <a:off x="4925054" y="4452743"/>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SysTick</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7" name="Rectangle 66"/>
          <p:cNvSpPr/>
          <p:nvPr/>
        </p:nvSpPr>
        <p:spPr>
          <a:xfrm>
            <a:off x="4925054" y="4159273"/>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NVIC</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8" name="Rectangle 67"/>
          <p:cNvSpPr/>
          <p:nvPr/>
        </p:nvSpPr>
        <p:spPr>
          <a:xfrm>
            <a:off x="4925054" y="3865802"/>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SCB</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69" name="Rectangle 68"/>
          <p:cNvSpPr/>
          <p:nvPr/>
        </p:nvSpPr>
        <p:spPr>
          <a:xfrm>
            <a:off x="4925054" y="3572331"/>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MPU</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0" name="Rectangle 69"/>
          <p:cNvSpPr/>
          <p:nvPr/>
        </p:nvSpPr>
        <p:spPr>
          <a:xfrm>
            <a:off x="4925054" y="3278862"/>
            <a:ext cx="2779255" cy="293471"/>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1" name="Rectangle 70"/>
          <p:cNvSpPr/>
          <p:nvPr/>
        </p:nvSpPr>
        <p:spPr>
          <a:xfrm>
            <a:off x="4925054" y="2985391"/>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Debug</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72" name="Rectangle 71"/>
          <p:cNvSpPr/>
          <p:nvPr/>
        </p:nvSpPr>
        <p:spPr>
          <a:xfrm>
            <a:off x="4925054" y="2100355"/>
            <a:ext cx="2779255" cy="885036"/>
          </a:xfrm>
          <a:prstGeom prst="rect">
            <a:avLst/>
          </a:prstGeom>
          <a:pattFill prst="wdUpDiag">
            <a:fgClr>
              <a:schemeClr val="accent3">
                <a:lumMod val="50000"/>
              </a:schemeClr>
            </a:fgClr>
            <a:bgClr>
              <a:schemeClr val="bg1"/>
            </a:bgClr>
          </a:patt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cxnSp>
        <p:nvCxnSpPr>
          <p:cNvPr id="74" name="Straight Connector 73"/>
          <p:cNvCxnSpPr/>
          <p:nvPr/>
        </p:nvCxnSpPr>
        <p:spPr>
          <a:xfrm>
            <a:off x="4478016"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V="1">
            <a:off x="4554022"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flipH="1">
            <a:off x="4479642" y="5342265"/>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03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a:off x="4811049" y="5035451"/>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478014" y="2699845"/>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554020" y="2699770"/>
            <a:ext cx="257029" cy="234266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4478014" y="2406000"/>
            <a:ext cx="76007"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4804701" y="2109339"/>
            <a:ext cx="186865"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V="1">
            <a:off x="4554020" y="2101932"/>
            <a:ext cx="257029" cy="2977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700161" y="5045510"/>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flash</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1" name="Rectangle 10"/>
          <p:cNvSpPr/>
          <p:nvPr/>
        </p:nvSpPr>
        <p:spPr>
          <a:xfrm>
            <a:off x="1700161" y="5338981"/>
            <a:ext cx="2779480"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flash</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2" name="Rectangle 11"/>
          <p:cNvSpPr/>
          <p:nvPr/>
        </p:nvSpPr>
        <p:spPr>
          <a:xfrm>
            <a:off x="1700161" y="4458571"/>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RAM</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3" name="Rectangle 12"/>
          <p:cNvSpPr/>
          <p:nvPr/>
        </p:nvSpPr>
        <p:spPr>
          <a:xfrm>
            <a:off x="1700161" y="4752039"/>
            <a:ext cx="2779480"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RAM</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4" name="Rectangle 13"/>
          <p:cNvSpPr/>
          <p:nvPr/>
        </p:nvSpPr>
        <p:spPr>
          <a:xfrm>
            <a:off x="1700161" y="3872639"/>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5" name="Rectangle 14"/>
          <p:cNvSpPr/>
          <p:nvPr/>
        </p:nvSpPr>
        <p:spPr>
          <a:xfrm>
            <a:off x="1700161" y="4165098"/>
            <a:ext cx="2779480"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6" name="Rectangle 15"/>
          <p:cNvSpPr/>
          <p:nvPr/>
        </p:nvSpPr>
        <p:spPr>
          <a:xfrm>
            <a:off x="1700161" y="3286711"/>
            <a:ext cx="2779480" cy="58491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memory</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7" name="Rectangle 16"/>
          <p:cNvSpPr/>
          <p:nvPr/>
        </p:nvSpPr>
        <p:spPr>
          <a:xfrm>
            <a:off x="1700161" y="2699770"/>
            <a:ext cx="2779480" cy="584919"/>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Off-chip peripherals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8" name="Rectangle 17"/>
          <p:cNvSpPr/>
          <p:nvPr/>
        </p:nvSpPr>
        <p:spPr>
          <a:xfrm>
            <a:off x="1700161" y="2399653"/>
            <a:ext cx="2779480" cy="293471"/>
          </a:xfrm>
          <a:prstGeom prst="rect">
            <a:avLst/>
          </a:prstGeom>
          <a:solidFill>
            <a:schemeClr val="accent3">
              <a:lumMod val="75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700" b="0" i="0" u="none" strike="noStrike" kern="1200" cap="none" spc="0" normalizeH="0" baseline="0" noProof="0" dirty="0">
                <a:ln>
                  <a:noFill/>
                </a:ln>
                <a:solidFill>
                  <a:prstClr val="white"/>
                </a:solidFill>
                <a:effectLst/>
                <a:uLnTx/>
                <a:uFillTx/>
                <a:latin typeface="Gill Sans MT"/>
                <a:ea typeface="+mn-ea"/>
                <a:cs typeface="+mn-cs"/>
              </a:rPr>
              <a:t>System control and debug</a:t>
            </a:r>
            <a:endParaRPr kumimoji="0" lang="en-US" sz="17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19" name="Rectangle 18"/>
          <p:cNvSpPr/>
          <p:nvPr/>
        </p:nvSpPr>
        <p:spPr>
          <a:xfrm>
            <a:off x="1700161" y="2106182"/>
            <a:ext cx="2779480"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ROM tables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39" name="Rectangle 38"/>
          <p:cNvSpPr/>
          <p:nvPr/>
        </p:nvSpPr>
        <p:spPr>
          <a:xfrm>
            <a:off x="653249" y="544289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0x00000000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44" name="Rectangle 43"/>
          <p:cNvSpPr/>
          <p:nvPr/>
        </p:nvSpPr>
        <p:spPr>
          <a:xfrm>
            <a:off x="653249" y="2010452"/>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0xFFFFFFFF</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4" name="Rectangle 53"/>
          <p:cNvSpPr/>
          <p:nvPr/>
        </p:nvSpPr>
        <p:spPr>
          <a:xfrm>
            <a:off x="653249" y="2270728"/>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0xF0000000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5" name="Rectangle 54"/>
          <p:cNvSpPr/>
          <p:nvPr/>
        </p:nvSpPr>
        <p:spPr>
          <a:xfrm>
            <a:off x="653249" y="2570639"/>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0xE0000000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6" name="Rectangle 55"/>
          <p:cNvSpPr/>
          <p:nvPr/>
        </p:nvSpPr>
        <p:spPr>
          <a:xfrm>
            <a:off x="653249" y="3148395"/>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0xA0000000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7" name="Rectangle 56"/>
          <p:cNvSpPr/>
          <p:nvPr/>
        </p:nvSpPr>
        <p:spPr>
          <a:xfrm>
            <a:off x="653249" y="3759781"/>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0x60000000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8" name="Rectangle 57"/>
          <p:cNvSpPr/>
          <p:nvPr/>
        </p:nvSpPr>
        <p:spPr>
          <a:xfrm>
            <a:off x="653249" y="4318183"/>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0x40000000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59" name="Rectangle 58"/>
          <p:cNvSpPr/>
          <p:nvPr/>
        </p:nvSpPr>
        <p:spPr>
          <a:xfrm>
            <a:off x="653249" y="4906144"/>
            <a:ext cx="1034780" cy="272587"/>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t"/>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a:ln>
                  <a:noFill/>
                </a:ln>
                <a:solidFill>
                  <a:srgbClr val="414444"/>
                </a:solidFill>
                <a:effectLst/>
                <a:uLnTx/>
                <a:uFillTx/>
                <a:latin typeface="Courier New" panose="02070309020205020404" pitchFamily="49" charset="0"/>
                <a:ea typeface="+mn-ea"/>
                <a:cs typeface="Courier New" panose="02070309020205020404" pitchFamily="49" charset="0"/>
              </a:rPr>
              <a:t>0x20000000</a:t>
            </a:r>
            <a:endParaRPr kumimoji="0" lang="en-US" sz="900" b="1" i="0" u="none" strike="noStrike" kern="1200" cap="none" spc="0" normalizeH="0" baseline="0" noProof="0" dirty="0" err="1">
              <a:ln>
                <a:noFill/>
              </a:ln>
              <a:solidFill>
                <a:srgbClr val="414444"/>
              </a:solidFill>
              <a:effectLst/>
              <a:uLnTx/>
              <a:uFillTx/>
              <a:latin typeface="Courier New" panose="02070309020205020404" pitchFamily="49" charset="0"/>
              <a:ea typeface="+mn-ea"/>
              <a:cs typeface="Courier New" panose="02070309020205020404" pitchFamily="49" charset="0"/>
            </a:endParaRPr>
          </a:p>
        </p:txBody>
      </p:sp>
      <p:sp>
        <p:nvSpPr>
          <p:cNvPr id="22" name="Rectangle 21"/>
          <p:cNvSpPr/>
          <p:nvPr/>
        </p:nvSpPr>
        <p:spPr>
          <a:xfrm>
            <a:off x="4924812" y="4745792"/>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ITM/DWT/FBP</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3" name="Rectangle 22"/>
          <p:cNvSpPr/>
          <p:nvPr/>
        </p:nvSpPr>
        <p:spPr>
          <a:xfrm>
            <a:off x="4924812" y="4452322"/>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SysTick</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4" name="Rectangle 23"/>
          <p:cNvSpPr/>
          <p:nvPr/>
        </p:nvSpPr>
        <p:spPr>
          <a:xfrm>
            <a:off x="4924812" y="4158851"/>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NVIC</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5" name="Rectangle 24"/>
          <p:cNvSpPr/>
          <p:nvPr/>
        </p:nvSpPr>
        <p:spPr>
          <a:xfrm>
            <a:off x="4924812" y="3865380"/>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SCB</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6" name="Rectangle 25"/>
          <p:cNvSpPr/>
          <p:nvPr/>
        </p:nvSpPr>
        <p:spPr>
          <a:xfrm>
            <a:off x="4924812" y="3571910"/>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Secure MPU</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7" name="Rectangle 26"/>
          <p:cNvSpPr/>
          <p:nvPr/>
        </p:nvSpPr>
        <p:spPr>
          <a:xfrm>
            <a:off x="4924812" y="3278441"/>
            <a:ext cx="2779255" cy="293471"/>
          </a:xfrm>
          <a:prstGeom prst="rect">
            <a:avLst/>
          </a:prstGeom>
          <a:solidFill>
            <a:srgbClr val="00C3DC"/>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SAU</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28" name="Rectangle 27"/>
          <p:cNvSpPr/>
          <p:nvPr/>
        </p:nvSpPr>
        <p:spPr>
          <a:xfrm>
            <a:off x="4924812" y="2984970"/>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Debug</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0" name="Rectangle 39"/>
          <p:cNvSpPr/>
          <p:nvPr/>
        </p:nvSpPr>
        <p:spPr>
          <a:xfrm>
            <a:off x="4924812" y="2687906"/>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SysTick alias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5" name="Rectangle 44"/>
          <p:cNvSpPr/>
          <p:nvPr/>
        </p:nvSpPr>
        <p:spPr>
          <a:xfrm>
            <a:off x="4924812" y="2394437"/>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SCB alias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8" name="Rectangle 47"/>
          <p:cNvSpPr/>
          <p:nvPr/>
        </p:nvSpPr>
        <p:spPr>
          <a:xfrm>
            <a:off x="4924812" y="2100966"/>
            <a:ext cx="2779255" cy="293471"/>
          </a:xfrm>
          <a:prstGeom prst="rect">
            <a:avLst/>
          </a:prstGeom>
          <a:solidFill>
            <a:schemeClr val="accent3">
              <a:lumMod val="50000"/>
            </a:schemeClr>
          </a:solidFill>
          <a:ln w="6350"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marL="0" marR="0" lvl="0" indent="0" algn="ctr" defTabSz="457181" rtl="0" eaLnBrk="1" fontAlgn="auto" latinLnBrk="0" hangingPunct="1">
              <a:lnSpc>
                <a:spcPct val="100000"/>
              </a:lnSpc>
              <a:spcBef>
                <a:spcPts val="0"/>
              </a:spcBef>
              <a:spcAft>
                <a:spcPts val="0"/>
              </a:spcAft>
              <a:buClrTx/>
              <a:buSzTx/>
              <a:buFontTx/>
              <a:buNone/>
              <a:tabLst/>
              <a:defRPr/>
            </a:pPr>
            <a:r>
              <a:rPr kumimoji="0" lang="de-DE" sz="1900" b="0" i="0" u="none" strike="noStrike" kern="1200" cap="none" spc="0" normalizeH="0" baseline="0" noProof="0" dirty="0">
                <a:ln>
                  <a:noFill/>
                </a:ln>
                <a:solidFill>
                  <a:prstClr val="white"/>
                </a:solidFill>
                <a:effectLst/>
                <a:uLnTx/>
                <a:uFillTx/>
                <a:latin typeface="Gill Sans MT"/>
                <a:ea typeface="+mn-ea"/>
                <a:cs typeface="+mn-cs"/>
              </a:rPr>
              <a:t>Non-secure MPU alias</a:t>
            </a:r>
            <a:endParaRPr kumimoji="0" lang="en-US" sz="1900" b="0" i="0" u="none" strike="noStrike" kern="1200" cap="none" spc="0" normalizeH="0" baseline="0" noProof="0" dirty="0" err="1">
              <a:ln>
                <a:noFill/>
              </a:ln>
              <a:solidFill>
                <a:prstClr val="white"/>
              </a:solidFill>
              <a:effectLst/>
              <a:uLnTx/>
              <a:uFillTx/>
              <a:latin typeface="Gill Sans MT"/>
              <a:ea typeface="+mn-ea"/>
              <a:cs typeface="+mn-cs"/>
            </a:endParaRPr>
          </a:p>
        </p:txBody>
      </p:sp>
      <p:sp>
        <p:nvSpPr>
          <p:cNvPr id="49" name="TextBox 48"/>
          <p:cNvSpPr txBox="1"/>
          <p:nvPr/>
        </p:nvSpPr>
        <p:spPr>
          <a:xfrm>
            <a:off x="1703444" y="1436723"/>
            <a:ext cx="6001294" cy="420641"/>
          </a:xfrm>
          <a:prstGeom prst="rect">
            <a:avLst/>
          </a:prstGeom>
          <a:solidFill>
            <a:srgbClr val="00A960"/>
          </a:solidFill>
          <a:ln>
            <a:noFill/>
          </a:ln>
          <a:effectLst/>
        </p:spPr>
        <p:style>
          <a:lnRef idx="3">
            <a:schemeClr val="lt1"/>
          </a:lnRef>
          <a:fillRef idx="1">
            <a:schemeClr val="accent2"/>
          </a:fillRef>
          <a:effectRef idx="1">
            <a:schemeClr val="accent2"/>
          </a:effectRef>
          <a:fontRef idx="minor">
            <a:schemeClr val="lt1"/>
          </a:fontRef>
        </p:style>
        <p:txBody>
          <a:bodyPr wrap="square" lIns="91436" tIns="45719" rIns="91436" bIns="4571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a:ln>
                  <a:noFill/>
                </a:ln>
                <a:solidFill>
                  <a:prstClr val="white"/>
                </a:solidFill>
                <a:effectLst/>
                <a:uLnTx/>
                <a:uFillTx/>
                <a:latin typeface="Gill Sans MT"/>
                <a:ea typeface="+mn-ea"/>
                <a:cs typeface="+mn-cs"/>
              </a:rPr>
              <a:t>Secure state</a:t>
            </a:r>
          </a:p>
        </p:txBody>
      </p:sp>
      <p:cxnSp>
        <p:nvCxnSpPr>
          <p:cNvPr id="7" name="Straight Arrow Connector 6"/>
          <p:cNvCxnSpPr/>
          <p:nvPr/>
        </p:nvCxnSpPr>
        <p:spPr>
          <a:xfrm flipH="1">
            <a:off x="4479640" y="5632451"/>
            <a:ext cx="431888" cy="0"/>
          </a:xfrm>
          <a:prstGeom prst="straightConnector1">
            <a:avLst/>
          </a:prstGeom>
          <a:ln w="6350" cmpd="sng">
            <a:solidFill>
              <a:schemeClr val="accent1">
                <a:lumMod val="50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811050" y="5401863"/>
            <a:ext cx="1999544" cy="738642"/>
          </a:xfrm>
          <a:prstGeom prst="rect">
            <a:avLst/>
          </a:prstGeom>
          <a:noFill/>
        </p:spPr>
        <p:txBody>
          <a:bodyPr wrap="none" lIns="121899" tIns="60949" rIns="121899" bIns="60949" rtlCol="0">
            <a:spAutoFit/>
          </a:bodyPr>
          <a:lstStyle/>
          <a:p>
            <a:pPr marL="0" marR="0" lvl="0" indent="0" algn="l" defTabSz="457181" rtl="0" eaLnBrk="1" fontAlgn="auto" latinLnBrk="0" hangingPunct="1">
              <a:lnSpc>
                <a:spcPct val="100000"/>
              </a:lnSpc>
              <a:spcBef>
                <a:spcPts val="0"/>
              </a:spcBef>
              <a:spcAft>
                <a:spcPts val="0"/>
              </a:spcAft>
              <a:buClrTx/>
              <a:buSzTx/>
              <a:buFontTx/>
              <a:buNone/>
              <a:tabLst/>
              <a:defRPr/>
            </a:pPr>
            <a:r>
              <a:rPr kumimoji="0" lang="de-DE" sz="2000" b="0" i="0" u="none" strike="noStrike" kern="1200" cap="none" spc="0" normalizeH="0" baseline="0" noProof="0" dirty="0">
                <a:ln>
                  <a:noFill/>
                </a:ln>
                <a:solidFill>
                  <a:srgbClr val="414444"/>
                </a:solidFill>
                <a:effectLst/>
                <a:uLnTx/>
                <a:uFillTx/>
                <a:latin typeface="Gill Sans MT"/>
                <a:ea typeface="+mn-ea"/>
                <a:cs typeface="+mn-cs"/>
              </a:rPr>
              <a:t>Vector table for </a:t>
            </a:r>
            <a:br>
              <a:rPr kumimoji="0" lang="de-DE" sz="2000" b="0" i="0" u="none" strike="noStrike" kern="1200" cap="none" spc="0" normalizeH="0" baseline="0" noProof="0" dirty="0">
                <a:ln>
                  <a:noFill/>
                </a:ln>
                <a:solidFill>
                  <a:srgbClr val="414444"/>
                </a:solidFill>
                <a:effectLst/>
                <a:uLnTx/>
                <a:uFillTx/>
                <a:latin typeface="Gill Sans MT"/>
                <a:ea typeface="+mn-ea"/>
                <a:cs typeface="+mn-cs"/>
              </a:rPr>
            </a:br>
            <a:r>
              <a:rPr kumimoji="0" lang="en-US" sz="2000" b="0" i="0" u="none" strike="noStrike" kern="1200" cap="none" spc="0" normalizeH="0" baseline="0" noProof="0" dirty="0">
                <a:ln>
                  <a:noFill/>
                </a:ln>
                <a:solidFill>
                  <a:srgbClr val="00C473"/>
                </a:solidFill>
                <a:effectLst/>
                <a:uLnTx/>
                <a:uFillTx/>
                <a:latin typeface="Gill Sans MT"/>
                <a:ea typeface="+mn-ea"/>
                <a:cs typeface="+mn-cs"/>
              </a:rPr>
              <a:t>secure</a:t>
            </a:r>
            <a:r>
              <a:rPr kumimoji="0" lang="de-DE" sz="2000" b="0" i="0" u="none" strike="noStrike" kern="1200" cap="none" spc="0" normalizeH="0" baseline="0" noProof="0" dirty="0">
                <a:ln>
                  <a:noFill/>
                </a:ln>
                <a:solidFill>
                  <a:srgbClr val="414444"/>
                </a:solidFill>
                <a:effectLst/>
                <a:uLnTx/>
                <a:uFillTx/>
                <a:latin typeface="Gill Sans MT"/>
                <a:ea typeface="+mn-ea"/>
                <a:cs typeface="+mn-cs"/>
              </a:rPr>
              <a:t> handlers</a:t>
            </a:r>
            <a:endParaRPr kumimoji="0" lang="en-US" sz="2000" b="0" i="0" u="none" strike="noStrike" kern="1200" cap="none" spc="0" normalizeH="0" baseline="0" noProof="0" dirty="0" err="1">
              <a:ln>
                <a:noFill/>
              </a:ln>
              <a:solidFill>
                <a:srgbClr val="414444"/>
              </a:solidFill>
              <a:effectLst/>
              <a:uLnTx/>
              <a:uFillTx/>
              <a:latin typeface="Gill Sans MT"/>
              <a:ea typeface="+mn-ea"/>
              <a:cs typeface="+mn-cs"/>
            </a:endParaRPr>
          </a:p>
        </p:txBody>
      </p:sp>
    </p:spTree>
    <p:extLst>
      <p:ext uri="{BB962C8B-B14F-4D97-AF65-F5344CB8AC3E}">
        <p14:creationId xmlns:p14="http://schemas.microsoft.com/office/powerpoint/2010/main" val="7611826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Confidential_SMALL FILE">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ARM_PPT_Template_2016_Public">
  <a:themeElements>
    <a:clrScheme name="Custom 10">
      <a:dk1>
        <a:srgbClr val="414444"/>
      </a:dk1>
      <a:lt1>
        <a:sysClr val="window" lastClr="FFFFFF"/>
      </a:lt1>
      <a:dk2>
        <a:srgbClr val="000000"/>
      </a:dk2>
      <a:lt2>
        <a:srgbClr val="FFFFFF"/>
      </a:lt2>
      <a:accent1>
        <a:srgbClr val="128CAB"/>
      </a:accent1>
      <a:accent2>
        <a:srgbClr val="00A960"/>
      </a:accent2>
      <a:accent3>
        <a:srgbClr val="00C3DC"/>
      </a:accent3>
      <a:accent4>
        <a:srgbClr val="765F97"/>
      </a:accent4>
      <a:accent5>
        <a:srgbClr val="CF364A"/>
      </a:accent5>
      <a:accent6>
        <a:srgbClr val="909393"/>
      </a:accent6>
      <a:hlink>
        <a:srgbClr val="128CAB"/>
      </a:hlink>
      <a:folHlink>
        <a:srgbClr val="009FC1"/>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cmpd="sng">
          <a:solidFill>
            <a:schemeClr val="accent1"/>
          </a:solidFill>
        </a:ln>
        <a:effectLst/>
      </a:spPr>
      <a:bodyPr rtlCol="0" anchor="t"/>
      <a:lstStyle>
        <a:defPPr>
          <a:defRPr sz="1400" dirty="0" err="1"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ln w="31750" cmpd="sng">
          <a:solidFill>
            <a:srgbClr val="128CAB"/>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E3FC6E4566A44694FF6BF40EC1C126" ma:contentTypeVersion="0" ma:contentTypeDescription="Create a new document." ma:contentTypeScope="" ma:versionID="0c5b8ba185a47c7168257d800a15637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99A681-1CE7-4872-A113-126DF10B3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E6E82D6-7FB8-4D99-A7B6-3C5BB1D894B9}">
  <ds:schemaRefs>
    <ds:schemaRef ds:uri="http://purl.org/dc/term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C777C69-0744-4BF3-8514-FB149EBD22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 PPT Template 2014 Confidential_SMALL FILE</Template>
  <TotalTime>366</TotalTime>
  <Words>1216</Words>
  <Application>Microsoft Office PowerPoint</Application>
  <PresentationFormat>Custom</PresentationFormat>
  <Paragraphs>320</Paragraphs>
  <Slides>12</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MS PGothic</vt:lpstr>
      <vt:lpstr>Arial</vt:lpstr>
      <vt:lpstr>Calibri</vt:lpstr>
      <vt:lpstr>Courier New</vt:lpstr>
      <vt:lpstr>Gill Sans Light</vt:lpstr>
      <vt:lpstr>Gill Sans MT</vt:lpstr>
      <vt:lpstr>Karbon</vt:lpstr>
      <vt:lpstr>Verdana</vt:lpstr>
      <vt:lpstr>Wingdings</vt:lpstr>
      <vt:lpstr>Wingdings 2</vt:lpstr>
      <vt:lpstr>ARM PPT Template 2014 Confidential_SMALL FILE</vt:lpstr>
      <vt:lpstr>ARM_PPT_Template_2016_Public</vt:lpstr>
      <vt:lpstr>A Simplified ARMv8-M Use Case</vt:lpstr>
      <vt:lpstr>ARMv8M Programmers Model – Memory Map</vt:lpstr>
      <vt:lpstr>ARMv8M Programmers Model – Memory Map</vt:lpstr>
      <vt:lpstr>ARMv8M Programmers Model – Register</vt:lpstr>
      <vt:lpstr>CMSIS-CORE for Secure Mode Projects</vt:lpstr>
      <vt:lpstr>ARMv8-M CMSIS-RTOS Scheduler – Concept</vt:lpstr>
      <vt:lpstr>PowerPoint Presentation</vt:lpstr>
      <vt:lpstr>PowerPoint Presentation</vt:lpstr>
      <vt:lpstr>PowerPoint Presentation</vt:lpstr>
      <vt:lpstr>ARMv8M Programmers Model – Register</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Realtek ARMv8-M Lead Partner Meeting</dc:title>
  <dc:creator>Johannes Bauer</dc:creator>
  <cp:lastModifiedBy>Christopher Seidl</cp:lastModifiedBy>
  <cp:revision>34</cp:revision>
  <cp:lastPrinted>2015-10-09T12:37:50Z</cp:lastPrinted>
  <dcterms:created xsi:type="dcterms:W3CDTF">2015-10-09T09:43:16Z</dcterms:created>
  <dcterms:modified xsi:type="dcterms:W3CDTF">2017-05-08T14:08:54Z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0x010100CAE3FC6E4566A44694FF6BF40EC1C126</vt:lpwstr>
  </property>
  <property fmtid="{D5CDD505-2E9C-101B-9397-08002B2CF9AE}" pid="3" name="TemplateUrl">
    <vt:lpwstr/>
  </property>
  <property fmtid="{D5CDD505-2E9C-101B-9397-08002B2CF9AE}" pid="4" name="Order">
    <vt:r8>600</vt:r8>
  </property>
  <property fmtid="{D5CDD505-2E9C-101B-9397-08002B2CF9AE}" pid="5" name="_SourceUrl">
    <vt:lpwstr/>
  </property>
  <property fmtid="{D5CDD505-2E9C-101B-9397-08002B2CF9AE}" pid="6" name="_SharedFileIndex">
    <vt:lpwstr/>
  </property>
  <property fmtid="{D5CDD505-2E9C-101B-9397-08002B2CF9AE}" pid="7" name="xd_Signature">
    <vt:bool>false</vt:bool>
  </property>
  <property fmtid="{D5CDD505-2E9C-101B-9397-08002B2CF9AE}" pid="8" name="xd_ProgID">
    <vt:lpwstr/>
  </property>
</Properties>
</file>