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4.xml" ContentType="application/vnd.openxmlformats-officedocument.presentationml.tags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heme/theme10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ags/tag5.xml" ContentType="application/vnd.openxmlformats-officedocument.presentationml.tags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6.xml" ContentType="application/vnd.openxmlformats-officedocument.presentationml.tags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865" r:id="rId2"/>
    <p:sldMasterId id="2147483915" r:id="rId3"/>
    <p:sldMasterId id="2147483927" r:id="rId4"/>
    <p:sldMasterId id="2147483939" r:id="rId5"/>
    <p:sldMasterId id="2147484704" r:id="rId6"/>
    <p:sldMasterId id="2147484706" r:id="rId7"/>
    <p:sldMasterId id="2147484708" r:id="rId8"/>
  </p:sldMasterIdLst>
  <p:notesMasterIdLst>
    <p:notesMasterId r:id="rId16"/>
  </p:notesMasterIdLst>
  <p:handoutMasterIdLst>
    <p:handoutMasterId r:id="rId17"/>
  </p:handoutMasterIdLst>
  <p:sldIdLst>
    <p:sldId id="257" r:id="rId9"/>
    <p:sldId id="623" r:id="rId10"/>
    <p:sldId id="561" r:id="rId11"/>
    <p:sldId id="625" r:id="rId12"/>
    <p:sldId id="626" r:id="rId13"/>
    <p:sldId id="624" r:id="rId14"/>
    <p:sldId id="570" r:id="rId15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B8004"/>
    <a:srgbClr val="BD92DE"/>
    <a:srgbClr val="00B0F0"/>
    <a:srgbClr val="0078D2"/>
    <a:srgbClr val="0996FF"/>
    <a:srgbClr val="ECA2C5"/>
    <a:srgbClr val="9A57CD"/>
    <a:srgbClr val="96E2F4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81136" autoAdjust="0"/>
  </p:normalViewPr>
  <p:slideViewPr>
    <p:cSldViewPr snapToObjects="1">
      <p:cViewPr>
        <p:scale>
          <a:sx n="75" d="100"/>
          <a:sy n="75" d="100"/>
        </p:scale>
        <p:origin x="-1812" y="-882"/>
      </p:cViewPr>
      <p:guideLst>
        <p:guide orient="horz" pos="32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-2838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92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92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FE8E8EF3-E7FD-4658-811E-8E077074CE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92" y="0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60" y="4688968"/>
            <a:ext cx="5439355" cy="444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92" y="9377934"/>
            <a:ext cx="2946065" cy="4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5" tIns="45847" rIns="91695" bIns="4584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63B623E1-F7EA-430F-99BC-7B9550882B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8E369-4844-4E87-B00D-6202FD2C014A}" type="slidenum">
              <a:rPr lang="en-GB" smtClean="0"/>
              <a:pPr/>
              <a:t>1</a:t>
            </a:fld>
            <a:endParaRPr lang="en-GB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41363"/>
            <a:ext cx="4935538" cy="37020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xfrm>
            <a:off x="680679" y="4688967"/>
            <a:ext cx="5436317" cy="4443872"/>
          </a:xfrm>
          <a:noFill/>
          <a:ln/>
        </p:spPr>
        <p:txBody>
          <a:bodyPr lIns="91692" tIns="45846" rIns="91692" bIns="45846"/>
          <a:lstStyle/>
          <a:p>
            <a:endParaRPr lang="en-US" smtClean="0">
              <a:latin typeface="Arial" charset="0"/>
            </a:endParaRPr>
          </a:p>
          <a:p>
            <a:pPr>
              <a:buFontTx/>
              <a:buChar char="-"/>
            </a:pPr>
            <a:endParaRPr lang="en-US" smtClean="0">
              <a:latin typeface="Arial" charset="0"/>
            </a:endParaRPr>
          </a:p>
          <a:p>
            <a:pPr>
              <a:buFontTx/>
              <a:buChar char="-"/>
            </a:pPr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 bwMode="auto">
          <a:xfrm>
            <a:off x="3850092" y="9379466"/>
            <a:ext cx="2946065" cy="49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92" tIns="45846" rIns="91692" bIns="45846" anchor="b"/>
          <a:lstStyle/>
          <a:p>
            <a:pPr algn="r" defTabSz="917546"/>
            <a:fld id="{F4468270-7429-4D3A-9845-39B4BDF38901}" type="slidenum">
              <a:rPr lang="en-GB" sz="1300" b="0">
                <a:solidFill>
                  <a:schemeClr val="tx1"/>
                </a:solidFill>
              </a:rPr>
              <a:pPr algn="r" defTabSz="917546"/>
              <a:t>2</a:t>
            </a:fld>
            <a:endParaRPr lang="en-GB" sz="13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3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4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5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6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51613" y="9376403"/>
            <a:ext cx="2943025" cy="490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238" tIns="46924" rIns="90238" bIns="46924" anchor="b"/>
          <a:lstStyle/>
          <a:p>
            <a:pPr algn="r" defTabSz="450326">
              <a:buClr>
                <a:srgbClr val="000000"/>
              </a:buClr>
              <a:buSzPct val="100000"/>
              <a:tabLst>
                <a:tab pos="725100" algn="l"/>
                <a:tab pos="1450198" algn="l"/>
                <a:tab pos="2176823" algn="l"/>
                <a:tab pos="2901923" algn="l"/>
              </a:tabLst>
            </a:pPr>
            <a:fld id="{16EEFB28-AD08-4717-909B-D92C078E0B17}" type="slidenum">
              <a:rPr lang="en-GB" sz="1300"/>
              <a:pPr algn="r" defTabSz="450326">
                <a:buClr>
                  <a:srgbClr val="000000"/>
                </a:buClr>
                <a:buSzPct val="100000"/>
                <a:tabLst>
                  <a:tab pos="725100" algn="l"/>
                  <a:tab pos="1450198" algn="l"/>
                  <a:tab pos="2176823" algn="l"/>
                  <a:tab pos="2901923" algn="l"/>
                </a:tabLst>
              </a:pPr>
              <a:t>7</a:t>
            </a:fld>
            <a:endParaRPr lang="en-GB" sz="1300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29188" cy="36988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79" y="4688967"/>
            <a:ext cx="5434798" cy="4439277"/>
          </a:xfrm>
          <a:ln/>
        </p:spPr>
        <p:txBody>
          <a:bodyPr lIns="90238" tIns="46924" rIns="90238" bIns="46924"/>
          <a:lstStyle/>
          <a:p>
            <a:pPr marL="343809" indent="-343809" defTabSz="803812" eaLnBrk="1" hangingPunct="1">
              <a:defRPr/>
            </a:pPr>
            <a:r>
              <a:rPr lang="en-GB" dirty="0" smtClean="0"/>
              <a:t>For the benefit of the embedded developer</a:t>
            </a:r>
          </a:p>
          <a:p>
            <a:pPr marL="343809" indent="-343809" defTabSz="803812" eaLnBrk="1" hangingPunct="1">
              <a:defRPr/>
            </a:pPr>
            <a:r>
              <a:rPr lang="en-GB" dirty="0" smtClean="0"/>
              <a:t>- Reduce Complexity</a:t>
            </a:r>
          </a:p>
          <a:p>
            <a:pPr marL="343809" indent="-343809" defTabSz="803812" eaLnBrk="1" hangingPunct="1">
              <a:lnSpc>
                <a:spcPct val="120000"/>
              </a:lnSpc>
              <a:defRPr/>
            </a:pPr>
            <a:r>
              <a:rPr lang="en-GB" dirty="0" smtClean="0"/>
              <a:t>- Provide Industry-Wide Programming Standards</a:t>
            </a:r>
          </a:p>
          <a:p>
            <a:pPr marL="343809" indent="-343809" defTabSz="803812" eaLnBrk="1" hangingPunct="1">
              <a:lnSpc>
                <a:spcPct val="120000"/>
              </a:lnSpc>
              <a:defRPr/>
            </a:pPr>
            <a:r>
              <a:rPr lang="en-GB" dirty="0" smtClean="0"/>
              <a:t>- Support Partnerships and Innovation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30F1C1F-DCE1-46BB-9C06-8528C126AF19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4088" y="90646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4088" y="371951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405FF1A-FF3E-4D26-857A-B0B2CD55D15A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4F3D9A3-964A-448D-87C5-1E01F50AAA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59EC447-BBBB-4625-94B5-8E73AB358F30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7EC8F85-4D3F-4545-8859-C7F43370D7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E85B9CD-7F37-4EB5-95E8-7754E607E525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4088" y="90646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4088" y="3719513"/>
            <a:ext cx="4379912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D047030-EAE3-4926-B3FB-47AA63FCE9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combinedfoo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ct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GB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B779837C-2B7A-43EF-AD3C-1AF014690143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61E0CD3C-2DF5-4881-AF06-8EBF6C2E24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071563"/>
            <a:ext cx="4186238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071563"/>
            <a:ext cx="4186237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168275"/>
            <a:ext cx="2130425" cy="5837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68275"/>
            <a:ext cx="6242050" cy="5837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3" y="168275"/>
            <a:ext cx="7129462" cy="600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4325" y="1071563"/>
            <a:ext cx="4186238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071563"/>
            <a:ext cx="4186237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3" y="168275"/>
            <a:ext cx="7129462" cy="600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4325" y="1071563"/>
            <a:ext cx="8524875" cy="493395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6613"/>
            <a:ext cx="41148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148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0955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0"/>
            <a:ext cx="61356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6613"/>
            <a:ext cx="4114800" cy="5335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14800" cy="5335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0"/>
            <a:ext cx="6135687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481138" y="3411538"/>
            <a:ext cx="6892925" cy="10398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9795" name="Rectangle 3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0100" y="4762500"/>
            <a:ext cx="7543800" cy="304800"/>
          </a:xfrm>
        </p:spPr>
        <p:txBody>
          <a:bodyPr/>
          <a:lstStyle>
            <a:lvl1pPr>
              <a:defRPr sz="1900" noProof="1">
                <a:solidFill>
                  <a:srgbClr val="FFFFFF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Rectangle 4" hidden="1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 hidden="1"/>
          <p:cNvSpPr>
            <a:spLocks noGrp="1" noChangeArrowheads="1"/>
          </p:cNvSpPr>
          <p:nvPr>
            <p:ph type="dt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 hidden="1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578850" y="6578600"/>
            <a:ext cx="317500" cy="152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705B61-95CD-4618-A648-EB66F8FBDC0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527D2-737D-4DAD-B7CA-D9C7B13A7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92C47-5BC3-4562-B8CD-C3E908876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13" y="1312863"/>
            <a:ext cx="4103687" cy="418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2863"/>
            <a:ext cx="4103688" cy="418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D004-81CE-4651-AEF0-C1B3794CD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663C-3354-4AF6-B93F-622534F8A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93BB3-CF6C-4494-A0E1-989CC3056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DA40-E138-44D8-BBB7-9FA1378EC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FBA94-D54D-4C96-A7D4-812B39C07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85B9-D13D-4F77-A140-7A5A94686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21210-93A2-4841-8383-3771F6A79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279400"/>
            <a:ext cx="208915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113" y="279400"/>
            <a:ext cx="6118225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42386-B10D-458E-9C29-001F018D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279400"/>
            <a:ext cx="83597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2113" y="1312863"/>
            <a:ext cx="8359775" cy="41894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8642-A195-499A-B87E-8B8921626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279400"/>
            <a:ext cx="83597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13" y="1312863"/>
            <a:ext cx="4103687" cy="4189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12863"/>
            <a:ext cx="4103688" cy="2017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482975"/>
            <a:ext cx="4103688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32DE2-3BAC-4823-ABE4-C85533873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titre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0800000" flipV="1">
            <a:off x="0" y="3068638"/>
            <a:ext cx="7812088" cy="73025"/>
          </a:xfrm>
          <a:prstGeom prst="parallelogram">
            <a:avLst>
              <a:gd name="adj" fmla="val 866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213100"/>
            <a:ext cx="7885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4149725"/>
            <a:ext cx="8532813" cy="0"/>
          </a:xfrm>
          <a:prstGeom prst="line">
            <a:avLst/>
          </a:prstGeom>
          <a:noFill/>
          <a:ln w="31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0" y="2060575"/>
            <a:ext cx="5983288" cy="0"/>
          </a:xfrm>
          <a:prstGeom prst="line">
            <a:avLst/>
          </a:prstGeom>
          <a:noFill/>
          <a:ln w="3175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0800000" flipV="1">
            <a:off x="0" y="3068638"/>
            <a:ext cx="3505200" cy="74612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" y="2060575"/>
            <a:ext cx="6516688" cy="936625"/>
          </a:xfrm>
        </p:spPr>
        <p:txBody>
          <a:bodyPr/>
          <a:lstStyle>
            <a:lvl1pPr algn="r">
              <a:lnSpc>
                <a:spcPct val="90000"/>
              </a:lnSpc>
              <a:defRPr sz="3600" i="1">
                <a:solidFill>
                  <a:srgbClr val="3366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042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4538"/>
            <a:ext cx="6516687" cy="865187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titre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0800000" flipV="1">
            <a:off x="0" y="3068638"/>
            <a:ext cx="7812088" cy="73025"/>
          </a:xfrm>
          <a:prstGeom prst="parallelogram">
            <a:avLst>
              <a:gd name="adj" fmla="val 866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213100"/>
            <a:ext cx="7885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4149725"/>
            <a:ext cx="8532813" cy="0"/>
          </a:xfrm>
          <a:prstGeom prst="line">
            <a:avLst/>
          </a:prstGeom>
          <a:noFill/>
          <a:ln w="31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0" y="2060575"/>
            <a:ext cx="5983288" cy="0"/>
          </a:xfrm>
          <a:prstGeom prst="line">
            <a:avLst/>
          </a:prstGeom>
          <a:noFill/>
          <a:ln w="3175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0800000" flipV="1">
            <a:off x="0" y="3068638"/>
            <a:ext cx="3505200" cy="74612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8" rIns="91438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" y="2060575"/>
            <a:ext cx="6516688" cy="936625"/>
          </a:xfrm>
        </p:spPr>
        <p:txBody>
          <a:bodyPr/>
          <a:lstStyle>
            <a:lvl1pPr algn="r">
              <a:lnSpc>
                <a:spcPct val="90000"/>
              </a:lnSpc>
              <a:defRPr sz="3600" i="1">
                <a:solidFill>
                  <a:srgbClr val="3366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173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4538"/>
            <a:ext cx="6516687" cy="865187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titre_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0800000" flipV="1">
            <a:off x="0" y="3068638"/>
            <a:ext cx="7812088" cy="73025"/>
          </a:xfrm>
          <a:prstGeom prst="parallelogram">
            <a:avLst>
              <a:gd name="adj" fmla="val 8667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0" y="3213100"/>
            <a:ext cx="7885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4149725"/>
            <a:ext cx="8532813" cy="0"/>
          </a:xfrm>
          <a:prstGeom prst="line">
            <a:avLst/>
          </a:prstGeom>
          <a:noFill/>
          <a:ln w="31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0" y="2060575"/>
            <a:ext cx="5983288" cy="0"/>
          </a:xfrm>
          <a:prstGeom prst="line">
            <a:avLst/>
          </a:prstGeom>
          <a:noFill/>
          <a:ln w="3175">
            <a:solidFill>
              <a:srgbClr val="0099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2100">
              <a:solidFill>
                <a:srgbClr val="000099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0800000" flipV="1">
            <a:off x="0" y="3068638"/>
            <a:ext cx="3505200" cy="74612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fr-CH">
              <a:solidFill>
                <a:srgbClr val="000099"/>
              </a:solidFill>
              <a:ea typeface="ＭＳ Ｐゴシック" pitchFamily="34" charset="-128"/>
            </a:endParaRPr>
          </a:p>
        </p:txBody>
      </p:sp>
      <p:sp>
        <p:nvSpPr>
          <p:cNvPr id="10" name="PowerPointWaterMarkTitle"/>
          <p:cNvSpPr>
            <a:spLocks noChangeAspect="1" noChangeArrowheads="1" noChangeShapeType="1" noTextEdit="1"/>
          </p:cNvSpPr>
          <p:nvPr/>
        </p:nvSpPr>
        <p:spPr bwMode="auto">
          <a:xfrm>
            <a:off x="7737475" y="254000"/>
            <a:ext cx="1212850" cy="180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rPr>
              <a:t>--- ST Confidential ---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" y="2060575"/>
            <a:ext cx="6516688" cy="936625"/>
          </a:xfrm>
        </p:spPr>
        <p:txBody>
          <a:bodyPr/>
          <a:lstStyle>
            <a:lvl1pPr algn="r">
              <a:lnSpc>
                <a:spcPct val="90000"/>
              </a:lnSpc>
              <a:defRPr sz="3600" i="1">
                <a:solidFill>
                  <a:srgbClr val="3366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254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284538"/>
            <a:ext cx="6516687" cy="865187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5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5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55.xml"/><Relationship Id="rId15" Type="http://schemas.openxmlformats.org/officeDocument/2006/relationships/tags" Target="../tags/tag1.xml"/><Relationship Id="rId23" Type="http://schemas.openxmlformats.org/officeDocument/2006/relationships/image" Target="../media/image9.jpeg"/><Relationship Id="rId10" Type="http://schemas.openxmlformats.org/officeDocument/2006/relationships/slideLayout" Target="../slideLayouts/slideLayout6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Relationship Id="rId22" Type="http://schemas.openxmlformats.org/officeDocument/2006/relationships/image" Target="../media/image8.jpeg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combinedfooter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7C005DE-5609-4003-A15E-A03D9AA70653}" type="slidenum">
              <a:rPr lang="en-GB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90" r:id="rId1"/>
    <p:sldLayoutId id="2147486745" r:id="rId2"/>
    <p:sldLayoutId id="2147486746" r:id="rId3"/>
    <p:sldLayoutId id="2147486747" r:id="rId4"/>
    <p:sldLayoutId id="2147486748" r:id="rId5"/>
    <p:sldLayoutId id="2147486749" r:id="rId6"/>
    <p:sldLayoutId id="2147486750" r:id="rId7"/>
    <p:sldLayoutId id="2147486751" r:id="rId8"/>
    <p:sldLayoutId id="2147486752" r:id="rId9"/>
    <p:sldLayoutId id="2147486753" r:id="rId10"/>
    <p:sldLayoutId id="2147486754" r:id="rId11"/>
    <p:sldLayoutId id="2147486755" r:id="rId12"/>
    <p:sldLayoutId id="2147486791" r:id="rId13"/>
    <p:sldLayoutId id="2147486792" r:id="rId14"/>
    <p:sldLayoutId id="2147486793" r:id="rId15"/>
    <p:sldLayoutId id="2147486794" r:id="rId16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gray">
          <a:xfrm>
            <a:off x="2162175" y="6408738"/>
            <a:ext cx="4784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000">
              <a:ea typeface="+mn-ea"/>
            </a:endParaRP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74813" y="168275"/>
            <a:ext cx="712946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here</a:t>
            </a:r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4325" y="1071563"/>
            <a:ext cx="85248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Bullet 1</a:t>
            </a:r>
          </a:p>
          <a:p>
            <a:pPr lvl="1"/>
            <a:r>
              <a:rPr lang="de-DE" smtClean="0"/>
              <a:t>Sub-bullet 1</a:t>
            </a: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gray">
          <a:xfrm>
            <a:off x="249238" y="6565900"/>
            <a:ext cx="35321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800">
                <a:solidFill>
                  <a:srgbClr val="808080"/>
                </a:solidFill>
                <a:ea typeface="+mn-ea"/>
              </a:rPr>
              <a:t>Copyright 2009 ATMEL CONFIDENTIAL</a:t>
            </a:r>
          </a:p>
        </p:txBody>
      </p:sp>
      <p:sp>
        <p:nvSpPr>
          <p:cNvPr id="439303" name="Freeform 7"/>
          <p:cNvSpPr>
            <a:spLocks noChangeAspect="1"/>
          </p:cNvSpPr>
          <p:nvPr/>
        </p:nvSpPr>
        <p:spPr bwMode="black">
          <a:xfrm>
            <a:off x="1655763" y="793750"/>
            <a:ext cx="7177087" cy="101600"/>
          </a:xfrm>
          <a:custGeom>
            <a:avLst/>
            <a:gdLst/>
            <a:ahLst/>
            <a:cxnLst>
              <a:cxn ang="0">
                <a:pos x="4521" y="64"/>
              </a:cxn>
              <a:cxn ang="0">
                <a:pos x="4521" y="0"/>
              </a:cxn>
              <a:cxn ang="0">
                <a:pos x="31" y="0"/>
              </a:cxn>
              <a:cxn ang="0">
                <a:pos x="0" y="63"/>
              </a:cxn>
              <a:cxn ang="0">
                <a:pos x="4521" y="64"/>
              </a:cxn>
            </a:cxnLst>
            <a:rect l="0" t="0" r="r" b="b"/>
            <a:pathLst>
              <a:path w="4521" h="64">
                <a:moveTo>
                  <a:pt x="4521" y="64"/>
                </a:moveTo>
                <a:lnTo>
                  <a:pt x="4521" y="0"/>
                </a:lnTo>
                <a:lnTo>
                  <a:pt x="31" y="0"/>
                </a:lnTo>
                <a:lnTo>
                  <a:pt x="0" y="63"/>
                </a:lnTo>
                <a:lnTo>
                  <a:pt x="4521" y="64"/>
                </a:ln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endParaRPr lang="en-GB" sz="2000">
              <a:ea typeface="+mn-ea"/>
            </a:endParaRP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1550988" y="809625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ea typeface="+mn-ea"/>
              </a:rPr>
              <a:t> </a:t>
            </a:r>
            <a:endParaRPr lang="en-US" sz="2400">
              <a:ea typeface="+mn-ea"/>
            </a:endParaRPr>
          </a:p>
        </p:txBody>
      </p:sp>
      <p:grpSp>
        <p:nvGrpSpPr>
          <p:cNvPr id="2056" name="Group 9"/>
          <p:cNvGrpSpPr>
            <a:grpSpLocks/>
          </p:cNvGrpSpPr>
          <p:nvPr/>
        </p:nvGrpSpPr>
        <p:grpSpPr bwMode="auto">
          <a:xfrm>
            <a:off x="280988" y="285750"/>
            <a:ext cx="1395412" cy="671513"/>
            <a:chOff x="1761" y="1834"/>
            <a:chExt cx="2197" cy="1059"/>
          </a:xfrm>
        </p:grpSpPr>
        <p:grpSp>
          <p:nvGrpSpPr>
            <p:cNvPr id="2058" name="Group 10"/>
            <p:cNvGrpSpPr>
              <a:grpSpLocks noChangeAspect="1"/>
            </p:cNvGrpSpPr>
            <p:nvPr/>
          </p:nvGrpSpPr>
          <p:grpSpPr bwMode="auto">
            <a:xfrm>
              <a:off x="1761" y="1834"/>
              <a:ext cx="2040" cy="960"/>
              <a:chOff x="1761" y="1834"/>
              <a:chExt cx="2040" cy="960"/>
            </a:xfrm>
          </p:grpSpPr>
          <p:sp>
            <p:nvSpPr>
              <p:cNvPr id="439307" name="Freeform 11"/>
              <p:cNvSpPr>
                <a:spLocks noChangeAspect="1"/>
              </p:cNvSpPr>
              <p:nvPr/>
            </p:nvSpPr>
            <p:spPr bwMode="auto">
              <a:xfrm>
                <a:off x="2076" y="1834"/>
                <a:ext cx="1725" cy="764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7" y="0"/>
                  </a:cxn>
                  <a:cxn ang="0">
                    <a:pos x="115" y="0"/>
                  </a:cxn>
                  <a:cxn ang="0">
                    <a:pos x="115" y="11"/>
                  </a:cxn>
                  <a:cxn ang="0">
                    <a:pos x="23" y="11"/>
                  </a:cxn>
                  <a:cxn ang="0">
                    <a:pos x="23" y="51"/>
                  </a:cxn>
                  <a:cxn ang="0">
                    <a:pos x="12" y="51"/>
                  </a:cxn>
                  <a:cxn ang="0">
                    <a:pos x="12" y="11"/>
                  </a:cxn>
                  <a:cxn ang="0">
                    <a:pos x="0" y="11"/>
                  </a:cxn>
                </a:cxnLst>
                <a:rect l="0" t="0" r="r" b="b"/>
                <a:pathLst>
                  <a:path w="115" h="51">
                    <a:moveTo>
                      <a:pt x="0" y="11"/>
                    </a:moveTo>
                    <a:lnTo>
                      <a:pt x="7" y="0"/>
                    </a:lnTo>
                    <a:lnTo>
                      <a:pt x="115" y="0"/>
                    </a:lnTo>
                    <a:lnTo>
                      <a:pt x="115" y="11"/>
                    </a:lnTo>
                    <a:lnTo>
                      <a:pt x="23" y="11"/>
                    </a:lnTo>
                    <a:lnTo>
                      <a:pt x="23" y="51"/>
                    </a:lnTo>
                    <a:lnTo>
                      <a:pt x="12" y="51"/>
                    </a:lnTo>
                    <a:lnTo>
                      <a:pt x="12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08" name="Freeform 12"/>
              <p:cNvSpPr>
                <a:spLocks noChangeAspect="1"/>
              </p:cNvSpPr>
              <p:nvPr/>
            </p:nvSpPr>
            <p:spPr bwMode="auto">
              <a:xfrm>
                <a:off x="1761" y="2044"/>
                <a:ext cx="450" cy="55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0" y="0"/>
                  </a:cxn>
                  <a:cxn ang="0">
                    <a:pos x="30" y="37"/>
                  </a:cxn>
                  <a:cxn ang="0">
                    <a:pos x="19" y="37"/>
                  </a:cxn>
                  <a:cxn ang="0">
                    <a:pos x="19" y="23"/>
                  </a:cxn>
                  <a:cxn ang="0">
                    <a:pos x="14" y="33"/>
                  </a:cxn>
                  <a:cxn ang="0">
                    <a:pos x="16" y="33"/>
                  </a:cxn>
                  <a:cxn ang="0">
                    <a:pos x="16" y="37"/>
                  </a:cxn>
                  <a:cxn ang="0">
                    <a:pos x="0" y="37"/>
                  </a:cxn>
                  <a:cxn ang="0">
                    <a:pos x="20" y="0"/>
                  </a:cxn>
                </a:cxnLst>
                <a:rect l="0" t="0" r="r" b="b"/>
                <a:pathLst>
                  <a:path w="30" h="37">
                    <a:moveTo>
                      <a:pt x="20" y="0"/>
                    </a:moveTo>
                    <a:lnTo>
                      <a:pt x="30" y="0"/>
                    </a:lnTo>
                    <a:lnTo>
                      <a:pt x="30" y="37"/>
                    </a:lnTo>
                    <a:lnTo>
                      <a:pt x="19" y="37"/>
                    </a:lnTo>
                    <a:lnTo>
                      <a:pt x="19" y="23"/>
                    </a:lnTo>
                    <a:lnTo>
                      <a:pt x="14" y="33"/>
                    </a:lnTo>
                    <a:lnTo>
                      <a:pt x="16" y="33"/>
                    </a:lnTo>
                    <a:lnTo>
                      <a:pt x="16" y="37"/>
                    </a:lnTo>
                    <a:lnTo>
                      <a:pt x="0" y="3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09" name="Freeform 13"/>
              <p:cNvSpPr>
                <a:spLocks noChangeAspect="1"/>
              </p:cNvSpPr>
              <p:nvPr/>
            </p:nvSpPr>
            <p:spPr bwMode="auto">
              <a:xfrm>
                <a:off x="2466" y="2044"/>
                <a:ext cx="570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"/>
                  </a:cxn>
                  <a:cxn ang="0">
                    <a:pos x="11" y="37"/>
                  </a:cxn>
                  <a:cxn ang="0">
                    <a:pos x="11" y="5"/>
                  </a:cxn>
                  <a:cxn ang="0">
                    <a:pos x="14" y="5"/>
                  </a:cxn>
                  <a:cxn ang="0">
                    <a:pos x="14" y="37"/>
                  </a:cxn>
                  <a:cxn ang="0">
                    <a:pos x="24" y="37"/>
                  </a:cxn>
                  <a:cxn ang="0">
                    <a:pos x="24" y="5"/>
                  </a:cxn>
                  <a:cxn ang="0">
                    <a:pos x="27" y="8"/>
                  </a:cxn>
                  <a:cxn ang="0">
                    <a:pos x="27" y="37"/>
                  </a:cxn>
                  <a:cxn ang="0">
                    <a:pos x="38" y="37"/>
                  </a:cxn>
                  <a:cxn ang="0">
                    <a:pos x="38" y="7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37">
                    <a:moveTo>
                      <a:pt x="0" y="0"/>
                    </a:moveTo>
                    <a:lnTo>
                      <a:pt x="0" y="37"/>
                    </a:lnTo>
                    <a:lnTo>
                      <a:pt x="11" y="37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37"/>
                    </a:lnTo>
                    <a:lnTo>
                      <a:pt x="24" y="37"/>
                    </a:lnTo>
                    <a:lnTo>
                      <a:pt x="24" y="5"/>
                    </a:lnTo>
                    <a:cubicBezTo>
                      <a:pt x="26" y="5"/>
                      <a:pt x="27" y="6"/>
                      <a:pt x="27" y="8"/>
                    </a:cubicBezTo>
                    <a:lnTo>
                      <a:pt x="27" y="37"/>
                    </a:lnTo>
                    <a:lnTo>
                      <a:pt x="38" y="37"/>
                    </a:lnTo>
                    <a:lnTo>
                      <a:pt x="38" y="7"/>
                    </a:lnTo>
                    <a:cubicBezTo>
                      <a:pt x="38" y="2"/>
                      <a:pt x="34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0" name="Freeform 14"/>
              <p:cNvSpPr>
                <a:spLocks noChangeAspect="1"/>
              </p:cNvSpPr>
              <p:nvPr/>
            </p:nvSpPr>
            <p:spPr bwMode="auto">
              <a:xfrm>
                <a:off x="3081" y="2044"/>
                <a:ext cx="345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0"/>
                  </a:cxn>
                  <a:cxn ang="0">
                    <a:pos x="23" y="11"/>
                  </a:cxn>
                  <a:cxn ang="0">
                    <a:pos x="8" y="11"/>
                  </a:cxn>
                  <a:cxn ang="0">
                    <a:pos x="8" y="14"/>
                  </a:cxn>
                  <a:cxn ang="0">
                    <a:pos x="23" y="14"/>
                  </a:cxn>
                  <a:cxn ang="0">
                    <a:pos x="23" y="24"/>
                  </a:cxn>
                  <a:cxn ang="0">
                    <a:pos x="8" y="24"/>
                  </a:cxn>
                  <a:cxn ang="0">
                    <a:pos x="8" y="27"/>
                  </a:cxn>
                  <a:cxn ang="0">
                    <a:pos x="23" y="27"/>
                  </a:cxn>
                  <a:cxn ang="0">
                    <a:pos x="23" y="37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23" h="37">
                    <a:moveTo>
                      <a:pt x="0" y="0"/>
                    </a:moveTo>
                    <a:lnTo>
                      <a:pt x="23" y="0"/>
                    </a:lnTo>
                    <a:lnTo>
                      <a:pt x="23" y="11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23" y="14"/>
                    </a:lnTo>
                    <a:lnTo>
                      <a:pt x="23" y="24"/>
                    </a:lnTo>
                    <a:lnTo>
                      <a:pt x="8" y="24"/>
                    </a:lnTo>
                    <a:lnTo>
                      <a:pt x="8" y="27"/>
                    </a:lnTo>
                    <a:lnTo>
                      <a:pt x="23" y="27"/>
                    </a:lnTo>
                    <a:lnTo>
                      <a:pt x="23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1" name="Freeform 15"/>
              <p:cNvSpPr>
                <a:spLocks noChangeAspect="1"/>
              </p:cNvSpPr>
              <p:nvPr/>
            </p:nvSpPr>
            <p:spPr bwMode="auto">
              <a:xfrm>
                <a:off x="3471" y="2044"/>
                <a:ext cx="330" cy="5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0"/>
                  </a:cxn>
                  <a:cxn ang="0">
                    <a:pos x="11" y="27"/>
                  </a:cxn>
                  <a:cxn ang="0">
                    <a:pos x="22" y="27"/>
                  </a:cxn>
                  <a:cxn ang="0">
                    <a:pos x="16" y="37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22" h="37">
                    <a:moveTo>
                      <a:pt x="0" y="0"/>
                    </a:moveTo>
                    <a:lnTo>
                      <a:pt x="11" y="0"/>
                    </a:lnTo>
                    <a:lnTo>
                      <a:pt x="11" y="27"/>
                    </a:lnTo>
                    <a:lnTo>
                      <a:pt x="22" y="27"/>
                    </a:lnTo>
                    <a:lnTo>
                      <a:pt x="1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  <p:sp>
            <p:nvSpPr>
              <p:cNvPr id="439312" name="Freeform 16"/>
              <p:cNvSpPr>
                <a:spLocks noChangeAspect="1"/>
              </p:cNvSpPr>
              <p:nvPr/>
            </p:nvSpPr>
            <p:spPr bwMode="auto">
              <a:xfrm>
                <a:off x="1761" y="2643"/>
                <a:ext cx="1935" cy="150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3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29" y="0"/>
                  </a:cxn>
                </a:cxnLst>
                <a:rect l="0" t="0" r="r" b="b"/>
                <a:pathLst>
                  <a:path w="129" h="10">
                    <a:moveTo>
                      <a:pt x="129" y="0"/>
                    </a:moveTo>
                    <a:lnTo>
                      <a:pt x="123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63D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defRPr/>
                </a:pPr>
                <a:endParaRPr lang="en-GB" sz="2000">
                  <a:ea typeface="+mn-ea"/>
                </a:endParaRPr>
              </a:p>
            </p:txBody>
          </p:sp>
        </p:grpSp>
        <p:pic>
          <p:nvPicPr>
            <p:cNvPr id="2059" name="Picture 17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598" y="2533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9315" name="Text Box 19"/>
          <p:cNvSpPr txBox="1">
            <a:spLocks noChangeArrowheads="1"/>
          </p:cNvSpPr>
          <p:nvPr userDrawn="1"/>
        </p:nvSpPr>
        <p:spPr bwMode="auto">
          <a:xfrm>
            <a:off x="4235450" y="6537325"/>
            <a:ext cx="336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eaLnBrk="0" hangingPunct="0">
              <a:defRPr/>
            </a:pPr>
            <a:fld id="{3B9966C1-BFAB-46A6-9A8D-11A8346CD109}" type="slidenum">
              <a:rPr lang="en-US" sz="1000">
                <a:solidFill>
                  <a:srgbClr val="999999"/>
                </a:solidFill>
                <a:ea typeface="+mn-ea"/>
              </a:rPr>
              <a:pPr algn="r" eaLnBrk="0" hangingPunct="0">
                <a:defRPr/>
              </a:pPr>
              <a:t>‹#›</a:t>
            </a:fld>
            <a:endParaRPr lang="en-US" sz="1000">
              <a:solidFill>
                <a:srgbClr val="999999"/>
              </a:solidFill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56" r:id="rId1"/>
    <p:sldLayoutId id="2147486757" r:id="rId2"/>
    <p:sldLayoutId id="2147486758" r:id="rId3"/>
    <p:sldLayoutId id="2147486759" r:id="rId4"/>
    <p:sldLayoutId id="2147486760" r:id="rId5"/>
    <p:sldLayoutId id="2147486761" r:id="rId6"/>
    <p:sldLayoutId id="2147486762" r:id="rId7"/>
    <p:sldLayoutId id="2147486763" r:id="rId8"/>
    <p:sldLayoutId id="2147486764" r:id="rId9"/>
    <p:sldLayoutId id="2147486765" r:id="rId10"/>
    <p:sldLayoutId id="2147486766" r:id="rId11"/>
    <p:sldLayoutId id="2147486767" r:id="rId12"/>
    <p:sldLayoutId id="2147486768" r:id="rId13"/>
  </p:sldLayoutIdLst>
  <p:transition spd="med"/>
  <p:hf sldNum="0" hdr="0" dt="0"/>
  <p:txStyles>
    <p:titleStyle>
      <a:lvl1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6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3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3pPr>
      <a:lvl4pPr marL="768350" indent="-204788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+mn-lt"/>
        </a:defRPr>
      </a:lvl4pPr>
      <a:lvl5pPr marL="10509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15081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19653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24225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2879725" indent="-16827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5013325"/>
            <a:ext cx="91440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613" y="6419850"/>
            <a:ext cx="1296987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Slide Title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layer</a:t>
            </a:r>
          </a:p>
          <a:p>
            <a:pPr lvl="1"/>
            <a:r>
              <a:rPr lang="en-US" altLang="ja-JP" smtClean="0"/>
              <a:t>Second layer</a:t>
            </a:r>
          </a:p>
          <a:p>
            <a:pPr lvl="2"/>
            <a:r>
              <a:rPr lang="en-US" altLang="ja-JP" smtClean="0"/>
              <a:t>Third layer</a:t>
            </a:r>
          </a:p>
          <a:p>
            <a:pPr lvl="3"/>
            <a:r>
              <a:rPr lang="en-US" altLang="ja-JP" smtClean="0"/>
              <a:t>Fourth layer</a:t>
            </a:r>
          </a:p>
          <a:p>
            <a:pPr lvl="4"/>
            <a:r>
              <a:rPr lang="en-US" altLang="ja-JP" smtClean="0"/>
              <a:t>Fith layer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03800" y="6475413"/>
            <a:ext cx="295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Helvetica" pitchFamily="34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713" y="6477000"/>
            <a:ext cx="31686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568325" algn="ctr"/>
                <a:tab pos="857250" algn="l"/>
                <a:tab pos="1089025" algn="l"/>
              </a:tabLst>
              <a:defRPr sz="1100" b="1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4613" y="6430963"/>
            <a:ext cx="1223962" cy="395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331913" y="6477000"/>
            <a:ext cx="3603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fld id="{4CED523D-B0D3-49EB-BD79-0B1E21BAAF4C}" type="slidenum">
              <a:rPr lang="ja-JP" altLang="en-US" sz="1200">
                <a:solidFill>
                  <a:srgbClr val="999999"/>
                </a:solidFill>
                <a:ea typeface="ＭＳ Ｐゴシック" pitchFamily="34" charset="-128"/>
                <a:cs typeface="Arial" charset="0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  <a:defRPr/>
              </a:pPr>
              <a:t>‹#›</a:t>
            </a:fld>
            <a:endParaRPr lang="en-US" altLang="ja-JP" sz="1200">
              <a:solidFill>
                <a:srgbClr val="999999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" y="692150"/>
            <a:ext cx="838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>
              <a:defRPr/>
            </a:pPr>
            <a:endParaRPr lang="en-GB">
              <a:ea typeface="ＭＳ Ｐゴシック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69" r:id="rId1"/>
    <p:sldLayoutId id="2147486770" r:id="rId2"/>
    <p:sldLayoutId id="2147486771" r:id="rId3"/>
    <p:sldLayoutId id="2147486772" r:id="rId4"/>
    <p:sldLayoutId id="2147486773" r:id="rId5"/>
    <p:sldLayoutId id="2147486774" r:id="rId6"/>
    <p:sldLayoutId id="2147486775" r:id="rId7"/>
    <p:sldLayoutId id="2147486776" r:id="rId8"/>
    <p:sldLayoutId id="2147486777" r:id="rId9"/>
    <p:sldLayoutId id="2147486778" r:id="rId10"/>
  </p:sldLayoutIdLst>
  <p:transition spd="med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613" y="6419850"/>
            <a:ext cx="1296987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0"/>
            <a:ext cx="838358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Slide Title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6613"/>
            <a:ext cx="8382000" cy="533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layer</a:t>
            </a:r>
          </a:p>
          <a:p>
            <a:pPr lvl="1"/>
            <a:r>
              <a:rPr lang="en-US" altLang="ja-JP" smtClean="0"/>
              <a:t>Second layer</a:t>
            </a:r>
          </a:p>
          <a:p>
            <a:pPr lvl="2"/>
            <a:r>
              <a:rPr lang="en-US" altLang="ja-JP" smtClean="0"/>
              <a:t>Third layer</a:t>
            </a:r>
          </a:p>
          <a:p>
            <a:pPr lvl="3"/>
            <a:r>
              <a:rPr lang="en-US" altLang="ja-JP" smtClean="0"/>
              <a:t>Fourth layer</a:t>
            </a:r>
          </a:p>
          <a:p>
            <a:pPr lvl="4"/>
            <a:r>
              <a:rPr lang="en-US" altLang="ja-JP" smtClean="0"/>
              <a:t>Fith layer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03800" y="6475413"/>
            <a:ext cx="295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© Toshiba Electronics Europe GmbH 2009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713" y="6477000"/>
            <a:ext cx="31686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568325" algn="ctr"/>
                <a:tab pos="857250" algn="l"/>
                <a:tab pos="1089025" algn="l"/>
              </a:tabLst>
              <a:defRPr sz="1100" b="1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4613" y="6430963"/>
            <a:ext cx="1223962" cy="395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331913" y="6477000"/>
            <a:ext cx="3603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tabLst>
                <a:tab pos="568325" algn="ctr"/>
                <a:tab pos="857250" algn="l"/>
                <a:tab pos="1089025" algn="l"/>
              </a:tabLst>
              <a:defRPr/>
            </a:pPr>
            <a:fld id="{AAD52DBB-464A-421B-AE95-946E3FF55022}" type="slidenum">
              <a:rPr lang="ja-JP" altLang="en-US" sz="1200">
                <a:solidFill>
                  <a:srgbClr val="999999"/>
                </a:solidFill>
                <a:ea typeface="ＭＳ Ｐゴシック" pitchFamily="34" charset="-128"/>
              </a:rPr>
              <a:pPr algn="r" eaLnBrk="0" hangingPunct="0">
                <a:tabLst>
                  <a:tab pos="568325" algn="ctr"/>
                  <a:tab pos="857250" algn="l"/>
                  <a:tab pos="1089025" algn="l"/>
                </a:tabLst>
                <a:defRPr/>
              </a:pPr>
              <a:t>‹#›</a:t>
            </a:fld>
            <a:endParaRPr lang="en-US" altLang="ja-JP" sz="120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81000" y="692150"/>
            <a:ext cx="838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hangingPunct="0">
              <a:defRPr/>
            </a:pPr>
            <a:endParaRPr lang="en-GB"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79" r:id="rId1"/>
    <p:sldLayoutId id="2147486780" r:id="rId2"/>
    <p:sldLayoutId id="2147486781" r:id="rId3"/>
    <p:sldLayoutId id="2147486782" r:id="rId4"/>
    <p:sldLayoutId id="2147486783" r:id="rId5"/>
    <p:sldLayoutId id="2147486784" r:id="rId6"/>
    <p:sldLayoutId id="2147486785" r:id="rId7"/>
    <p:sldLayoutId id="2147486786" r:id="rId8"/>
    <p:sldLayoutId id="2147486787" r:id="rId9"/>
    <p:sldLayoutId id="2147486788" r:id="rId10"/>
    <p:sldLayoutId id="2147486789" r:id="rId11"/>
  </p:sldLayoutIdLst>
  <p:transition spd="med"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Black" pitchFamily="34" charset="0"/>
          <a:ea typeface="HGP創英角ｺﾞｼｯｸUB" pitchFamily="50" charset="-128"/>
          <a:cs typeface="Arial" charset="0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25000"/>
        </a:spcAft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573088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57250" indent="-282575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138238" indent="-279400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425575" indent="-284163" algn="l" rtl="0" eaLnBrk="0" fontAlgn="base" hangingPunct="0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827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71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54375" indent="-284163" algn="l" rtl="0" fontAlgn="base">
        <a:spcBef>
          <a:spcPct val="0"/>
        </a:spcBef>
        <a:spcAft>
          <a:spcPct val="2500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5" descr="Line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0" y="6042025"/>
            <a:ext cx="9144000" cy="4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5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392113" y="279400"/>
            <a:ext cx="8359775" cy="914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392113" y="1312863"/>
            <a:ext cx="8359775" cy="41894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8776" name="Rectangle 8" hidden="1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800" noProof="1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777" name="Rectangle 9" hidden="1"/>
          <p:cNvSpPr>
            <a:spLocks noGrp="1" noChangeArrowheads="1"/>
          </p:cNvSpPr>
          <p:nvPr>
            <p:ph type="dt" sz="half" idx="2"/>
            <p:custDataLst>
              <p:tags r:id="rId18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900" noProof="1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8782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8388350" y="6388100"/>
            <a:ext cx="3175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noProof="1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E0AF047-375B-47BE-8015-A042F15FC91C}" type="slidenum">
              <a:rPr/>
              <a:pPr>
                <a:defRPr/>
              </a:pPr>
              <a:t>‹#›</a:t>
            </a:fld>
            <a:endParaRPr lang="en-US"/>
          </a:p>
        </p:txBody>
      </p:sp>
      <p:sp>
        <p:nvSpPr>
          <p:cNvPr id="288783" name="Rectangle 15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eaLnBrk="0" hangingPunct="0">
              <a:defRPr/>
            </a:pPr>
            <a:endParaRPr lang="en-US" sz="800" noProof="1">
              <a:solidFill>
                <a:srgbClr val="FFFFFF"/>
              </a:solidFill>
              <a:latin typeface="Arial" pitchFamily="34" charset="0"/>
              <a:ea typeface="+mn-ea"/>
              <a:cs typeface="Arial" charset="0"/>
            </a:endParaRPr>
          </a:p>
        </p:txBody>
      </p:sp>
      <p:sp>
        <p:nvSpPr>
          <p:cNvPr id="288784" name="Rectangle 16" hidden="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endParaRPr lang="de-DE" sz="1900" noProof="1">
              <a:solidFill>
                <a:srgbClr val="FFFFFF"/>
              </a:solidFill>
              <a:latin typeface="Arial" pitchFamily="34" charset="0"/>
              <a:ea typeface="+mn-ea"/>
              <a:cs typeface="Arial" charset="0"/>
            </a:endParaRPr>
          </a:p>
        </p:txBody>
      </p:sp>
      <p:pic>
        <p:nvPicPr>
          <p:cNvPr id="5130" name="Picture 17" descr="slide_NXP"/>
          <p:cNvPicPr>
            <a:picLocks noChangeAspect="1" noChangeArrowheads="1"/>
          </p:cNvPicPr>
          <p:nvPr/>
        </p:nvPicPr>
        <p:blipFill>
          <a:blip r:embed="rId23"/>
          <a:srcRect t="26924" r="79437" b="13460"/>
          <a:stretch>
            <a:fillRect/>
          </a:stretch>
        </p:blipFill>
        <p:spPr bwMode="auto">
          <a:xfrm>
            <a:off x="171450" y="6243638"/>
            <a:ext cx="14160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5" r:id="rId1"/>
    <p:sldLayoutId id="2147486796" r:id="rId2"/>
    <p:sldLayoutId id="2147486797" r:id="rId3"/>
    <p:sldLayoutId id="2147486798" r:id="rId4"/>
    <p:sldLayoutId id="2147486799" r:id="rId5"/>
    <p:sldLayoutId id="2147486800" r:id="rId6"/>
    <p:sldLayoutId id="2147486801" r:id="rId7"/>
    <p:sldLayoutId id="2147486802" r:id="rId8"/>
    <p:sldLayoutId id="2147486803" r:id="rId9"/>
    <p:sldLayoutId id="2147486804" r:id="rId10"/>
    <p:sldLayoutId id="2147486805" r:id="rId11"/>
    <p:sldLayoutId id="2147486806" r:id="rId12"/>
    <p:sldLayoutId id="2147486807" r:id="rId13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itchFamily="34" charset="0"/>
        </a:defRPr>
      </a:lvl9pPr>
    </p:titleStyle>
    <p:bodyStyle>
      <a:lvl1pPr marL="2540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rgbClr val="FAB400"/>
        </a:buClr>
        <a:buSzPct val="75000"/>
        <a:buFont typeface="Arial" charset="0"/>
        <a:buBlip>
          <a:blip r:embed="rId24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2pPr>
      <a:lvl3pPr marL="11684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3pPr>
      <a:lvl4pPr marL="16256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rgbClr val="000000"/>
          </a:solidFill>
          <a:latin typeface="+mn-lt"/>
        </a:defRPr>
      </a:lvl4pPr>
      <a:lvl5pPr marL="2082800" indent="-2540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5pPr>
      <a:lvl6pPr marL="25400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6pPr>
      <a:lvl7pPr marL="29972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7pPr>
      <a:lvl8pPr marL="34544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8pPr>
      <a:lvl9pPr marL="3911600" indent="-2540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716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65187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8" r:id="rId1"/>
  </p:sldLayoutIdLst>
  <p:transition spd="med"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716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65187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9" r:id="rId1"/>
  </p:sldLayoutIdLst>
  <p:transition spd="med"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77716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08050"/>
            <a:ext cx="8651875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10" r:id="rId1"/>
  </p:sldLayoutIdLst>
  <p:transition spd="med"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2438" y="1949450"/>
            <a:ext cx="8229600" cy="3460750"/>
          </a:xfrm>
        </p:spPr>
        <p:txBody>
          <a:bodyPr/>
          <a:lstStyle/>
          <a:p>
            <a:pPr eaLnBrk="1" hangingPunct="1">
              <a:defRPr/>
            </a:pPr>
            <a:r>
              <a:rPr lang="en-GB" sz="5400" dirty="0" smtClean="0">
                <a:solidFill>
                  <a:schemeClr val="accent1">
                    <a:lumMod val="75000"/>
                  </a:schemeClr>
                </a:solidFill>
              </a:rPr>
              <a:t>CMSIS-DAP </a:t>
            </a:r>
            <a:br>
              <a:rPr lang="en-GB" sz="5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2800" dirty="0" smtClean="0"/>
              <a:t>Standardized Interface to </a:t>
            </a:r>
            <a:r>
              <a:rPr lang="en-GB" sz="2800" dirty="0" err="1" smtClean="0"/>
              <a:t>CoreSight</a:t>
            </a:r>
            <a:r>
              <a:rPr lang="en-GB" sz="2800" dirty="0" smtClean="0"/>
              <a:t> Debug Access Port</a:t>
            </a:r>
            <a:br>
              <a:rPr lang="en-GB" sz="2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2400" b="0" dirty="0" smtClean="0"/>
              <a:t>Reinhard Keil</a:t>
            </a:r>
            <a:br>
              <a:rPr lang="en-GB" sz="2400" b="0" dirty="0" smtClean="0"/>
            </a:br>
            <a:r>
              <a:rPr lang="en-GB" sz="2400" b="0" dirty="0" smtClean="0"/>
              <a:t>Director – MCU Tools – ARM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4200" dirty="0" smtClean="0"/>
              <a:t/>
            </a:r>
            <a:br>
              <a:rPr lang="en-GB" sz="4200" dirty="0" smtClean="0"/>
            </a:br>
            <a:endParaRPr lang="en-GB" sz="2200" b="0" dirty="0" smtClean="0"/>
          </a:p>
        </p:txBody>
      </p:sp>
      <p:pic>
        <p:nvPicPr>
          <p:cNvPr id="30723" name="Picture 7" descr="ARM_Corp_rgb-Tag(1)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3275" y="357188"/>
            <a:ext cx="244792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CMSIS-DAP: Motivation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850" y="933450"/>
            <a:ext cx="85439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>
                <a:latin typeface="+mn-lt"/>
                <a:ea typeface="+mn-ea"/>
              </a:rPr>
              <a:t>Provide a standardized </a:t>
            </a:r>
            <a:r>
              <a:rPr lang="en-US" sz="2000" b="0" kern="0" dirty="0" smtClean="0">
                <a:latin typeface="+mn-lt"/>
                <a:ea typeface="+mn-ea"/>
              </a:rPr>
              <a:t>interface for Debuggers</a:t>
            </a:r>
            <a:endParaRPr lang="en-US" sz="2000" b="0" kern="0" dirty="0">
              <a:latin typeface="+mn-lt"/>
              <a:ea typeface="+mn-ea"/>
            </a:endParaRP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Access to all CoreSight registers + units (Cortex-A/R/M profile)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Supports multi-core debugging</a:t>
            </a:r>
            <a:endParaRPr lang="en-US" sz="1800" b="0" kern="0" dirty="0">
              <a:latin typeface="+mn-lt"/>
              <a:ea typeface="+mn-ea"/>
            </a:endParaRP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Connects to multiple debuggers</a:t>
            </a:r>
          </a:p>
          <a:p>
            <a:pPr marL="265113" indent="-265113" eaLnBrk="0" fontAlgn="ctr" hangingPunct="0">
              <a:lnSpc>
                <a:spcPct val="15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/>
              <a:t>Easy to implement on different debug hardware units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/>
              <a:t>Debug hardware can be implemented on vendor board using vendor silicon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/>
              <a:t>Will be provided as deployable “middleware” component in MDK-ARM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/>
              <a:t>ULINK3 will be based on CMSIS-DAP</a:t>
            </a:r>
          </a:p>
          <a:p>
            <a:pPr marL="265113" indent="-265113" eaLnBrk="0" fontAlgn="ctr" hangingPunct="0">
              <a:lnSpc>
                <a:spcPct val="150000"/>
              </a:lnSpc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+mn-lt"/>
                <a:ea typeface="+mn-ea"/>
              </a:rPr>
              <a:t>Will be supported by the mbed Rapid Prototyping Platform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CMSIS-DAP added as a low-level interface for mbed hardware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mbed and standard </a:t>
            </a:r>
            <a:r>
              <a:rPr lang="en-US" sz="1800" b="0" kern="0" dirty="0" err="1" smtClean="0">
                <a:latin typeface="+mn-lt"/>
                <a:ea typeface="+mn-ea"/>
              </a:rPr>
              <a:t>toolchains</a:t>
            </a:r>
            <a:r>
              <a:rPr lang="en-US" sz="1800" b="0" kern="0" dirty="0" smtClean="0">
                <a:latin typeface="+mn-lt"/>
                <a:ea typeface="+mn-ea"/>
              </a:rPr>
              <a:t> can both connect to mbed hardware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2946470" y="1000108"/>
            <a:ext cx="5143536" cy="52149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28274" y="1400217"/>
            <a:ext cx="2016000" cy="4309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r>
              <a:rPr lang="en-US" b="0" dirty="0" smtClean="0"/>
              <a:t>Interface Firmware</a:t>
            </a:r>
          </a:p>
          <a:p>
            <a:pPr algn="ctr">
              <a:defRPr/>
            </a:pPr>
            <a:r>
              <a:rPr lang="en-US" b="0" dirty="0" smtClean="0"/>
              <a:t> implemented</a:t>
            </a:r>
            <a:br>
              <a:rPr lang="en-US" b="0" dirty="0" smtClean="0"/>
            </a:br>
            <a:r>
              <a:rPr lang="en-US" b="0" dirty="0" smtClean="0"/>
              <a:t>on Cortex-M </a:t>
            </a:r>
          </a:p>
          <a:p>
            <a:pPr algn="ctr">
              <a:defRPr/>
            </a:pPr>
            <a:r>
              <a:rPr lang="en-US" b="0" dirty="0" smtClean="0"/>
              <a:t>Microcontroller</a:t>
            </a:r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CMSIS-DAP: Overview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0710" y="1400218"/>
            <a:ext cx="2016000" cy="4309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370650" y="1981240"/>
            <a:ext cx="1214438" cy="70485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/>
              <a:t>Cortex-M0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CPU</a:t>
            </a:r>
          </a:p>
        </p:txBody>
      </p:sp>
      <p:sp>
        <p:nvSpPr>
          <p:cNvPr id="33813" name="Down Arrow 27"/>
          <p:cNvSpPr>
            <a:spLocks noChangeArrowheads="1"/>
          </p:cNvSpPr>
          <p:nvPr/>
        </p:nvSpPr>
        <p:spPr bwMode="auto">
          <a:xfrm rot="5400000">
            <a:off x="5346703" y="2311442"/>
            <a:ext cx="322273" cy="92869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4" name="Down Arrow 28"/>
          <p:cNvSpPr>
            <a:spLocks noChangeArrowheads="1"/>
          </p:cNvSpPr>
          <p:nvPr/>
        </p:nvSpPr>
        <p:spPr bwMode="auto">
          <a:xfrm rot="16200000">
            <a:off x="6010287" y="1665331"/>
            <a:ext cx="284163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3483867" y="1647866"/>
            <a:ext cx="1530358" cy="2214564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CMSIS-DAP</a:t>
            </a:r>
            <a:endParaRPr lang="en-US" sz="1200" b="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370650" y="1678020"/>
            <a:ext cx="1214438" cy="311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 smtClean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6370650" y="3338562"/>
            <a:ext cx="1214438" cy="70485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/>
              <a:t>Cortex-M4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CPU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370650" y="3035342"/>
            <a:ext cx="1214438" cy="311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 smtClean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370650" y="4695884"/>
            <a:ext cx="1214438" cy="70485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/>
              <a:t>Cortex-A7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CPU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70650" y="4392664"/>
            <a:ext cx="1214438" cy="3111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 smtClean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65" name="Down Arrow 28"/>
          <p:cNvSpPr>
            <a:spLocks noChangeArrowheads="1"/>
          </p:cNvSpPr>
          <p:nvPr/>
        </p:nvSpPr>
        <p:spPr bwMode="auto">
          <a:xfrm rot="16200000">
            <a:off x="6010287" y="2984542"/>
            <a:ext cx="284163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 bwMode="auto">
          <a:xfrm rot="16200000" flipH="1">
            <a:off x="4593386" y="3196384"/>
            <a:ext cx="2757600" cy="0"/>
          </a:xfrm>
          <a:prstGeom prst="line">
            <a:avLst/>
          </a:prstGeom>
          <a:ln w="57150" cmpd="sng">
            <a:solidFill>
              <a:schemeClr val="bg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8275" y="1071534"/>
            <a:ext cx="200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Debug Unit</a:t>
            </a:r>
            <a:endParaRPr lang="en-US" sz="2000" b="0" dirty="0"/>
          </a:p>
        </p:txBody>
      </p:sp>
      <p:sp>
        <p:nvSpPr>
          <p:cNvPr id="73" name="TextBox 72"/>
          <p:cNvSpPr txBox="1"/>
          <p:nvPr/>
        </p:nvSpPr>
        <p:spPr>
          <a:xfrm>
            <a:off x="5043493" y="2418974"/>
            <a:ext cx="92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SWD</a:t>
            </a:r>
            <a:endParaRPr lang="en-US" sz="1600" b="0" dirty="0"/>
          </a:p>
        </p:txBody>
      </p:sp>
      <p:sp>
        <p:nvSpPr>
          <p:cNvPr id="76" name="TextBox 75"/>
          <p:cNvSpPr txBox="1"/>
          <p:nvPr/>
        </p:nvSpPr>
        <p:spPr>
          <a:xfrm>
            <a:off x="5770710" y="1043004"/>
            <a:ext cx="2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Device</a:t>
            </a:r>
            <a:endParaRPr lang="en-US" sz="2000" b="0" dirty="0"/>
          </a:p>
        </p:txBody>
      </p:sp>
      <p:sp>
        <p:nvSpPr>
          <p:cNvPr id="77" name="Rectangle 42"/>
          <p:cNvSpPr>
            <a:spLocks noChangeArrowheads="1"/>
          </p:cNvSpPr>
          <p:nvPr/>
        </p:nvSpPr>
        <p:spPr bwMode="auto">
          <a:xfrm>
            <a:off x="665770" y="2389186"/>
            <a:ext cx="1332000" cy="812800"/>
          </a:xfrm>
          <a:prstGeom prst="rect">
            <a:avLst/>
          </a:prstGeom>
          <a:solidFill>
            <a:srgbClr val="00B0F0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MDK</a:t>
            </a:r>
          </a:p>
          <a:p>
            <a:pPr algn="ctr"/>
            <a:r>
              <a:rPr lang="en-US" sz="1800" b="0" dirty="0" smtClean="0"/>
              <a:t>Debugger</a:t>
            </a:r>
            <a:endParaRPr lang="en-US" sz="1200" b="0" dirty="0"/>
          </a:p>
        </p:txBody>
      </p:sp>
      <p:sp>
        <p:nvSpPr>
          <p:cNvPr id="78" name="Down Arrow 77"/>
          <p:cNvSpPr/>
          <p:nvPr/>
        </p:nvSpPr>
        <p:spPr bwMode="auto">
          <a:xfrm rot="16200000">
            <a:off x="2769841" y="2236211"/>
            <a:ext cx="288000" cy="1087026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665770" y="3286124"/>
            <a:ext cx="1332000" cy="812800"/>
          </a:xfrm>
          <a:prstGeom prst="rect">
            <a:avLst/>
          </a:prstGeom>
          <a:solidFill>
            <a:srgbClr val="00B0F0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/>
              <a:t>Debugger</a:t>
            </a:r>
            <a:br>
              <a:rPr lang="en-US" sz="1800" b="0" dirty="0"/>
            </a:br>
            <a:r>
              <a:rPr lang="en-US" sz="1200" b="0" dirty="0"/>
              <a:t> (3</a:t>
            </a:r>
            <a:r>
              <a:rPr lang="en-US" sz="1200" b="0" baseline="30000" dirty="0"/>
              <a:t>rd</a:t>
            </a:r>
            <a:r>
              <a:rPr lang="en-US" sz="1200" b="0" dirty="0"/>
              <a:t> Party)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46470" y="5835867"/>
            <a:ext cx="5143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May be integrated on a single evaluation board</a:t>
            </a:r>
            <a:endParaRPr lang="en-US" sz="1600" b="0" dirty="0"/>
          </a:p>
        </p:txBody>
      </p:sp>
      <p:sp>
        <p:nvSpPr>
          <p:cNvPr id="84" name="TextBox 83"/>
          <p:cNvSpPr txBox="1"/>
          <p:nvPr/>
        </p:nvSpPr>
        <p:spPr>
          <a:xfrm>
            <a:off x="2206079" y="2425111"/>
            <a:ext cx="92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USB</a:t>
            </a:r>
            <a:endParaRPr lang="en-US" sz="16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5029896" y="2804694"/>
            <a:ext cx="92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JTAG</a:t>
            </a:r>
            <a:endParaRPr lang="en-US" sz="1600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500034" y="4261972"/>
            <a:ext cx="192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Only one Debugger can be connected at the same time</a:t>
            </a: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665770" y="1505415"/>
            <a:ext cx="1332000" cy="812800"/>
          </a:xfrm>
          <a:prstGeom prst="rect">
            <a:avLst/>
          </a:prstGeom>
          <a:solidFill>
            <a:srgbClr val="00B0F0"/>
          </a:solidFill>
          <a:ln w="762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DS-5</a:t>
            </a:r>
          </a:p>
          <a:p>
            <a:pPr algn="ctr"/>
            <a:r>
              <a:rPr lang="en-US" sz="1800" b="0" dirty="0" smtClean="0"/>
              <a:t>Debugger</a:t>
            </a:r>
            <a:endParaRPr lang="en-US" sz="12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665771" y="1071546"/>
            <a:ext cx="13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Host PC</a:t>
            </a:r>
            <a:endParaRPr lang="en-US" sz="2000" b="0" dirty="0"/>
          </a:p>
        </p:txBody>
      </p:sp>
      <p:sp>
        <p:nvSpPr>
          <p:cNvPr id="66" name="Down Arrow 28"/>
          <p:cNvSpPr>
            <a:spLocks noChangeArrowheads="1"/>
          </p:cNvSpPr>
          <p:nvPr/>
        </p:nvSpPr>
        <p:spPr bwMode="auto">
          <a:xfrm rot="16200000">
            <a:off x="6010287" y="4349803"/>
            <a:ext cx="284163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 bwMode="auto">
          <a:xfrm rot="5400000">
            <a:off x="1438466" y="2795289"/>
            <a:ext cx="1843200" cy="5285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auto">
          <a:xfrm rot="10800000">
            <a:off x="1965023" y="3689352"/>
            <a:ext cx="3924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>
            <a:off x="1974910" y="2778438"/>
            <a:ext cx="3924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>
            <a:off x="1974910" y="1899115"/>
            <a:ext cx="3924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CMSIS-DAP: Debug Unit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23849" y="846138"/>
            <a:ext cx="85439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+mn-lt"/>
                <a:ea typeface="+mn-ea"/>
              </a:rPr>
              <a:t>Hardware Requirements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dirty="0" smtClean="0"/>
              <a:t>Cortex-M0, M3, or M4 microcontroller with min. 48MHz CPU clock.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dirty="0" smtClean="0"/>
              <a:t>RAM: 16KB min. and Flash ROM: 32KB min.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Full-speed or high-speed USB Device Peripheral</a:t>
            </a:r>
          </a:p>
          <a:p>
            <a:pPr marL="722313" lvl="1" indent="-265113" eaLnBrk="0" fontAlgn="ctr" hangingPunct="0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7 I/O pins for JTAG/SWD and optional 2 I/O pins for Status LEDs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6211" y="2643182"/>
            <a:ext cx="2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Debug Unit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85007" y="3717570"/>
            <a:ext cx="92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USB</a:t>
            </a:r>
            <a:endParaRPr lang="en-US" sz="1600" b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816211" y="3043292"/>
            <a:ext cx="2016000" cy="21376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r>
              <a:rPr lang="en-US" sz="1800" b="0" dirty="0" smtClean="0"/>
              <a:t>Cortex-M</a:t>
            </a:r>
            <a:br>
              <a:rPr lang="en-US" sz="1800" b="0" dirty="0" smtClean="0"/>
            </a:br>
            <a:r>
              <a:rPr lang="en-US" sz="1800" b="0" dirty="0" smtClean="0"/>
              <a:t>Microcontroller</a:t>
            </a:r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  <a:p>
            <a:pPr algn="ctr">
              <a:defRPr/>
            </a:pPr>
            <a:endParaRPr lang="en-US" b="0" dirty="0" smtClean="0"/>
          </a:p>
        </p:txBody>
      </p:sp>
      <p:sp>
        <p:nvSpPr>
          <p:cNvPr id="7" name="Down Arrow 6"/>
          <p:cNvSpPr/>
          <p:nvPr/>
        </p:nvSpPr>
        <p:spPr bwMode="auto">
          <a:xfrm rot="16200000">
            <a:off x="2084520" y="3570225"/>
            <a:ext cx="288000" cy="1087026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 descr="xdvxvxc"/>
          <p:cNvCxnSpPr/>
          <p:nvPr/>
        </p:nvCxnSpPr>
        <p:spPr bwMode="auto">
          <a:xfrm>
            <a:off x="4842242" y="3186168"/>
            <a:ext cx="360000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 descr="xdvxvxc"/>
          <p:cNvCxnSpPr/>
          <p:nvPr/>
        </p:nvCxnSpPr>
        <p:spPr bwMode="auto">
          <a:xfrm>
            <a:off x="4842242" y="3557646"/>
            <a:ext cx="360000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 descr="xdvxvxc"/>
          <p:cNvCxnSpPr/>
          <p:nvPr/>
        </p:nvCxnSpPr>
        <p:spPr bwMode="auto">
          <a:xfrm>
            <a:off x="4842242" y="3929124"/>
            <a:ext cx="360000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 descr="xdvxvxc"/>
          <p:cNvCxnSpPr/>
          <p:nvPr/>
        </p:nvCxnSpPr>
        <p:spPr bwMode="auto">
          <a:xfrm>
            <a:off x="4842242" y="4300602"/>
            <a:ext cx="360000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 descr="xdvxvxc"/>
          <p:cNvCxnSpPr/>
          <p:nvPr/>
        </p:nvCxnSpPr>
        <p:spPr bwMode="auto">
          <a:xfrm>
            <a:off x="4842242" y="4672080"/>
            <a:ext cx="360000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 descr="xdvxvxc"/>
          <p:cNvCxnSpPr/>
          <p:nvPr/>
        </p:nvCxnSpPr>
        <p:spPr bwMode="auto">
          <a:xfrm>
            <a:off x="4842242" y="5043556"/>
            <a:ext cx="360000" cy="0"/>
          </a:xfrm>
          <a:prstGeom prst="lin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114031" y="3022654"/>
            <a:ext cx="15049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0" dirty="0" smtClean="0"/>
              <a:t>TCK/SWCLK</a:t>
            </a:r>
            <a:endParaRPr lang="en-US" sz="16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114031" y="3394366"/>
            <a:ext cx="15049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0" dirty="0" smtClean="0"/>
              <a:t>TMS/SWDIO</a:t>
            </a:r>
            <a:endParaRPr lang="en-US" sz="1600" b="0" dirty="0"/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114031" y="3766078"/>
            <a:ext cx="15049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0" dirty="0" smtClean="0"/>
              <a:t>TDI</a:t>
            </a:r>
            <a:endParaRPr lang="en-US" sz="16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5114031" y="4137790"/>
            <a:ext cx="15049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0" dirty="0" smtClean="0"/>
              <a:t>TDO</a:t>
            </a:r>
            <a:endParaRPr lang="en-US" sz="16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5114031" y="4509502"/>
            <a:ext cx="15049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0" dirty="0" smtClean="0"/>
              <a:t>nTRST</a:t>
            </a:r>
            <a:endParaRPr lang="en-US" sz="16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5114031" y="4881216"/>
            <a:ext cx="15049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0" dirty="0" smtClean="0"/>
              <a:t>nRESET</a:t>
            </a:r>
            <a:endParaRPr lang="en-US" sz="1600" b="0" dirty="0"/>
          </a:p>
        </p:txBody>
      </p:sp>
      <p:sp>
        <p:nvSpPr>
          <p:cNvPr id="20" name="Right Brace 19"/>
          <p:cNvSpPr/>
          <p:nvPr/>
        </p:nvSpPr>
        <p:spPr bwMode="auto">
          <a:xfrm>
            <a:off x="6660267" y="3022654"/>
            <a:ext cx="270567" cy="1825402"/>
          </a:xfrm>
          <a:prstGeom prst="rightBrac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8737" y="3500438"/>
            <a:ext cx="92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JTAG</a:t>
            </a:r>
            <a:endParaRPr lang="en-US" sz="16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6715140" y="3886158"/>
            <a:ext cx="92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SWD</a:t>
            </a:r>
            <a:endParaRPr lang="en-US" sz="16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1718344" y="5285516"/>
            <a:ext cx="15049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0" dirty="0" smtClean="0"/>
              <a:t>Debugger Connected</a:t>
            </a:r>
            <a:endParaRPr lang="en-US" sz="16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4231375" y="5286388"/>
            <a:ext cx="15049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0" dirty="0" smtClean="0"/>
              <a:t>Target Running</a:t>
            </a:r>
            <a:endParaRPr lang="en-US" sz="1600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3071802" y="5857892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Status LEDs</a:t>
            </a:r>
            <a:endParaRPr lang="en-US" sz="1600" b="0" dirty="0"/>
          </a:p>
        </p:txBody>
      </p:sp>
      <p:pic>
        <p:nvPicPr>
          <p:cNvPr id="9218" name="Picture 2" descr="Led Symbol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3043344" y="5329368"/>
            <a:ext cx="601428" cy="312743"/>
          </a:xfrm>
          <a:prstGeom prst="rect">
            <a:avLst/>
          </a:prstGeom>
          <a:noFill/>
        </p:spPr>
      </p:pic>
      <p:pic>
        <p:nvPicPr>
          <p:cNvPr id="37" name="Picture 2" descr="Led Symbol Clip 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070468" y="5329368"/>
            <a:ext cx="601428" cy="31274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CMSIS-DAP: SW Stack : Hidden Slide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59622" y="2143116"/>
            <a:ext cx="1766891" cy="1196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3340026" y="2143116"/>
            <a:ext cx="5001538" cy="11969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8" name="Rectangle 42"/>
          <p:cNvSpPr>
            <a:spLocks noChangeArrowheads="1"/>
          </p:cNvSpPr>
          <p:nvPr/>
        </p:nvSpPr>
        <p:spPr bwMode="auto">
          <a:xfrm>
            <a:off x="483385" y="2314558"/>
            <a:ext cx="1511300" cy="856800"/>
          </a:xfrm>
          <a:prstGeom prst="rect">
            <a:avLst/>
          </a:prstGeom>
          <a:solidFill>
            <a:srgbClr val="00B0F0"/>
          </a:solidFill>
          <a:ln w="666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RDDI-DAP</a:t>
            </a:r>
            <a:r>
              <a:rPr lang="en-US" sz="1800" b="0" dirty="0" smtClean="0"/>
              <a:t> </a:t>
            </a:r>
            <a:br>
              <a:rPr lang="en-US" sz="1800" b="0" dirty="0" smtClean="0"/>
            </a:br>
            <a:r>
              <a:rPr lang="en-US" sz="1800" b="0" dirty="0" smtClean="0"/>
              <a:t>Access DLL</a:t>
            </a:r>
            <a:endParaRPr lang="en-US" sz="1200" b="0" dirty="0"/>
          </a:p>
        </p:txBody>
      </p:sp>
      <p:sp>
        <p:nvSpPr>
          <p:cNvPr id="69" name="Rectangle 43"/>
          <p:cNvSpPr>
            <a:spLocks noChangeArrowheads="1"/>
          </p:cNvSpPr>
          <p:nvPr/>
        </p:nvSpPr>
        <p:spPr bwMode="auto">
          <a:xfrm>
            <a:off x="5088316" y="2314558"/>
            <a:ext cx="1505839" cy="856800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CMSIS-DAP</a:t>
            </a:r>
          </a:p>
          <a:p>
            <a:pPr algn="ctr"/>
            <a:r>
              <a:rPr lang="en-US" sz="1800" b="0" dirty="0" smtClean="0"/>
              <a:t>Core</a:t>
            </a:r>
            <a:endParaRPr lang="en-US" sz="1800" dirty="0" smtClean="0"/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6698491" y="2314558"/>
            <a:ext cx="1511300" cy="858051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CMSIS-DAP</a:t>
            </a:r>
          </a:p>
          <a:p>
            <a:pPr algn="ctr"/>
            <a:r>
              <a:rPr lang="en-US" sz="1800" b="0" dirty="0" smtClean="0"/>
              <a:t>I/O Interface</a:t>
            </a:r>
            <a:endParaRPr lang="en-US" sz="12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3044026" y="3340089"/>
            <a:ext cx="529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Debug Hardware Unit</a:t>
            </a:r>
            <a:endParaRPr lang="en-US" sz="1600" b="0" dirty="0"/>
          </a:p>
        </p:txBody>
      </p:sp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3478140" y="2314558"/>
            <a:ext cx="1505839" cy="856800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USB</a:t>
            </a:r>
          </a:p>
          <a:p>
            <a:pPr algn="ctr"/>
            <a:r>
              <a:rPr lang="en-US" sz="1800" b="0" dirty="0" smtClean="0"/>
              <a:t>HID Interface</a:t>
            </a:r>
            <a:endParaRPr lang="en-US" sz="1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57158" y="3340089"/>
            <a:ext cx="200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HOST PC</a:t>
            </a:r>
            <a:endParaRPr lang="en-US" sz="1600" b="0" dirty="0"/>
          </a:p>
        </p:txBody>
      </p:sp>
      <p:sp>
        <p:nvSpPr>
          <p:cNvPr id="75" name="Up-Down Arrow 74"/>
          <p:cNvSpPr/>
          <p:nvPr/>
        </p:nvSpPr>
        <p:spPr bwMode="auto">
          <a:xfrm rot="16200000">
            <a:off x="2557819" y="2007852"/>
            <a:ext cx="357190" cy="1483457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94685" y="2312393"/>
            <a:ext cx="148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USB</a:t>
            </a:r>
            <a:endParaRPr lang="en-US" sz="16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994685" y="2928176"/>
            <a:ext cx="148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/>
              <a:t>CMSIS-DAP</a:t>
            </a:r>
          </a:p>
          <a:p>
            <a:pPr algn="ctr"/>
            <a:r>
              <a:rPr lang="en-US" b="0" dirty="0" smtClean="0"/>
              <a:t>Protocol</a:t>
            </a:r>
            <a:endParaRPr lang="en-US" b="0" dirty="0"/>
          </a:p>
        </p:txBody>
      </p:sp>
      <p:sp>
        <p:nvSpPr>
          <p:cNvPr id="15" name="Down Arrow 27"/>
          <p:cNvSpPr>
            <a:spLocks noChangeArrowheads="1"/>
          </p:cNvSpPr>
          <p:nvPr/>
        </p:nvSpPr>
        <p:spPr bwMode="auto">
          <a:xfrm rot="16200000">
            <a:off x="8459795" y="2370195"/>
            <a:ext cx="322273" cy="811186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2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40738" y="2332030"/>
            <a:ext cx="80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JTAG</a:t>
            </a:r>
            <a:endParaRPr lang="en-US" sz="16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8239966" y="2901532"/>
            <a:ext cx="80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SWD</a:t>
            </a:r>
            <a:endParaRPr lang="en-US" sz="1600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804898" y="982636"/>
            <a:ext cx="2006599" cy="1196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804898" y="2655116"/>
            <a:ext cx="2006599" cy="31853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8" name="Rectangle 42"/>
          <p:cNvSpPr>
            <a:spLocks noChangeArrowheads="1"/>
          </p:cNvSpPr>
          <p:nvPr/>
        </p:nvSpPr>
        <p:spPr bwMode="auto">
          <a:xfrm>
            <a:off x="1060490" y="1179477"/>
            <a:ext cx="1511300" cy="812800"/>
          </a:xfrm>
          <a:prstGeom prst="rect">
            <a:avLst/>
          </a:prstGeom>
          <a:solidFill>
            <a:srgbClr val="00B0F0"/>
          </a:solidFill>
          <a:ln w="666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RDDI-DAP</a:t>
            </a:r>
            <a:r>
              <a:rPr lang="en-US" sz="1800" b="0" dirty="0" smtClean="0"/>
              <a:t> </a:t>
            </a:r>
            <a:br>
              <a:rPr lang="en-US" sz="1800" b="0" dirty="0" smtClean="0"/>
            </a:br>
            <a:r>
              <a:rPr lang="en-US" sz="1800" b="0" dirty="0" smtClean="0"/>
              <a:t>Access DLL</a:t>
            </a:r>
            <a:endParaRPr lang="en-US" sz="1200" b="0" dirty="0"/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CMSIS-DAP: Software Stack</a:t>
            </a:r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1065951" y="3830689"/>
            <a:ext cx="1505839" cy="838194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CMSIS-DAP</a:t>
            </a:r>
          </a:p>
          <a:p>
            <a:pPr algn="ctr"/>
            <a:r>
              <a:rPr lang="en-US" sz="1800" b="0" dirty="0" smtClean="0"/>
              <a:t>Core</a:t>
            </a:r>
            <a:endParaRPr lang="en-US" sz="1800" dirty="0" smtClean="0"/>
          </a:p>
        </p:txBody>
      </p:sp>
      <p:sp>
        <p:nvSpPr>
          <p:cNvPr id="33838" name="Rectangle 24"/>
          <p:cNvSpPr>
            <a:spLocks noChangeArrowheads="1"/>
          </p:cNvSpPr>
          <p:nvPr/>
        </p:nvSpPr>
        <p:spPr bwMode="auto">
          <a:xfrm>
            <a:off x="1060490" y="4810964"/>
            <a:ext cx="1511300" cy="858051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CMSIS-DAP</a:t>
            </a:r>
          </a:p>
          <a:p>
            <a:pPr algn="ctr"/>
            <a:r>
              <a:rPr lang="en-US" sz="1800" b="0" dirty="0" smtClean="0"/>
              <a:t>I/O Interface</a:t>
            </a:r>
            <a:endParaRPr lang="en-US" sz="1200" b="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-987809" y="4047713"/>
            <a:ext cx="318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Debug Hardware Unit</a:t>
            </a:r>
            <a:endParaRPr lang="en-US" sz="2000" b="0" dirty="0"/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1065951" y="2848333"/>
            <a:ext cx="1505839" cy="838194"/>
          </a:xfrm>
          <a:prstGeom prst="rect">
            <a:avLst/>
          </a:prstGeom>
          <a:solidFill>
            <a:srgbClr val="E377AA"/>
          </a:solidFill>
          <a:ln w="19050" algn="ctr">
            <a:solidFill>
              <a:srgbClr val="E377A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USB</a:t>
            </a:r>
          </a:p>
          <a:p>
            <a:pPr algn="ctr"/>
            <a:r>
              <a:rPr lang="en-US" sz="1800" b="0" dirty="0" smtClean="0"/>
              <a:t>HID Interface</a:t>
            </a:r>
            <a:endParaRPr lang="en-US" sz="1800" dirty="0" smtClean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112738" y="1398540"/>
            <a:ext cx="133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/>
              <a:t>HOST PC</a:t>
            </a:r>
            <a:endParaRPr lang="en-US" sz="20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3000363" y="982636"/>
            <a:ext cx="5994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The </a:t>
            </a:r>
            <a:r>
              <a:rPr lang="en-US" sz="1200" dirty="0" smtClean="0"/>
              <a:t>RDDI-DAP Access DLL </a:t>
            </a:r>
            <a:r>
              <a:rPr lang="en-US" sz="1200" b="0" dirty="0" smtClean="0"/>
              <a:t>is used to validate the CMSIS-DAP interface. CMSIS-DAP compliant hardware must be validated using this DLL.</a:t>
            </a:r>
          </a:p>
          <a:p>
            <a:endParaRPr lang="en-US" sz="1200" b="0" dirty="0" smtClean="0"/>
          </a:p>
          <a:p>
            <a:r>
              <a:rPr lang="en-US" sz="1200" b="0" dirty="0" smtClean="0"/>
              <a:t>Provided  as free-to-use Windows DLL to allow integration into other debuggers.</a:t>
            </a:r>
          </a:p>
          <a:p>
            <a:r>
              <a:rPr lang="en-US" sz="1200" b="0" dirty="0" smtClean="0"/>
              <a:t>Source Code and Support  is available as paid option.</a:t>
            </a:r>
            <a:endParaRPr lang="en-US" sz="12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3000364" y="2655116"/>
            <a:ext cx="5994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The </a:t>
            </a:r>
            <a:r>
              <a:rPr lang="en-US" sz="1200" dirty="0" smtClean="0"/>
              <a:t>HID Interface </a:t>
            </a:r>
            <a:r>
              <a:rPr lang="en-US" sz="1200" b="0" dirty="0" smtClean="0"/>
              <a:t>needs adaption to the specific debug hardware and is based on MDK Professional middleware, but may be implemented using 3</a:t>
            </a:r>
            <a:r>
              <a:rPr lang="en-US" sz="1200" b="0" baseline="30000" dirty="0" smtClean="0"/>
              <a:t>rd</a:t>
            </a:r>
            <a:r>
              <a:rPr lang="en-US" sz="1200" b="0" dirty="0" smtClean="0"/>
              <a:t> party software (i.e. ROM code)</a:t>
            </a:r>
          </a:p>
          <a:p>
            <a:endParaRPr lang="en-US" sz="1200" b="0" dirty="0" smtClean="0"/>
          </a:p>
          <a:p>
            <a:r>
              <a:rPr lang="en-US" sz="1200" b="0" dirty="0" smtClean="0"/>
              <a:t>Provided as source code template and examples for specific devices.</a:t>
            </a:r>
            <a:endParaRPr lang="en-US" sz="1200" b="0" dirty="0"/>
          </a:p>
        </p:txBody>
      </p:sp>
      <p:sp>
        <p:nvSpPr>
          <p:cNvPr id="43" name="TextBox 42"/>
          <p:cNvSpPr txBox="1"/>
          <p:nvPr/>
        </p:nvSpPr>
        <p:spPr>
          <a:xfrm>
            <a:off x="3000365" y="3830689"/>
            <a:ext cx="599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The </a:t>
            </a:r>
            <a:r>
              <a:rPr lang="en-US" sz="1200" dirty="0" smtClean="0"/>
              <a:t>Core </a:t>
            </a:r>
            <a:r>
              <a:rPr lang="en-US" sz="1200" b="0" dirty="0" smtClean="0"/>
              <a:t>contains the CMSIS firmware that runs on the debug hardware.</a:t>
            </a:r>
          </a:p>
          <a:p>
            <a:endParaRPr lang="en-US" sz="1200" b="0" dirty="0" smtClean="0"/>
          </a:p>
          <a:p>
            <a:r>
              <a:rPr lang="en-US" sz="1200" b="0" dirty="0" smtClean="0"/>
              <a:t>Provided as library and source code.</a:t>
            </a:r>
            <a:endParaRPr lang="en-US" sz="1200" b="0" dirty="0"/>
          </a:p>
        </p:txBody>
      </p:sp>
      <p:sp>
        <p:nvSpPr>
          <p:cNvPr id="44" name="TextBox 43"/>
          <p:cNvSpPr txBox="1"/>
          <p:nvPr/>
        </p:nvSpPr>
        <p:spPr>
          <a:xfrm>
            <a:off x="3000366" y="4810964"/>
            <a:ext cx="5994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The </a:t>
            </a:r>
            <a:r>
              <a:rPr lang="en-US" sz="1200" dirty="0" smtClean="0"/>
              <a:t>I/O Interface </a:t>
            </a:r>
            <a:r>
              <a:rPr lang="en-US" sz="1200" b="0" dirty="0" smtClean="0"/>
              <a:t>interfaces to the JTAG/SWD I/O pins and uses pin toggling. In addition it provides hooks for Protocol command extensions and a debugger default configuration.</a:t>
            </a:r>
          </a:p>
          <a:p>
            <a:endParaRPr lang="en-US" sz="1200" b="0" dirty="0" smtClean="0"/>
          </a:p>
          <a:p>
            <a:r>
              <a:rPr lang="en-US" sz="1200" b="0" dirty="0" smtClean="0"/>
              <a:t>Provided as  source code and code examples for specific devices.</a:t>
            </a:r>
            <a:endParaRPr lang="en-US" sz="1200" b="0" dirty="0"/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1785918" y="2411396"/>
            <a:ext cx="1160869" cy="596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00366" y="2179609"/>
            <a:ext cx="56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CMSIS-DAP Protocol</a:t>
            </a:r>
            <a:endParaRPr lang="en-US" sz="1800" dirty="0"/>
          </a:p>
        </p:txBody>
      </p:sp>
      <p:sp>
        <p:nvSpPr>
          <p:cNvPr id="24" name="Up-Down Arrow 23"/>
          <p:cNvSpPr/>
          <p:nvPr/>
        </p:nvSpPr>
        <p:spPr bwMode="auto">
          <a:xfrm>
            <a:off x="1643040" y="2179609"/>
            <a:ext cx="357190" cy="475507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4898" y="5826627"/>
            <a:ext cx="200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CMSIS-DAP</a:t>
            </a:r>
          </a:p>
          <a:p>
            <a:pPr algn="ctr"/>
            <a:r>
              <a:rPr lang="en-US" dirty="0" smtClean="0"/>
              <a:t>Software Stack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217488" y="839788"/>
            <a:ext cx="8775700" cy="5951537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Protocol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: Provides accesses the DAP registers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High-Level debug layer on the HOST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First implementation will use USB HID (no driver installation)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Speed will be comparable with ULINK2</a:t>
            </a:r>
          </a:p>
          <a:p>
            <a:pPr lvl="1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Higher speed implementation will need USB driver on HOST</a:t>
            </a:r>
          </a:p>
          <a:p>
            <a:pPr eaLnBrk="1" hangingPunct="1">
              <a:lnSpc>
                <a:spcPct val="60000"/>
              </a:lnSpc>
            </a:pPr>
            <a:endParaRPr lang="en-GB" sz="1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>
              <a:lnSpc>
                <a:spcPct val="60000"/>
              </a:lnSpc>
            </a:pPr>
            <a:endParaRPr lang="en-GB" sz="1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>
              <a:lnSpc>
                <a:spcPct val="60000"/>
              </a:lnSpc>
            </a:pPr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Debugger Default Configuration</a:t>
            </a:r>
          </a:p>
          <a:p>
            <a:pPr marL="708025" lvl="2" indent="-265113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Provides setup information for the debugger</a:t>
            </a:r>
          </a:p>
          <a:p>
            <a:pPr marL="708025" lvl="2" indent="-265113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Evaluation kits with that information need not additional configuration</a:t>
            </a:r>
            <a:endParaRPr lang="en-GB" b="1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60000"/>
              </a:lnSpc>
            </a:pPr>
            <a:endParaRPr lang="en-GB" sz="2400" b="1" dirty="0" smtClean="0">
              <a:solidFill>
                <a:schemeClr val="tx1"/>
              </a:solidFill>
              <a:ea typeface="MS PGothic" pitchFamily="34" charset="-128"/>
              <a:cs typeface="+mn-cs"/>
            </a:endParaRPr>
          </a:p>
          <a:p>
            <a:pPr eaLnBrk="1" hangingPunct="1">
              <a:lnSpc>
                <a:spcPct val="60000"/>
              </a:lnSpc>
            </a:pPr>
            <a:r>
              <a:rPr lang="en-GB" b="1" dirty="0" smtClean="0">
                <a:solidFill>
                  <a:schemeClr val="tx1"/>
                </a:solidFill>
                <a:ea typeface="MS PGothic" pitchFamily="34" charset="-128"/>
              </a:rPr>
              <a:t>Protocol Extensions:</a:t>
            </a:r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 32 Vendor-specific Commands</a:t>
            </a:r>
          </a:p>
          <a:p>
            <a:pPr marL="708025" lvl="2" indent="-265113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Allows vendor specific extensions to CMSIS-DAP</a:t>
            </a:r>
          </a:p>
          <a:p>
            <a:pPr marL="708025" lvl="2" indent="-265113" eaLnBrk="1" hangingPunct="1"/>
            <a:r>
              <a:rPr lang="en-GB" dirty="0" smtClean="0">
                <a:solidFill>
                  <a:schemeClr val="tx1"/>
                </a:solidFill>
                <a:ea typeface="MS PGothic" pitchFamily="34" charset="-128"/>
              </a:rPr>
              <a:t>Example usage: access to special memory regions that are not mapped in the Cortex-M address space.</a:t>
            </a:r>
            <a:endParaRPr lang="en-GB" b="1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eaLnBrk="1" hangingPunct="1">
              <a:lnSpc>
                <a:spcPct val="60000"/>
              </a:lnSpc>
            </a:pPr>
            <a:endParaRPr lang="en-GB" b="1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3500" dirty="0" smtClean="0">
                <a:ea typeface="MS PGothic" pitchFamily="34" charset="-128"/>
              </a:rPr>
              <a:t>CMSIS-DAP: Protocol</a:t>
            </a:r>
            <a:endParaRPr lang="en-GB" sz="3500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heme/theme1.xml><?xml version="1.0" encoding="utf-8"?>
<a:theme xmlns:a="http://schemas.openxmlformats.org/drawingml/2006/main" name="ARM_Confidential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Load">
  <a:themeElements>
    <a:clrScheme name="PresentationLoad 3">
      <a:dk1>
        <a:srgbClr val="000000"/>
      </a:dk1>
      <a:lt1>
        <a:srgbClr val="FFFFFF"/>
      </a:lt1>
      <a:dk2>
        <a:srgbClr val="0000FF"/>
      </a:dk2>
      <a:lt2>
        <a:srgbClr val="FEA501"/>
      </a:lt2>
      <a:accent1>
        <a:srgbClr val="9CC943"/>
      </a:accent1>
      <a:accent2>
        <a:srgbClr val="999999"/>
      </a:accent2>
      <a:accent3>
        <a:srgbClr val="FFFFFF"/>
      </a:accent3>
      <a:accent4>
        <a:srgbClr val="000000"/>
      </a:accent4>
      <a:accent5>
        <a:srgbClr val="CBE1B0"/>
      </a:accent5>
      <a:accent6>
        <a:srgbClr val="8A8A8A"/>
      </a:accent6>
      <a:hlink>
        <a:srgbClr val="C80E02"/>
      </a:hlink>
      <a:folHlink>
        <a:srgbClr val="EEC849"/>
      </a:folHlink>
    </a:clrScheme>
    <a:fontScheme name="PresentationLo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Load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2">
        <a:dk1>
          <a:srgbClr val="000000"/>
        </a:dk1>
        <a:lt1>
          <a:srgbClr val="FFFFFF"/>
        </a:lt1>
        <a:dk2>
          <a:srgbClr val="0000FF"/>
        </a:dk2>
        <a:lt2>
          <a:srgbClr val="FEA501"/>
        </a:lt2>
        <a:accent1>
          <a:srgbClr val="FFD100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8A8A8A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Load 3">
        <a:dk1>
          <a:srgbClr val="000000"/>
        </a:dk1>
        <a:lt1>
          <a:srgbClr val="FFFFFF"/>
        </a:lt1>
        <a:dk2>
          <a:srgbClr val="0000FF"/>
        </a:dk2>
        <a:lt2>
          <a:srgbClr val="FEA501"/>
        </a:lt2>
        <a:accent1>
          <a:srgbClr val="9CC943"/>
        </a:accent1>
        <a:accent2>
          <a:srgbClr val="999999"/>
        </a:accent2>
        <a:accent3>
          <a:srgbClr val="FFFFFF"/>
        </a:accent3>
        <a:accent4>
          <a:srgbClr val="000000"/>
        </a:accent4>
        <a:accent5>
          <a:srgbClr val="CBE1B0"/>
        </a:accent5>
        <a:accent6>
          <a:srgbClr val="8A8A8A"/>
        </a:accent6>
        <a:hlink>
          <a:srgbClr val="C80E02"/>
        </a:hlink>
        <a:folHlink>
          <a:srgbClr val="EEC8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~4810841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~4810841">
      <a:majorFont>
        <a:latin typeface="Arial Black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~481084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481084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481084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~4810841">
  <a:themeElements>
    <a:clrScheme name="">
      <a:dk1>
        <a:srgbClr val="000000"/>
      </a:dk1>
      <a:lt1>
        <a:srgbClr val="FFFFFF"/>
      </a:lt1>
      <a:dk2>
        <a:srgbClr val="339933"/>
      </a:dk2>
      <a:lt2>
        <a:srgbClr val="66CCCC"/>
      </a:lt2>
      <a:accent1>
        <a:srgbClr val="FF0000"/>
      </a:accent1>
      <a:accent2>
        <a:srgbClr val="9999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8A8A8A"/>
      </a:accent6>
      <a:hlink>
        <a:srgbClr val="006666"/>
      </a:hlink>
      <a:folHlink>
        <a:srgbClr val="990000"/>
      </a:folHlink>
    </a:clrScheme>
    <a:fontScheme name="1_~4810841">
      <a:majorFont>
        <a:latin typeface="Arial Black"/>
        <a:ea typeface="HGP創英角ｺﾞｼｯｸUB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1_~481084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~481084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~481084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NXP - better sensory experiences">
  <a:themeElements>
    <a:clrScheme name="1_NXP - better sensory experiences 1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8CD2C8"/>
      </a:accent1>
      <a:accent2>
        <a:srgbClr val="A00046"/>
      </a:accent2>
      <a:accent3>
        <a:srgbClr val="FFFFFF"/>
      </a:accent3>
      <a:accent4>
        <a:srgbClr val="000000"/>
      </a:accent4>
      <a:accent5>
        <a:srgbClr val="C5E5E0"/>
      </a:accent5>
      <a:accent6>
        <a:srgbClr val="91003F"/>
      </a:accent6>
      <a:hlink>
        <a:srgbClr val="007887"/>
      </a:hlink>
      <a:folHlink>
        <a:srgbClr val="502887"/>
      </a:folHlink>
    </a:clrScheme>
    <a:fontScheme name="1_NXP - better sensory experienc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NXP - better sensory experiences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8CD2C8"/>
        </a:accent1>
        <a:accent2>
          <a:srgbClr val="A00046"/>
        </a:accent2>
        <a:accent3>
          <a:srgbClr val="FFFFFF"/>
        </a:accent3>
        <a:accent4>
          <a:srgbClr val="000000"/>
        </a:accent4>
        <a:accent5>
          <a:srgbClr val="C5E5E0"/>
        </a:accent5>
        <a:accent6>
          <a:srgbClr val="91003F"/>
        </a:accent6>
        <a:hlink>
          <a:srgbClr val="007887"/>
        </a:hlink>
        <a:folHlink>
          <a:srgbClr val="5028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emplate 2008">
  <a:themeElements>
    <a:clrScheme name="template 2008 16">
      <a:dk1>
        <a:srgbClr val="000099"/>
      </a:dk1>
      <a:lt1>
        <a:srgbClr val="FFFFFF"/>
      </a:lt1>
      <a:dk2>
        <a:srgbClr val="CCFFFF"/>
      </a:dk2>
      <a:lt2>
        <a:srgbClr val="0000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82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2_template 2008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template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008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14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15">
        <a:dk1>
          <a:srgbClr val="000099"/>
        </a:dk1>
        <a:lt1>
          <a:srgbClr val="FFFFFF"/>
        </a:lt1>
        <a:dk2>
          <a:srgbClr val="CCFFFF"/>
        </a:dk2>
        <a:lt2>
          <a:srgbClr val="003399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008 16">
        <a:dk1>
          <a:srgbClr val="000099"/>
        </a:dk1>
        <a:lt1>
          <a:srgbClr val="FFFFFF"/>
        </a:lt1>
        <a:dk2>
          <a:srgbClr val="CCFFFF"/>
        </a:dk2>
        <a:lt2>
          <a:srgbClr val="0000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template 2008">
  <a:themeElements>
    <a:clrScheme name="2_template 2008 16">
      <a:dk1>
        <a:srgbClr val="000099"/>
      </a:dk1>
      <a:lt1>
        <a:srgbClr val="FFFFFF"/>
      </a:lt1>
      <a:dk2>
        <a:srgbClr val="CCFFFF"/>
      </a:dk2>
      <a:lt2>
        <a:srgbClr val="0000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82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4_template 2008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2_template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 2008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14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15">
        <a:dk1>
          <a:srgbClr val="000099"/>
        </a:dk1>
        <a:lt1>
          <a:srgbClr val="FFFFFF"/>
        </a:lt1>
        <a:dk2>
          <a:srgbClr val="CCFFFF"/>
        </a:dk2>
        <a:lt2>
          <a:srgbClr val="003399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 2008 16">
        <a:dk1>
          <a:srgbClr val="000099"/>
        </a:dk1>
        <a:lt1>
          <a:srgbClr val="FFFFFF"/>
        </a:lt1>
        <a:dk2>
          <a:srgbClr val="CCFFFF"/>
        </a:dk2>
        <a:lt2>
          <a:srgbClr val="0000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Texttemplate">
  <a:themeElements>
    <a:clrScheme name="1_STexttemplate 16">
      <a:dk1>
        <a:srgbClr val="000099"/>
      </a:dk1>
      <a:lt1>
        <a:srgbClr val="FFFFFF"/>
      </a:lt1>
      <a:dk2>
        <a:srgbClr val="CCFFFF"/>
      </a:dk2>
      <a:lt2>
        <a:srgbClr val="0000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82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3_SText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12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1_STex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ext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14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E7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15">
        <a:dk1>
          <a:srgbClr val="000099"/>
        </a:dk1>
        <a:lt1>
          <a:srgbClr val="FFFFFF"/>
        </a:lt1>
        <a:dk2>
          <a:srgbClr val="CCFFFF"/>
        </a:dk2>
        <a:lt2>
          <a:srgbClr val="003399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exttemplate 16">
        <a:dk1>
          <a:srgbClr val="000099"/>
        </a:dk1>
        <a:lt1>
          <a:srgbClr val="FFFFFF"/>
        </a:lt1>
        <a:dk2>
          <a:srgbClr val="CCFFFF"/>
        </a:dk2>
        <a:lt2>
          <a:srgbClr val="0000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ARM_Confidential_2007_0409</Template>
  <TotalTime>6269</TotalTime>
  <Words>519</Words>
  <Application>Microsoft Office PowerPoint</Application>
  <PresentationFormat>On-screen Show (4:3)</PresentationFormat>
  <Paragraphs>141</Paragraphs>
  <Slides>7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ARM_Confidential_2007_0409</vt:lpstr>
      <vt:lpstr>PresentationLoad</vt:lpstr>
      <vt:lpstr>~4810841</vt:lpstr>
      <vt:lpstr>1_~4810841</vt:lpstr>
      <vt:lpstr>1_NXP - better sensory experiences</vt:lpstr>
      <vt:lpstr>2_template 2008</vt:lpstr>
      <vt:lpstr>4_template 2008</vt:lpstr>
      <vt:lpstr>3_STexttemplate</vt:lpstr>
      <vt:lpstr>CMSIS-DAP  Standardized Interface to CoreSight Debug Access Port  Reinhard Keil Director – MCU Tools – ARM  </vt:lpstr>
      <vt:lpstr>CMSIS-DAP: Motivation</vt:lpstr>
      <vt:lpstr>CMSIS-DAP: Overview</vt:lpstr>
      <vt:lpstr>CMSIS-DAP: Debug Unit</vt:lpstr>
      <vt:lpstr>Slide 5</vt:lpstr>
      <vt:lpstr>CMSIS-DAP: Software Stack</vt:lpstr>
      <vt:lpstr>CMSIS-DAP: Protocol</vt:lpstr>
    </vt:vector>
  </TitlesOfParts>
  <Company>ARM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CMSIS-RTOS</dc:title>
  <dc:subject>Standard MCU RTOS Kernel</dc:subject>
  <dc:creator>ARM Ltd.</dc:creator>
  <cp:lastModifiedBy>bruneu01</cp:lastModifiedBy>
  <cp:revision>2094</cp:revision>
  <cp:lastPrinted>2009-06-04T22:23:38Z</cp:lastPrinted>
  <dcterms:created xsi:type="dcterms:W3CDTF">2009-05-24T20:19:11Z</dcterms:created>
  <dcterms:modified xsi:type="dcterms:W3CDTF">2012-05-30T12:23:35Z</dcterms:modified>
</cp:coreProperties>
</file>