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8"/>
  </p:notesMasterIdLst>
  <p:handoutMasterIdLst>
    <p:handoutMasterId r:id="rId9"/>
  </p:handoutMasterIdLst>
  <p:sldIdLst>
    <p:sldId id="348" r:id="rId6"/>
    <p:sldId id="349" r:id="rId7"/>
  </p:sldIdLst>
  <p:sldSz cx="9144000" cy="5143500" type="screen16x9"/>
  <p:notesSz cx="6858000" cy="9144000"/>
  <p:defaultTextStyle>
    <a:defPPr>
      <a:defRPr lang="en-US"/>
    </a:defPPr>
    <a:lvl1pPr marL="0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349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6992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0486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4013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7489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Chaussade" initials="NC" lastIdx="4" clrIdx="0"/>
  <p:cmAuthor id="1" name="Admi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28CAB"/>
    <a:srgbClr val="C5EDF8"/>
    <a:srgbClr val="464B4B"/>
    <a:srgbClr val="2D2D2D"/>
    <a:srgbClr val="D9F6FA"/>
    <a:srgbClr val="00C3DC"/>
    <a:srgbClr val="D5D6D6"/>
    <a:srgbClr val="434848"/>
    <a:srgbClr val="128C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1" autoAdjust="0"/>
    <p:restoredTop sz="90651" autoAdjust="0"/>
  </p:normalViewPr>
  <p:slideViewPr>
    <p:cSldViewPr snapToGrid="0">
      <p:cViewPr>
        <p:scale>
          <a:sx n="100" d="100"/>
          <a:sy n="100" d="100"/>
        </p:scale>
        <p:origin x="-456" y="-702"/>
      </p:cViewPr>
      <p:guideLst>
        <p:guide orient="horz" pos="954"/>
        <p:guide orient="horz" pos="3059"/>
        <p:guide pos="386"/>
        <p:guide pos="5187"/>
      </p:guideLst>
    </p:cSldViewPr>
  </p:slideViewPr>
  <p:outlineViewPr>
    <p:cViewPr>
      <p:scale>
        <a:sx n="33" d="100"/>
        <a:sy n="33" d="100"/>
      </p:scale>
      <p:origin x="0" y="4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33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A7E8-790E-7A44-B053-533A2ADF9BAB}" type="datetimeFigureOut">
              <a:rPr lang="en-US" smtClean="0">
                <a:latin typeface="Gill Sans MT"/>
              </a:rPr>
              <a:t>3/6/2017</a:t>
            </a:fld>
            <a:endParaRPr lang="en-US" dirty="0"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74964-C89A-6942-8CFD-A548E194CC3A}" type="slidenum">
              <a:rPr lang="en-US" smtClean="0">
                <a:latin typeface="Gill Sans MT"/>
              </a:r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65913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/>
              </a:defRPr>
            </a:lvl1pPr>
          </a:lstStyle>
          <a:p>
            <a:fld id="{49FE4451-D2A5-554E-B842-8C4F3752E2A4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/>
              </a:defRPr>
            </a:lvl1pPr>
          </a:lstStyle>
          <a:p>
            <a:fld id="{15C21F19-84A7-D347-9BFC-DB9F02D449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6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3495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06992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60486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14013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67489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1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2</a:t>
            </a:fld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1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2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</a:t>
            </a:r>
            <a:br>
              <a:rPr lang="en-GB" noProof="0" dirty="0" smtClean="0"/>
            </a:br>
            <a:r>
              <a:rPr lang="en-GB" noProof="0" dirty="0" smtClean="0"/>
              <a:t>master title style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3210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Speaker name</a:t>
            </a:r>
          </a:p>
          <a:p>
            <a:pPr lvl="0"/>
            <a:endParaRPr lang="en-GB" noProof="0" dirty="0" smtClean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4589" y="4097793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338762" y="2853766"/>
            <a:ext cx="3876767" cy="321235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334589" y="4330461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Month / day / year</a:t>
            </a:r>
          </a:p>
        </p:txBody>
      </p:sp>
    </p:spTree>
    <p:extLst>
      <p:ext uri="{BB962C8B-B14F-4D97-AF65-F5344CB8AC3E}">
        <p14:creationId xmlns:p14="http://schemas.microsoft.com/office/powerpoint/2010/main" val="385804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423927" y="1164841"/>
            <a:ext cx="3801047" cy="3187949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8276" y="1080000"/>
            <a:ext cx="3698075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4037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240277" y="1062075"/>
            <a:ext cx="4298951" cy="3448049"/>
          </a:xfrm>
        </p:spPr>
        <p:txBody>
          <a:bodyPr/>
          <a:lstStyle>
            <a:lvl1pPr>
              <a:defRPr sz="2000"/>
            </a:lvl1pPr>
          </a:lstStyle>
          <a:p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8276" y="1080000"/>
            <a:ext cx="3409799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377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2021" y="1080000"/>
            <a:ext cx="7598057" cy="3423739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69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149694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250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18275" y="1080005"/>
            <a:ext cx="7601800" cy="3398867"/>
          </a:xfrm>
        </p:spPr>
        <p:txBody>
          <a:bodyPr/>
          <a:lstStyle>
            <a:lvl1pPr>
              <a:lnSpc>
                <a:spcPts val="1200"/>
              </a:lnSpc>
              <a:defRPr sz="1000">
                <a:latin typeface="+mj-lt"/>
              </a:defRPr>
            </a:lvl1pPr>
          </a:lstStyle>
          <a:p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5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6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1720800"/>
            <a:ext cx="7934400" cy="17208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0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18274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FFFF"/>
                </a:solidFill>
                <a:latin typeface="Gill Sans MT"/>
              </a:rPr>
              <a:t>© ARM 2015 </a:t>
            </a:r>
            <a:endParaRPr lang="en-GB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8516" y="4765725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05600" y="2800800"/>
            <a:ext cx="5878800" cy="9144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18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2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9622" y="296845"/>
            <a:ext cx="5248941" cy="881438"/>
          </a:xfrm>
        </p:spPr>
        <p:txBody>
          <a:bodyPr/>
          <a:lstStyle>
            <a:lvl1pPr>
              <a:lnSpc>
                <a:spcPts val="3400"/>
              </a:lnSpc>
              <a:defRPr sz="320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</a:t>
            </a:r>
            <a:br>
              <a:rPr lang="en-GB" noProof="0" dirty="0" smtClean="0"/>
            </a:br>
            <a:r>
              <a:rPr lang="en-GB" noProof="0" dirty="0" smtClean="0"/>
              <a:t>master title style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79621" y="2348612"/>
            <a:ext cx="3875939" cy="1901825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20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ts val="2000"/>
              </a:lnSpc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921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748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1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2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</a:t>
            </a:r>
            <a:br>
              <a:rPr lang="en-GB" noProof="0" dirty="0" smtClean="0"/>
            </a:br>
            <a:r>
              <a:rPr lang="en-GB" noProof="0" dirty="0" smtClean="0"/>
              <a:t>master title style</a:t>
            </a:r>
            <a:endParaRPr lang="en-GB" noProof="0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17058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92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8466" y="1080000"/>
            <a:ext cx="7598777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defRPr sz="2000" spc="0"/>
            </a:lvl1pPr>
            <a:lvl2pPr marL="359985" indent="-179992">
              <a:lnSpc>
                <a:spcPct val="100000"/>
              </a:lnSpc>
              <a:defRPr sz="1600" spc="0"/>
            </a:lvl2pPr>
            <a:lvl3pPr marL="539977" marR="0" indent="-179992" algn="l" defTabSz="45349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600" spc="0"/>
            </a:lvl3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marL="719970" marR="0" lvl="3" indent="-179992" algn="l" defTabSz="45349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 smtClean="0"/>
              <a:t>Fourth level</a:t>
            </a:r>
          </a:p>
          <a:p>
            <a:pPr lvl="2"/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6461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275" y="1080000"/>
            <a:ext cx="360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indent="179992">
              <a:lnSpc>
                <a:spcPct val="100000"/>
              </a:lnSpc>
              <a:buFont typeface="Wingdings" charset="2"/>
              <a:buChar char="§"/>
              <a:defRPr sz="1600"/>
            </a:lvl4pPr>
            <a:lvl5pPr marL="121425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6566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275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242803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874046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201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8274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63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41158" y="1080000"/>
            <a:ext cx="4977555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74187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881663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63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2775" y="1080000"/>
            <a:ext cx="4977555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354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8274" y="1080000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000"/>
            </a:lvl1pPr>
            <a:lvl2pPr marL="242839" indent="-118088">
              <a:lnSpc>
                <a:spcPts val="2000"/>
              </a:lnSpc>
              <a:defRPr sz="1800"/>
            </a:lvl2pPr>
            <a:lvl3pPr marL="375029" indent="-116500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63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51470" y="1080000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000"/>
            </a:lvl1pPr>
            <a:lvl2pPr marL="242839" indent="-118088">
              <a:lnSpc>
                <a:spcPts val="2000"/>
              </a:lnSpc>
              <a:defRPr sz="1800"/>
            </a:lvl2pPr>
            <a:lvl3pPr marL="375029" indent="-116500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882382" y="1080000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000"/>
            </a:lvl1pPr>
            <a:lvl2pPr marL="242839" indent="-118088">
              <a:lnSpc>
                <a:spcPts val="2000"/>
              </a:lnSpc>
              <a:defRPr sz="1800"/>
            </a:lvl2pPr>
            <a:lvl3pPr marL="375029" indent="-116500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508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92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8824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444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276" y="1080000"/>
            <a:ext cx="1773637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4499993" y="1080000"/>
            <a:ext cx="1773637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412000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308726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2412000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308726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7981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469" y="268563"/>
            <a:ext cx="7601801" cy="4189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468" y="1080000"/>
            <a:ext cx="7601801" cy="34237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0705" y="4721226"/>
            <a:ext cx="515320" cy="153946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18274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0" dirty="0" smtClean="0">
                <a:latin typeface="Gill Sans MT"/>
              </a:rPr>
              <a:t>© ARM 2016 </a:t>
            </a:r>
            <a:endParaRPr lang="en-GB" sz="900" b="0" dirty="0">
              <a:latin typeface="Gill Sans MT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08516" y="4765725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latin typeface="Gill Sans MT"/>
              </a:rPr>
              <a:pPr/>
              <a:t>‹#›</a:t>
            </a:fld>
            <a:endParaRPr lang="en-GB" sz="9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59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0" r:id="rId3"/>
    <p:sldLayoutId id="2147483652" r:id="rId4"/>
    <p:sldLayoutId id="2147483653" r:id="rId5"/>
    <p:sldLayoutId id="2147483683" r:id="rId6"/>
    <p:sldLayoutId id="2147483684" r:id="rId7"/>
    <p:sldLayoutId id="2147483680" r:id="rId8"/>
    <p:sldLayoutId id="2147483656" r:id="rId9"/>
    <p:sldLayoutId id="2147483654" r:id="rId10"/>
    <p:sldLayoutId id="2147483658" r:id="rId11"/>
    <p:sldLayoutId id="2147483655" r:id="rId12"/>
    <p:sldLayoutId id="2147483657" r:id="rId13"/>
    <p:sldLayoutId id="2147483663" r:id="rId14"/>
    <p:sldLayoutId id="2147483665" r:id="rId15"/>
    <p:sldLayoutId id="2147483667" r:id="rId16"/>
    <p:sldLayoutId id="2147483724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3495" rtl="0" eaLnBrk="1" latinLnBrk="0" hangingPunct="1">
        <a:lnSpc>
          <a:spcPts val="3200"/>
        </a:lnSpc>
        <a:spcBef>
          <a:spcPct val="0"/>
        </a:spcBef>
        <a:buNone/>
        <a:defRPr sz="3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92" indent="-179992" algn="l" defTabSz="453495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1"/>
          </a:solidFill>
          <a:latin typeface="Gill Sans MT"/>
          <a:ea typeface="+mn-ea"/>
          <a:cs typeface="+mn-cs"/>
        </a:defRPr>
      </a:lvl1pPr>
      <a:lvl2pPr marL="359985" indent="-179992" algn="l" defTabSz="453495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600" kern="1200" spc="0">
          <a:solidFill>
            <a:schemeClr val="tx1"/>
          </a:solidFill>
          <a:latin typeface="Gill Sans MT"/>
          <a:ea typeface="+mn-ea"/>
          <a:cs typeface="+mn-cs"/>
        </a:defRPr>
      </a:lvl2pPr>
      <a:lvl3pPr marL="539977" indent="-179992" algn="l" defTabSz="453495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600" kern="1200" spc="0">
          <a:solidFill>
            <a:schemeClr val="tx1"/>
          </a:solidFill>
          <a:latin typeface="Gill Sans MT"/>
          <a:ea typeface="+mn-ea"/>
          <a:cs typeface="+mn-cs"/>
        </a:defRPr>
      </a:lvl3pPr>
      <a:lvl4pPr marL="719970" indent="-179992" algn="l" defTabSz="596788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charset="2"/>
        <a:buChar char="§"/>
        <a:defRPr sz="1600" kern="1200" spc="-50">
          <a:solidFill>
            <a:schemeClr val="tx1"/>
          </a:solidFill>
          <a:latin typeface="+mn-lt"/>
          <a:ea typeface="+mn-ea"/>
          <a:cs typeface="+mn-cs"/>
        </a:defRPr>
      </a:lvl4pPr>
      <a:lvl5pPr marL="177925" indent="-177925" algn="l" defTabSz="-450347" rtl="0" eaLnBrk="1" latinLnBrk="0" hangingPunct="1">
        <a:lnSpc>
          <a:spcPts val="2600"/>
        </a:lnSpc>
        <a:spcBef>
          <a:spcPts val="0"/>
        </a:spcBef>
        <a:buSzPct val="76000"/>
        <a:buFont typeface="+mj-lt"/>
        <a:buAutoNum type="arabicPeriod"/>
        <a:defRPr sz="2400" kern="1200" spc="-50">
          <a:solidFill>
            <a:schemeClr val="tx1"/>
          </a:solidFill>
          <a:latin typeface="+mn-lt"/>
          <a:ea typeface="+mn-ea"/>
          <a:cs typeface="+mn-cs"/>
        </a:defRPr>
      </a:lvl5pPr>
      <a:lvl6pPr marL="2494199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7778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238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4706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495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992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486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4013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489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971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4515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7975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2946470" y="750082"/>
            <a:ext cx="5143536" cy="26698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28274" y="1050164"/>
            <a:ext cx="2016000" cy="2051959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sz="1400" b="0" dirty="0" smtClean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b="0" dirty="0" smtClean="0"/>
          </a:p>
          <a:p>
            <a:pPr algn="ctr">
              <a:defRPr/>
            </a:pPr>
            <a:r>
              <a:rPr lang="en-US" sz="1400" b="0" dirty="0" smtClean="0"/>
              <a:t>Firmware implemented</a:t>
            </a:r>
            <a:br>
              <a:rPr lang="en-US" sz="1400" b="0" dirty="0" smtClean="0"/>
            </a:br>
            <a:r>
              <a:rPr lang="en-US" sz="1400" b="0" dirty="0" smtClean="0"/>
              <a:t>on Cortex-M MCU</a:t>
            </a:r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>
          <a:xfrm>
            <a:off x="427855" y="234379"/>
            <a:ext cx="7601801" cy="410369"/>
          </a:xfrm>
        </p:spPr>
        <p:txBody>
          <a:bodyPr/>
          <a:lstStyle/>
          <a:p>
            <a:r>
              <a:rPr lang="en-US" sz="2600" dirty="0" smtClean="0"/>
              <a:t>CMSIS-DAP: Overview + Enhancements (v1.2.0)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0710" y="1020088"/>
            <a:ext cx="2016000" cy="2082035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370650" y="1485931"/>
            <a:ext cx="1214438" cy="285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/>
              <a:t>Cortex-M4</a:t>
            </a:r>
            <a:endParaRPr lang="en-US" sz="1400" dirty="0"/>
          </a:p>
        </p:txBody>
      </p:sp>
      <p:sp>
        <p:nvSpPr>
          <p:cNvPr id="33813" name="Down Arrow 27"/>
          <p:cNvSpPr>
            <a:spLocks noChangeArrowheads="1"/>
          </p:cNvSpPr>
          <p:nvPr/>
        </p:nvSpPr>
        <p:spPr bwMode="auto">
          <a:xfrm rot="5400000">
            <a:off x="5372353" y="1021733"/>
            <a:ext cx="241705" cy="95796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4" name="Down Arrow 28"/>
          <p:cNvSpPr>
            <a:spLocks noChangeArrowheads="1"/>
          </p:cNvSpPr>
          <p:nvPr/>
        </p:nvSpPr>
        <p:spPr bwMode="auto">
          <a:xfrm rot="16200000">
            <a:off x="6045808" y="1200778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3483867" y="1235900"/>
            <a:ext cx="1530358" cy="12552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CMSIS-DAP</a:t>
            </a:r>
            <a:endParaRPr lang="en-US" sz="1200" b="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370650" y="1258515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 smtClean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6370650" y="2119351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/>
              <a:t>Cortex-M23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6370650" y="1891936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 smtClean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370650" y="2718589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/>
              <a:t>Cortex-A7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6370650" y="2491174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 smtClean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65" name="Down Arrow 28"/>
          <p:cNvSpPr>
            <a:spLocks noChangeArrowheads="1"/>
          </p:cNvSpPr>
          <p:nvPr/>
        </p:nvSpPr>
        <p:spPr bwMode="auto">
          <a:xfrm rot="16200000">
            <a:off x="6045808" y="1814162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5959488" y="1358426"/>
            <a:ext cx="12698" cy="1306193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5457" y="718767"/>
            <a:ext cx="200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Debug Unit</a:t>
            </a:r>
            <a:endParaRPr lang="en-US" sz="1600" b="0" dirty="0"/>
          </a:p>
        </p:txBody>
      </p:sp>
      <p:sp>
        <p:nvSpPr>
          <p:cNvPr id="73" name="TextBox 72"/>
          <p:cNvSpPr txBox="1"/>
          <p:nvPr/>
        </p:nvSpPr>
        <p:spPr>
          <a:xfrm>
            <a:off x="4964037" y="1036211"/>
            <a:ext cx="110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JTAG/</a:t>
            </a:r>
            <a:br>
              <a:rPr lang="en-US" sz="1200" b="0" dirty="0" smtClean="0"/>
            </a:br>
            <a:r>
              <a:rPr lang="en-US" sz="1200" b="0" dirty="0" smtClean="0"/>
              <a:t>SWD</a:t>
            </a:r>
            <a:endParaRPr lang="en-US" sz="1200" b="0" dirty="0"/>
          </a:p>
        </p:txBody>
      </p:sp>
      <p:sp>
        <p:nvSpPr>
          <p:cNvPr id="76" name="TextBox 75"/>
          <p:cNvSpPr txBox="1"/>
          <p:nvPr/>
        </p:nvSpPr>
        <p:spPr>
          <a:xfrm>
            <a:off x="5770710" y="718767"/>
            <a:ext cx="2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Device</a:t>
            </a:r>
            <a:endParaRPr lang="en-US" sz="1600" b="0" dirty="0"/>
          </a:p>
        </p:txBody>
      </p:sp>
      <p:sp>
        <p:nvSpPr>
          <p:cNvPr id="78" name="Down Arrow 77"/>
          <p:cNvSpPr/>
          <p:nvPr/>
        </p:nvSpPr>
        <p:spPr bwMode="auto">
          <a:xfrm rot="16200000">
            <a:off x="2805841" y="1308878"/>
            <a:ext cx="216000" cy="1087026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46470" y="3112122"/>
            <a:ext cx="51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May be integrated on a single evaluation board</a:t>
            </a:r>
            <a:endParaRPr lang="en-US" sz="1400" b="0" dirty="0"/>
          </a:p>
        </p:txBody>
      </p:sp>
      <p:sp>
        <p:nvSpPr>
          <p:cNvPr id="84" name="TextBox 83"/>
          <p:cNvSpPr txBox="1"/>
          <p:nvPr/>
        </p:nvSpPr>
        <p:spPr>
          <a:xfrm>
            <a:off x="2206080" y="1586431"/>
            <a:ext cx="92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USB</a:t>
            </a:r>
            <a:endParaRPr lang="en-US" sz="14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5146565" y="2066703"/>
            <a:ext cx="70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inputs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1091294" y="1412262"/>
            <a:ext cx="1332000" cy="896767"/>
          </a:xfrm>
          <a:prstGeom prst="rect">
            <a:avLst/>
          </a:prstGeom>
          <a:solidFill>
            <a:schemeClr val="accent3"/>
          </a:solidFill>
          <a:ln w="762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 smtClean="0"/>
              <a:t>Debugger</a:t>
            </a:r>
            <a:endParaRPr lang="en-US" sz="12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1091294" y="1128543"/>
            <a:ext cx="13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Host PC</a:t>
            </a:r>
            <a:endParaRPr lang="en-US" sz="1200" b="0" dirty="0"/>
          </a:p>
        </p:txBody>
      </p:sp>
      <p:sp>
        <p:nvSpPr>
          <p:cNvPr id="66" name="Down Arrow 28"/>
          <p:cNvSpPr>
            <a:spLocks noChangeArrowheads="1"/>
          </p:cNvSpPr>
          <p:nvPr/>
        </p:nvSpPr>
        <p:spPr bwMode="auto">
          <a:xfrm rot="16200000">
            <a:off x="6045808" y="2436446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8" name="Down Arrow 27"/>
          <p:cNvSpPr>
            <a:spLocks noChangeArrowheads="1"/>
          </p:cNvSpPr>
          <p:nvPr/>
        </p:nvSpPr>
        <p:spPr bwMode="auto">
          <a:xfrm rot="5400000">
            <a:off x="5401627" y="1431433"/>
            <a:ext cx="153889" cy="92869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9" name="Content Placeholder 1"/>
          <p:cNvSpPr>
            <a:spLocks noGrp="1"/>
          </p:cNvSpPr>
          <p:nvPr>
            <p:ph sz="half" idx="1"/>
          </p:nvPr>
        </p:nvSpPr>
        <p:spPr>
          <a:xfrm>
            <a:off x="341448" y="2834431"/>
            <a:ext cx="8223432" cy="2127713"/>
          </a:xfrm>
        </p:spPr>
        <p:txBody>
          <a:bodyPr/>
          <a:lstStyle/>
          <a:p>
            <a:pPr marL="0" lvl="2" indent="0">
              <a:buNone/>
              <a:tabLst>
                <a:tab pos="511153" algn="l"/>
                <a:tab pos="1828724" algn="l"/>
              </a:tabLst>
            </a:pPr>
            <a:r>
              <a:rPr lang="en-US" b="1" u="sng" dirty="0" smtClean="0">
                <a:ea typeface="MS PGothic" pitchFamily="34" charset="-128"/>
              </a:rPr>
              <a:t>CMSIS-DAP v1.2.0</a:t>
            </a: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dirty="0" smtClean="0">
                <a:ea typeface="MS PGothic" pitchFamily="34" charset="-128"/>
              </a:rPr>
              <a:t>A</a:t>
            </a:r>
            <a:r>
              <a:rPr lang="en-US" altLang="en-US" dirty="0" smtClean="0">
                <a:ea typeface="MS PGothic" pitchFamily="34" charset="-128"/>
              </a:rPr>
              <a:t>dds “real-world” timer </a:t>
            </a:r>
            <a:br>
              <a:rPr lang="en-US" altLang="en-US" dirty="0" smtClean="0">
                <a:ea typeface="MS PGothic" pitchFamily="34" charset="-128"/>
              </a:rPr>
            </a:br>
            <a:r>
              <a:rPr lang="en-US" altLang="en-US" dirty="0" smtClean="0">
                <a:ea typeface="MS PGothic" pitchFamily="34" charset="-128"/>
              </a:rPr>
              <a:t>to the Debug Unit</a:t>
            </a:r>
            <a:endParaRPr lang="en-US" altLang="en-US" b="1" dirty="0" smtClean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altLang="en-US" dirty="0" smtClean="0">
                <a:ea typeface="MS PGothic" pitchFamily="34" charset="-128"/>
              </a:rPr>
              <a:t>Introduces trace recording for custom Performance Counters (</a:t>
            </a:r>
            <a:r>
              <a:rPr lang="en-US" altLang="en-US" b="1" dirty="0" smtClean="0">
                <a:solidFill>
                  <a:srgbClr val="FF0000"/>
                </a:solidFill>
                <a:ea typeface="MS PGothic" pitchFamily="34" charset="-128"/>
              </a:rPr>
              <a:t>inputs</a:t>
            </a:r>
            <a:r>
              <a:rPr lang="en-US" altLang="en-US" dirty="0" smtClean="0">
                <a:ea typeface="MS PGothic" pitchFamily="34" charset="-128"/>
              </a:rPr>
              <a:t>),  for example:</a:t>
            </a:r>
          </a:p>
          <a:p>
            <a:pPr marL="512763" lvl="2" indent="-161925">
              <a:tabLst>
                <a:tab pos="511153" algn="l"/>
                <a:tab pos="1828724" algn="l"/>
              </a:tabLst>
            </a:pPr>
            <a:r>
              <a:rPr lang="en-US" altLang="en-US" sz="1400" dirty="0" smtClean="0">
                <a:ea typeface="MS PGothic" pitchFamily="34" charset="-128"/>
              </a:rPr>
              <a:t>Power measurement</a:t>
            </a:r>
            <a:r>
              <a:rPr lang="en-GB" sz="1400" dirty="0" smtClean="0"/>
              <a:t> (U, I) from A/D converters</a:t>
            </a:r>
          </a:p>
          <a:p>
            <a:pPr marL="512763" lvl="1" indent="-161925"/>
            <a:r>
              <a:rPr lang="en-GB" sz="1400" dirty="0" smtClean="0"/>
              <a:t>Performance parameters from a external system (i.e. wait states)</a:t>
            </a:r>
          </a:p>
          <a:p>
            <a:pPr marL="512763" lvl="1" indent="-161925"/>
            <a:r>
              <a:rPr lang="en-GB" sz="1400" dirty="0" smtClean="0"/>
              <a:t>Transfer </a:t>
            </a:r>
            <a:r>
              <a:rPr lang="en-GB" sz="1400" dirty="0"/>
              <a:t>parameters of an RF </a:t>
            </a:r>
            <a:r>
              <a:rPr lang="en-GB" sz="1400" dirty="0" smtClean="0"/>
              <a:t>interface</a:t>
            </a:r>
            <a:endParaRPr lang="en-GB" sz="1400" dirty="0"/>
          </a:p>
          <a:p>
            <a:pPr marL="0" lvl="2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US" altLang="en-US" dirty="0" smtClean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GB" altLang="en-US" sz="1800" dirty="0">
              <a:ea typeface="MS PGothic" pitchFamily="34" charset="-128"/>
            </a:endParaRPr>
          </a:p>
        </p:txBody>
      </p:sp>
      <p:sp>
        <p:nvSpPr>
          <p:cNvPr id="42" name="Down Arrow 27"/>
          <p:cNvSpPr>
            <a:spLocks noChangeArrowheads="1"/>
          </p:cNvSpPr>
          <p:nvPr/>
        </p:nvSpPr>
        <p:spPr bwMode="auto">
          <a:xfrm rot="5400000">
            <a:off x="5062906" y="2098924"/>
            <a:ext cx="153893" cy="218117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accent5"/>
          </a:solidFill>
          <a:ln w="19050" algn="ctr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8035" y="1637303"/>
            <a:ext cx="110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SWO</a:t>
            </a:r>
            <a:endParaRPr lang="en-US" sz="1200" b="0" dirty="0"/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341448" y="2388820"/>
            <a:ext cx="2572393" cy="3357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9992" indent="-179992" algn="l" defTabSz="453495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359985" indent="-179992" algn="l" defTabSz="453495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1600" kern="1200" spc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2pPr>
            <a:lvl3pPr marL="539977" indent="-179992" algn="l" defTabSz="453495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1600" kern="1200" spc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3pPr>
            <a:lvl4pPr marL="719970" indent="-179992" algn="l" defTabSz="596788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1600" kern="1200" spc="-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925" indent="-177925" algn="l" defTabSz="-450347" rtl="0" eaLnBrk="1" latinLnBrk="0" hangingPunct="1">
              <a:lnSpc>
                <a:spcPts val="2600"/>
              </a:lnSpc>
              <a:spcBef>
                <a:spcPts val="0"/>
              </a:spcBef>
              <a:buSzPct val="76000"/>
              <a:buFont typeface="+mj-lt"/>
              <a:buAutoNum type="arabicPeriod"/>
              <a:defRPr sz="2400" kern="1200" spc="-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199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7778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1238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4706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Wingdings" panose="05000000000000000000" pitchFamily="2" charset="2"/>
              <a:buNone/>
              <a:tabLst>
                <a:tab pos="511153" algn="l"/>
                <a:tab pos="1828724" algn="l"/>
              </a:tabLst>
            </a:pPr>
            <a:r>
              <a:rPr lang="en-US" dirty="0" smtClean="0">
                <a:ea typeface="MS PGothic" pitchFamily="34" charset="-128"/>
              </a:rPr>
              <a:t>Many platforms supported</a:t>
            </a:r>
          </a:p>
        </p:txBody>
      </p:sp>
    </p:spTree>
    <p:extLst>
      <p:ext uri="{BB962C8B-B14F-4D97-AF65-F5344CB8AC3E}">
        <p14:creationId xmlns:p14="http://schemas.microsoft.com/office/powerpoint/2010/main" val="1245035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9" grpId="0" build="p"/>
      <p:bldP spid="42" grpId="0" animBg="1"/>
      <p:bldP spid="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6975" y="1689353"/>
            <a:ext cx="903073" cy="1053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7408" y="867365"/>
            <a:ext cx="2813378" cy="3175899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sz="1400" b="0" dirty="0" smtClean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b="0" dirty="0" smtClean="0"/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>
          <a:xfrm>
            <a:off x="427855" y="234379"/>
            <a:ext cx="7601801" cy="410369"/>
          </a:xfrm>
        </p:spPr>
        <p:txBody>
          <a:bodyPr/>
          <a:lstStyle/>
          <a:p>
            <a:r>
              <a:rPr lang="en-US" sz="2600" dirty="0" smtClean="0"/>
              <a:t>CMSIS-DAP v1.2.0 trace data management</a:t>
            </a:r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722186" y="1235899"/>
            <a:ext cx="2533077" cy="2614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597408" y="867365"/>
            <a:ext cx="18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Debug Unit</a:t>
            </a:r>
            <a:endParaRPr lang="en-US" sz="16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3470120" y="2070943"/>
            <a:ext cx="839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A/D input</a:t>
            </a:r>
            <a:endParaRPr lang="en-US" sz="1200" dirty="0"/>
          </a:p>
        </p:txBody>
      </p:sp>
      <p:sp>
        <p:nvSpPr>
          <p:cNvPr id="38" name="Down Arrow 27"/>
          <p:cNvSpPr>
            <a:spLocks noChangeArrowheads="1"/>
          </p:cNvSpPr>
          <p:nvPr/>
        </p:nvSpPr>
        <p:spPr bwMode="auto">
          <a:xfrm rot="5400000">
            <a:off x="3292866" y="1778261"/>
            <a:ext cx="146820" cy="227972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9" name="Content Placeholder 1"/>
          <p:cNvSpPr>
            <a:spLocks noGrp="1"/>
          </p:cNvSpPr>
          <p:nvPr>
            <p:ph sz="half" idx="1"/>
          </p:nvPr>
        </p:nvSpPr>
        <p:spPr>
          <a:xfrm>
            <a:off x="4731886" y="1156318"/>
            <a:ext cx="3626499" cy="3377582"/>
          </a:xfrm>
        </p:spPr>
        <p:txBody>
          <a:bodyPr/>
          <a:lstStyle/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dirty="0" smtClean="0">
                <a:ea typeface="MS PGothic" pitchFamily="34" charset="-128"/>
              </a:rPr>
              <a:t>Trace sources are recorded in blocks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r>
              <a:rPr lang="en-US" altLang="en-US" dirty="0" smtClean="0">
                <a:ea typeface="MS PGothic" pitchFamily="34" charset="-128"/>
              </a:rPr>
              <a:t>Block size 512 bytes … 2 Kbytes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r>
              <a:rPr lang="en-US" altLang="en-US" dirty="0" smtClean="0">
                <a:ea typeface="MS PGothic" pitchFamily="34" charset="-128"/>
              </a:rPr>
              <a:t>Includes Time Stamp and Channel No</a:t>
            </a:r>
            <a:r>
              <a:rPr lang="en-US" altLang="en-US" dirty="0" smtClean="0">
                <a:ea typeface="MS PGothic" pitchFamily="34" charset="-128"/>
              </a:rPr>
              <a:t>.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altLang="en-US" dirty="0" smtClean="0">
                <a:ea typeface="MS PGothic" pitchFamily="34" charset="-128"/>
              </a:rPr>
              <a:t>Trace communication optionally with</a:t>
            </a:r>
            <a:br>
              <a:rPr lang="en-US" altLang="en-US" dirty="0" smtClean="0">
                <a:ea typeface="MS PGothic" pitchFamily="34" charset="-128"/>
              </a:rPr>
            </a:br>
            <a:r>
              <a:rPr lang="en-US" altLang="en-US" dirty="0" smtClean="0">
                <a:ea typeface="MS PGothic" pitchFamily="34" charset="-128"/>
              </a:rPr>
              <a:t>data difference compression</a:t>
            </a:r>
            <a:endParaRPr lang="en-US" altLang="en-US" dirty="0" smtClean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endParaRPr lang="en-US" altLang="en-US" dirty="0" smtClean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altLang="en-US" dirty="0" smtClean="0">
                <a:ea typeface="MS PGothic" pitchFamily="34" charset="-128"/>
              </a:rPr>
              <a:t>SWO trace is handled in same way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r>
              <a:rPr lang="en-US" altLang="en-US" dirty="0" smtClean="0">
                <a:ea typeface="MS PGothic" pitchFamily="34" charset="-128"/>
              </a:rPr>
              <a:t>Improves SWO trace performance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351443" lvl="3" indent="-171450">
              <a:tabLst>
                <a:tab pos="511153" algn="l"/>
                <a:tab pos="1828724" algn="l"/>
              </a:tabLst>
            </a:pPr>
            <a:endParaRPr lang="en-US" altLang="en-US" dirty="0" smtClean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GB" altLang="en-US" sz="1800" dirty="0">
              <a:ea typeface="MS PGothic" pitchFamily="34" charset="-128"/>
            </a:endParaRPr>
          </a:p>
        </p:txBody>
      </p:sp>
      <p:sp>
        <p:nvSpPr>
          <p:cNvPr id="42" name="Down Arrow 27"/>
          <p:cNvSpPr>
            <a:spLocks noChangeArrowheads="1"/>
          </p:cNvSpPr>
          <p:nvPr/>
        </p:nvSpPr>
        <p:spPr bwMode="auto">
          <a:xfrm rot="5400000">
            <a:off x="3292542" y="2107352"/>
            <a:ext cx="153893" cy="201262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accent5"/>
          </a:solidFill>
          <a:ln w="19050" algn="ctr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70120" y="1773027"/>
            <a:ext cx="5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SWO</a:t>
            </a:r>
            <a:endParaRPr lang="en-US" sz="1200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722186" y="1205919"/>
            <a:ext cx="253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CMSIS-DAP</a:t>
            </a:r>
            <a:endParaRPr lang="en-US" sz="1600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3463900" y="2346009"/>
            <a:ext cx="68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counter</a:t>
            </a:r>
            <a:endParaRPr lang="en-US" sz="1200" dirty="0"/>
          </a:p>
        </p:txBody>
      </p:sp>
      <p:sp>
        <p:nvSpPr>
          <p:cNvPr id="33" name="Down Arrow 27"/>
          <p:cNvSpPr>
            <a:spLocks noChangeArrowheads="1"/>
          </p:cNvSpPr>
          <p:nvPr/>
        </p:nvSpPr>
        <p:spPr bwMode="auto">
          <a:xfrm rot="5400000">
            <a:off x="3294257" y="2392603"/>
            <a:ext cx="153893" cy="218117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accent5"/>
          </a:solidFill>
          <a:ln w="19050" algn="ctr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38112" y="1458708"/>
            <a:ext cx="10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Trace Source</a:t>
            </a:r>
            <a:endParaRPr lang="en-US" sz="12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813750" y="1593936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 smtClean="0"/>
              <a:t>Time Stamp | Channel No. 	| Trace Data</a:t>
            </a:r>
            <a:endParaRPr lang="en-GB" sz="1000" dirty="0" err="1" smtClean="0"/>
          </a:p>
        </p:txBody>
      </p:sp>
      <p:sp>
        <p:nvSpPr>
          <p:cNvPr id="50" name="TextBox 49"/>
          <p:cNvSpPr txBox="1"/>
          <p:nvPr/>
        </p:nvSpPr>
        <p:spPr>
          <a:xfrm>
            <a:off x="813749" y="1866230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 smtClean="0"/>
              <a:t>Time Stamp | A/D #2         	| Trace Data</a:t>
            </a:r>
            <a:endParaRPr lang="en-GB" sz="1000" dirty="0" err="1" smtClean="0"/>
          </a:p>
        </p:txBody>
      </p:sp>
      <p:sp>
        <p:nvSpPr>
          <p:cNvPr id="51" name="TextBox 50"/>
          <p:cNvSpPr txBox="1"/>
          <p:nvPr/>
        </p:nvSpPr>
        <p:spPr>
          <a:xfrm>
            <a:off x="813748" y="2138524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 smtClean="0"/>
              <a:t>Time Stamp | SWO            | Trace Data</a:t>
            </a:r>
            <a:endParaRPr lang="en-GB" sz="1000" dirty="0" err="1" smtClean="0"/>
          </a:p>
        </p:txBody>
      </p:sp>
      <p:sp>
        <p:nvSpPr>
          <p:cNvPr id="52" name="TextBox 51"/>
          <p:cNvSpPr txBox="1"/>
          <p:nvPr/>
        </p:nvSpPr>
        <p:spPr>
          <a:xfrm>
            <a:off x="813747" y="2410818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 smtClean="0"/>
              <a:t>Time Stamp | A/D #1         	| Trace Data</a:t>
            </a:r>
            <a:endParaRPr lang="en-GB" sz="1000" dirty="0" err="1" smtClean="0"/>
          </a:p>
        </p:txBody>
      </p:sp>
      <p:sp>
        <p:nvSpPr>
          <p:cNvPr id="53" name="TextBox 52"/>
          <p:cNvSpPr txBox="1"/>
          <p:nvPr/>
        </p:nvSpPr>
        <p:spPr>
          <a:xfrm>
            <a:off x="813746" y="2683112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 smtClean="0"/>
              <a:t>Time Stamp | SWO 	| Trace Data</a:t>
            </a:r>
            <a:endParaRPr lang="en-GB" sz="1000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813745" y="2955406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 smtClean="0"/>
              <a:t>Time Stamp | SWO           	| Trace Data</a:t>
            </a:r>
            <a:endParaRPr lang="en-GB" sz="1000" dirty="0" err="1" smtClean="0"/>
          </a:p>
        </p:txBody>
      </p:sp>
      <p:sp>
        <p:nvSpPr>
          <p:cNvPr id="60" name="TextBox 59"/>
          <p:cNvSpPr txBox="1"/>
          <p:nvPr/>
        </p:nvSpPr>
        <p:spPr>
          <a:xfrm>
            <a:off x="813744" y="3227700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 smtClean="0"/>
              <a:t>Time Stamp | free             	| ---</a:t>
            </a:r>
            <a:endParaRPr lang="en-GB" sz="1000" dirty="0" err="1" smtClean="0"/>
          </a:p>
        </p:txBody>
      </p:sp>
      <p:sp>
        <p:nvSpPr>
          <p:cNvPr id="61" name="TextBox 60"/>
          <p:cNvSpPr txBox="1"/>
          <p:nvPr/>
        </p:nvSpPr>
        <p:spPr>
          <a:xfrm>
            <a:off x="813743" y="3499994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 smtClean="0"/>
              <a:t>Time Stamp | free             	| ---</a:t>
            </a:r>
            <a:endParaRPr lang="en-GB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4142334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9" grpId="0" build="p"/>
      <p:bldP spid="42" grpId="0" animBg="1"/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RM 03032015 V2">
      <a:dk1>
        <a:srgbClr val="505555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C473"/>
      </a:accent2>
      <a:accent3>
        <a:srgbClr val="00C3DC"/>
      </a:accent3>
      <a:accent4>
        <a:srgbClr val="8A6EAF"/>
      </a:accent4>
      <a:accent5>
        <a:srgbClr val="FF3C52"/>
      </a:accent5>
      <a:accent6>
        <a:srgbClr val="7F8282"/>
      </a:accent6>
      <a:hlink>
        <a:srgbClr val="128CAB"/>
      </a:hlink>
      <a:folHlink>
        <a:srgbClr val="00C3D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2ad5090-61a8-4b8c-ab70-68f4ff4d1933">ARM-ECM-0491503</_dlc_DocId>
    <_dlc_DocIdUrl xmlns="f2ad5090-61a8-4b8c-ab70-68f4ff4d1933">
      <Url>http://teamsites.arm.com/sites/Corpmktg/graphics/_layouts/DocIdRedir.aspx?ID=ARM-ECM-0491503</Url>
      <Description>ARM-ECM-0491503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3A7A3657A61428D34982CE3100E9A" ma:contentTypeVersion="0" ma:contentTypeDescription="Create a new document." ma:contentTypeScope="" ma:versionID="9d7dbb0d33bb298decf17a3b04476177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653440191449dc6dbdd54d77bba038f8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07E157F-F4C7-4050-8D49-55DB8D1A3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9AFC57-EF78-4135-9503-D857AFA49F8B}">
  <ds:schemaRefs>
    <ds:schemaRef ds:uri="f2ad5090-61a8-4b8c-ab70-68f4ff4d1933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CBA01FD-69E2-4D69-B064-01637DD45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5E05AB7-3B6A-492F-8FD0-7267B59BB88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12383</TotalTime>
  <Words>127</Words>
  <Application>Microsoft Office PowerPoint</Application>
  <PresentationFormat>On-screen Show (16:9)</PresentationFormat>
  <Paragraphs>71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CMSIS-DAP: Overview + Enhancements (v1.2.0)</vt:lpstr>
      <vt:lpstr>CMSIS-DAP v1.2.0 trace data management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Waldron</dc:creator>
  <cp:lastModifiedBy>Reinhard Keil</cp:lastModifiedBy>
  <cp:revision>685</cp:revision>
  <dcterms:created xsi:type="dcterms:W3CDTF">2014-12-18T18:38:44Z</dcterms:created>
  <dcterms:modified xsi:type="dcterms:W3CDTF">2017-03-06T09:26:59Z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6bb675de-bc32-4e35-82b0-f8854029d875</vt:lpwstr>
  </property>
  <property fmtid="{D5CDD505-2E9C-101B-9397-08002B2CF9AE}" pid="3" name="vti_description">
    <vt:lpwstr/>
  </property>
  <property fmtid="{D5CDD505-2E9C-101B-9397-08002B2CF9AE}" pid="4" name="ContentTypeId">
    <vt:lpwstr>0x0101005953A7A3657A61428D34982CE3100E9A</vt:lpwstr>
  </property>
  <property fmtid="{D5CDD505-2E9C-101B-9397-08002B2CF9AE}" pid="5" name="ecm_ItemDeleteBlockHolders">
    <vt:lpwstr/>
  </property>
  <property fmtid="{D5CDD505-2E9C-101B-9397-08002B2CF9AE}" pid="6" name="ecm_RecordRestrictions">
    <vt:lpwstr/>
  </property>
  <property fmtid="{D5CDD505-2E9C-101B-9397-08002B2CF9AE}" pid="7" name="ecm_ItemLockHolders">
    <vt:lpwstr/>
  </property>
</Properties>
</file>