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2" r:id="rId5"/>
    <p:sldId id="261" r:id="rId6"/>
    <p:sldId id="263" r:id="rId7"/>
    <p:sldId id="264" r:id="rId8"/>
    <p:sldId id="274" r:id="rId9"/>
    <p:sldId id="267" r:id="rId10"/>
    <p:sldId id="268" r:id="rId11"/>
    <p:sldId id="269" r:id="rId12"/>
    <p:sldId id="270" r:id="rId13"/>
    <p:sldId id="271" r:id="rId14"/>
    <p:sldId id="272" r:id="rId15"/>
    <p:sldId id="276" r:id="rId16"/>
    <p:sldId id="273" r:id="rId17"/>
    <p:sldId id="27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YXs99PTVzg2g+9FT2kpQakIno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6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04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4D96BC-FEC5-468D-AC67-1069C9E3BAF1}"/>
              </a:ext>
            </a:extLst>
          </p:cNvPr>
          <p:cNvGrpSpPr/>
          <p:nvPr userDrawn="1"/>
        </p:nvGrpSpPr>
        <p:grpSpPr>
          <a:xfrm>
            <a:off x="5931113" y="24524"/>
            <a:ext cx="1549996" cy="434428"/>
            <a:chOff x="5931113" y="24524"/>
            <a:chExt cx="1549996" cy="4344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8B4C07-D766-4F6D-88F8-62C72F3936A5}"/>
                </a:ext>
              </a:extLst>
            </p:cNvPr>
            <p:cNvSpPr/>
            <p:nvPr userDrawn="1"/>
          </p:nvSpPr>
          <p:spPr>
            <a:xfrm>
              <a:off x="6467366" y="49048"/>
              <a:ext cx="763751" cy="381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D7F2952-6791-461C-827E-63CEF0C96C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31113" y="24524"/>
              <a:ext cx="1549996" cy="43442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4702AA5-3BFF-4ED4-9D8F-2CB4E839869C}"/>
              </a:ext>
            </a:extLst>
          </p:cNvPr>
          <p:cNvGrpSpPr/>
          <p:nvPr userDrawn="1"/>
        </p:nvGrpSpPr>
        <p:grpSpPr>
          <a:xfrm>
            <a:off x="5931113" y="24524"/>
            <a:ext cx="1549996" cy="434428"/>
            <a:chOff x="5931113" y="24524"/>
            <a:chExt cx="1549996" cy="4344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C54AFE-3012-42E0-89D4-6B6232C7DAAA}"/>
                </a:ext>
              </a:extLst>
            </p:cNvPr>
            <p:cNvSpPr/>
            <p:nvPr userDrawn="1"/>
          </p:nvSpPr>
          <p:spPr>
            <a:xfrm>
              <a:off x="6467366" y="49048"/>
              <a:ext cx="763751" cy="381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D83E964-FB5E-4152-BB55-39FA2AF66D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31113" y="24524"/>
              <a:ext cx="1549996" cy="43442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F19EA4-D58B-4BEC-9398-149BB4ACEC7E}"/>
              </a:ext>
            </a:extLst>
          </p:cNvPr>
          <p:cNvGrpSpPr/>
          <p:nvPr userDrawn="1"/>
        </p:nvGrpSpPr>
        <p:grpSpPr>
          <a:xfrm>
            <a:off x="5931113" y="24524"/>
            <a:ext cx="1549996" cy="434428"/>
            <a:chOff x="5931113" y="24524"/>
            <a:chExt cx="1549996" cy="4344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04B9B-8CD6-43BD-A154-C464AE9D7ED1}"/>
                </a:ext>
              </a:extLst>
            </p:cNvPr>
            <p:cNvSpPr/>
            <p:nvPr userDrawn="1"/>
          </p:nvSpPr>
          <p:spPr>
            <a:xfrm>
              <a:off x="6467366" y="49048"/>
              <a:ext cx="763751" cy="381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CCFED2-92D8-40EE-8A13-00B996B791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31113" y="24524"/>
              <a:ext cx="1549996" cy="43442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3EB95D0-A8D4-4B65-99A9-415C93E02885}"/>
              </a:ext>
            </a:extLst>
          </p:cNvPr>
          <p:cNvGrpSpPr/>
          <p:nvPr userDrawn="1"/>
        </p:nvGrpSpPr>
        <p:grpSpPr>
          <a:xfrm>
            <a:off x="5931113" y="24524"/>
            <a:ext cx="1549996" cy="434428"/>
            <a:chOff x="5931113" y="24524"/>
            <a:chExt cx="1549996" cy="43442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5FA733B-6756-4582-8857-B9FE5AA79D1D}"/>
                </a:ext>
              </a:extLst>
            </p:cNvPr>
            <p:cNvSpPr/>
            <p:nvPr userDrawn="1"/>
          </p:nvSpPr>
          <p:spPr>
            <a:xfrm>
              <a:off x="6467366" y="49048"/>
              <a:ext cx="763751" cy="381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70F8130-622B-470E-94EF-D825EB73EF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31113" y="24524"/>
              <a:ext cx="1549996" cy="43442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3575050" y="357505"/>
            <a:ext cx="5111750" cy="4237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568C9A-4B35-4AE6-A9B0-6AFA29F75074}"/>
              </a:ext>
            </a:extLst>
          </p:cNvPr>
          <p:cNvGrpSpPr/>
          <p:nvPr userDrawn="1"/>
        </p:nvGrpSpPr>
        <p:grpSpPr>
          <a:xfrm>
            <a:off x="5931113" y="24524"/>
            <a:ext cx="1549996" cy="434428"/>
            <a:chOff x="5931113" y="24524"/>
            <a:chExt cx="1549996" cy="4344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C85EA3-5AB8-402A-8964-54E2804F2419}"/>
                </a:ext>
              </a:extLst>
            </p:cNvPr>
            <p:cNvSpPr/>
            <p:nvPr userDrawn="1"/>
          </p:nvSpPr>
          <p:spPr>
            <a:xfrm>
              <a:off x="6467366" y="49048"/>
              <a:ext cx="763751" cy="381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1DE3F04-1F6A-47C8-BAA5-7E3633EE40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31113" y="24524"/>
              <a:ext cx="1549996" cy="43442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1792288" y="4025505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5B8A15-0260-48CD-9642-C3B7CCBC40A3}"/>
              </a:ext>
            </a:extLst>
          </p:cNvPr>
          <p:cNvGrpSpPr/>
          <p:nvPr userDrawn="1"/>
        </p:nvGrpSpPr>
        <p:grpSpPr>
          <a:xfrm>
            <a:off x="5931113" y="24524"/>
            <a:ext cx="1549996" cy="434428"/>
            <a:chOff x="5931113" y="24524"/>
            <a:chExt cx="1549996" cy="4344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65E013-0EB2-49D0-8451-1C99F7FCA843}"/>
                </a:ext>
              </a:extLst>
            </p:cNvPr>
            <p:cNvSpPr/>
            <p:nvPr userDrawn="1"/>
          </p:nvSpPr>
          <p:spPr>
            <a:xfrm>
              <a:off x="6467366" y="49048"/>
              <a:ext cx="763751" cy="381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9673877-C2B6-4336-B824-30A829E07F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31113" y="24524"/>
              <a:ext cx="1549996" cy="43442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BE7D5A-E14B-472A-A291-E9CC95B1A1A0}"/>
              </a:ext>
            </a:extLst>
          </p:cNvPr>
          <p:cNvGrpSpPr/>
          <p:nvPr userDrawn="1"/>
        </p:nvGrpSpPr>
        <p:grpSpPr>
          <a:xfrm>
            <a:off x="5931113" y="24524"/>
            <a:ext cx="1549996" cy="434428"/>
            <a:chOff x="5931113" y="24524"/>
            <a:chExt cx="1549996" cy="4344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0D94D7-17CC-474F-A6E9-3654AA3FEF6F}"/>
                </a:ext>
              </a:extLst>
            </p:cNvPr>
            <p:cNvSpPr/>
            <p:nvPr userDrawn="1"/>
          </p:nvSpPr>
          <p:spPr>
            <a:xfrm>
              <a:off x="6467366" y="49048"/>
              <a:ext cx="763751" cy="381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AAADC02-4D2A-475D-9896-CAE32F448D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31113" y="24524"/>
              <a:ext cx="1549996" cy="43442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 rot="5400000">
            <a:off x="5620550" y="1528373"/>
            <a:ext cx="40751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 rot="5400000">
            <a:off x="1429550" y="-452827"/>
            <a:ext cx="40751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4DA4BB-0543-422D-A440-5DA1897DE5B5}"/>
              </a:ext>
            </a:extLst>
          </p:cNvPr>
          <p:cNvGrpSpPr/>
          <p:nvPr userDrawn="1"/>
        </p:nvGrpSpPr>
        <p:grpSpPr>
          <a:xfrm>
            <a:off x="5931113" y="24524"/>
            <a:ext cx="1549996" cy="434428"/>
            <a:chOff x="5931113" y="24524"/>
            <a:chExt cx="1549996" cy="4344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801AA0-3E4C-40BE-9C22-FBC70C2D4543}"/>
                </a:ext>
              </a:extLst>
            </p:cNvPr>
            <p:cNvSpPr/>
            <p:nvPr userDrawn="1"/>
          </p:nvSpPr>
          <p:spPr>
            <a:xfrm>
              <a:off x="6467366" y="49048"/>
              <a:ext cx="763751" cy="381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3E1256-E3FF-4841-A05C-A8D43B6D68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31113" y="24524"/>
              <a:ext cx="1549996" cy="43442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500"/>
              <a:buFont typeface="Arial"/>
              <a:buNone/>
              <a:defRPr sz="2500" b="1" i="0" u="none" strike="noStrike" cap="none">
                <a:solidFill>
                  <a:srgbClr val="DB1E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" name="Google Shape;12;p4" descr="E:\05.03.18 bkp\Documentos\João Victor\UFPE\CIn\Redesign logo CIn\Logotipo CIn-UFPE - Versões\CIn + UFPE\PNG\Horzontal Vermelho - Logotipo CIn + UFPE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164288" y="1"/>
            <a:ext cx="1621511" cy="48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4" descr="E:\05.03.18 bkp\Documentos\João Victor\UFPE\CIn\Redesign logo CIn\site slide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308304" y="4782519"/>
            <a:ext cx="1377950" cy="28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4" descr="Forma&#10;&#10;Descrição gerada automaticamente com confiança baixa"/>
          <p:cNvPicPr preferRelativeResize="0"/>
          <p:nvPr/>
        </p:nvPicPr>
        <p:blipFill rotWithShape="1">
          <a:blip r:embed="rId13">
            <a:alphaModFix/>
          </a:blip>
          <a:srcRect l="15375" t="26245" r="13395" b="30013"/>
          <a:stretch/>
        </p:blipFill>
        <p:spPr>
          <a:xfrm>
            <a:off x="6516216" y="51470"/>
            <a:ext cx="720080" cy="3124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DF09AC3-ED9F-49FB-99E0-AEF0330DB85A}"/>
              </a:ext>
            </a:extLst>
          </p:cNvPr>
          <p:cNvGrpSpPr/>
          <p:nvPr userDrawn="1"/>
        </p:nvGrpSpPr>
        <p:grpSpPr>
          <a:xfrm>
            <a:off x="5931113" y="24524"/>
            <a:ext cx="1549996" cy="434428"/>
            <a:chOff x="5931113" y="24524"/>
            <a:chExt cx="1549996" cy="4344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49C031-0FB8-497A-B9EF-65FFBE1681B0}"/>
                </a:ext>
              </a:extLst>
            </p:cNvPr>
            <p:cNvSpPr/>
            <p:nvPr userDrawn="1"/>
          </p:nvSpPr>
          <p:spPr>
            <a:xfrm>
              <a:off x="6467366" y="49048"/>
              <a:ext cx="763751" cy="381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90317E2-BC38-40B7-AD71-0ADF18A903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5931113" y="24524"/>
              <a:ext cx="1549996" cy="434428"/>
            </a:xfrm>
            <a:prstGeom prst="rect">
              <a:avLst/>
            </a:prstGeom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51520" y="1203598"/>
            <a:ext cx="820972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</a:rPr>
              <a:t>Pr</a:t>
            </a:r>
            <a:r>
              <a:rPr lang="pt-BR" sz="4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ojeto NLP - </a:t>
            </a:r>
            <a:r>
              <a:rPr lang="pt-BR" sz="4400" b="1" dirty="0">
                <a:solidFill>
                  <a:schemeClr val="lt1"/>
                </a:solidFill>
              </a:rPr>
              <a:t>N</a:t>
            </a:r>
            <a:r>
              <a:rPr lang="pt-BR" sz="4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etflix Reviews</a:t>
            </a:r>
            <a:endParaRPr lang="pt-BR" dirty="0"/>
          </a:p>
        </p:txBody>
      </p:sp>
      <p:sp>
        <p:nvSpPr>
          <p:cNvPr id="57" name="Google Shape;57;p1"/>
          <p:cNvSpPr txBox="1"/>
          <p:nvPr/>
        </p:nvSpPr>
        <p:spPr>
          <a:xfrm>
            <a:off x="251520" y="2950464"/>
            <a:ext cx="6400800" cy="129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Francisco Adaías Gomes da Silva</a:t>
            </a:r>
            <a:endParaRPr dirty="0"/>
          </a:p>
        </p:txBody>
      </p:sp>
      <p:pic>
        <p:nvPicPr>
          <p:cNvPr id="58" name="Google Shape;58;p1" descr="E:\05.03.18 bkp\Documentos\João Victor\UFPE\CIn\Redesign logo CIn\Logotipo CIn-UFPE - Versões\CIn + UFPE\PNG\Horzontal Monocromático Branco - Logotipo CIn + UFP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2198" y="4067717"/>
            <a:ext cx="2819443" cy="840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58A5938-42DD-4176-9E63-A1A54B934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829" y="4107268"/>
            <a:ext cx="2705779" cy="7614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8B220-0761-206C-D525-DFDB8657A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800B1BA-5BEF-4396-648C-0BABE852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02(SVM com </a:t>
            </a:r>
            <a:r>
              <a:rPr lang="pt-BR" dirty="0" err="1"/>
              <a:t>Embeddings</a:t>
            </a:r>
            <a:r>
              <a:rPr lang="pt-BR" dirty="0"/>
              <a:t>)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1705667-4A01-5A24-8D11-156648FD7D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Criando modelo Word2Vec</a:t>
            </a:r>
          </a:p>
          <a:p>
            <a:r>
              <a:rPr lang="pt-BR" dirty="0"/>
              <a:t>Função para obter os </a:t>
            </a:r>
            <a:r>
              <a:rPr lang="pt-BR" dirty="0" err="1"/>
              <a:t>Embeddings</a:t>
            </a:r>
            <a:endParaRPr lang="pt-BR" dirty="0"/>
          </a:p>
          <a:p>
            <a:r>
              <a:rPr lang="pt-BR" dirty="0"/>
              <a:t>Normalizando os </a:t>
            </a:r>
            <a:r>
              <a:rPr lang="pt-BR" dirty="0" err="1"/>
              <a:t>Embeddings</a:t>
            </a:r>
            <a:endParaRPr lang="pt-BR" dirty="0"/>
          </a:p>
          <a:p>
            <a:r>
              <a:rPr lang="pt-BR" dirty="0"/>
              <a:t>Treinando modelo SVM com </a:t>
            </a:r>
            <a:r>
              <a:rPr lang="pt-BR" dirty="0" err="1"/>
              <a:t>Embeddings</a:t>
            </a:r>
            <a:endParaRPr lang="pt-BR" dirty="0"/>
          </a:p>
          <a:p>
            <a:r>
              <a:rPr lang="pt-BR" dirty="0"/>
              <a:t>Extraindo as métricas de avaliação do modelo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551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DF9D1-56D5-6151-FEBC-247E65CAE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19FCB2C-A787-E5B1-831E-D26835C722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533" t="28671" r="50000" b="6112"/>
          <a:stretch/>
        </p:blipFill>
        <p:spPr>
          <a:xfrm>
            <a:off x="12191" y="462534"/>
            <a:ext cx="4571199" cy="40420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78FA2DE-09A6-292E-307F-563150AAFF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84" t="25114" r="53693" b="46066"/>
          <a:stretch/>
        </p:blipFill>
        <p:spPr>
          <a:xfrm>
            <a:off x="4546814" y="1702904"/>
            <a:ext cx="4571198" cy="193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12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D4C94-2BA6-DC05-CBCC-680B50F0E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9A76B5B-A8CB-350E-9B61-91A3E2D9D2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600" t="53600" r="57471" b="8166"/>
          <a:stretch/>
        </p:blipFill>
        <p:spPr>
          <a:xfrm>
            <a:off x="215529" y="1089152"/>
            <a:ext cx="4431232" cy="27269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BC3C0C9-DEFF-F22C-F85F-BB298907B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940" y="880110"/>
            <a:ext cx="4125531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7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351FB-F2F6-0647-F989-C524936A9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FE17D45-4A1D-1013-1DF3-122CC8F6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03(BERT)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E30EB7-E875-1874-B3E0-2FD22EB8C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Preparando o Modelo BERT</a:t>
            </a:r>
          </a:p>
          <a:p>
            <a:r>
              <a:rPr lang="pt-BR" dirty="0" err="1"/>
              <a:t>Tokenizando</a:t>
            </a:r>
            <a:r>
              <a:rPr lang="pt-BR" dirty="0"/>
              <a:t> Dados e convertendo para tensores</a:t>
            </a:r>
          </a:p>
          <a:p>
            <a:r>
              <a:rPr lang="pt-BR" dirty="0"/>
              <a:t>Compilando Modelo</a:t>
            </a:r>
          </a:p>
          <a:p>
            <a:r>
              <a:rPr lang="pt-BR" dirty="0"/>
              <a:t>Definindo o otimizador e a função de perda</a:t>
            </a:r>
          </a:p>
          <a:p>
            <a:r>
              <a:rPr lang="pt-BR" dirty="0"/>
              <a:t>Treinando modelo</a:t>
            </a:r>
          </a:p>
          <a:p>
            <a:r>
              <a:rPr lang="pt-BR" dirty="0"/>
              <a:t>Extraindo e exibindo as métricas e a matriz de confusão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6528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5F5CF-D84B-82F1-133E-D61941799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71C2192-7055-1AB8-D0FF-BCBFFF1429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66" t="28671" r="22534" b="29353"/>
          <a:stretch/>
        </p:blipFill>
        <p:spPr>
          <a:xfrm>
            <a:off x="203338" y="926591"/>
            <a:ext cx="8737323" cy="296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82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00313-3C47-05C1-79A6-BE55BBC4E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8D219E2-E69A-AE71-E490-2B3AF27EDD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00" t="39343" r="45200" b="15123"/>
          <a:stretch/>
        </p:blipFill>
        <p:spPr>
          <a:xfrm>
            <a:off x="1098995" y="688085"/>
            <a:ext cx="6946010" cy="376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6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CF55A-26CA-8821-3DD9-4FDDCF8AC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4AFA95D-1414-BE0F-84C2-F25D9BC34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379" y="603504"/>
            <a:ext cx="4800110" cy="393649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53A884E-EE9B-4119-1F92-CF05283204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600" t="64419" r="79600" b="24427"/>
          <a:stretch/>
        </p:blipFill>
        <p:spPr>
          <a:xfrm>
            <a:off x="744511" y="1974850"/>
            <a:ext cx="2436799" cy="1193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4245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F53A7-6E81-9711-40CD-08D9802D1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BC00119-D89E-1282-5AD3-ABB2226568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00" t="54240" r="66540" b="33384"/>
          <a:stretch/>
        </p:blipFill>
        <p:spPr>
          <a:xfrm>
            <a:off x="5535168" y="1172496"/>
            <a:ext cx="3366516" cy="9058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3E442D7-3B83-CEBF-DAC7-2E3CB02695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867" t="35311" r="51733" b="17732"/>
          <a:stretch/>
        </p:blipFill>
        <p:spPr>
          <a:xfrm>
            <a:off x="192020" y="1176148"/>
            <a:ext cx="5243911" cy="342671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5B9BD7-C2F2-3215-3999-9B1FCF6C5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168" y="2187654"/>
            <a:ext cx="3416812" cy="2405983"/>
          </a:xfrm>
          <a:prstGeom prst="rect">
            <a:avLst/>
          </a:prstGeom>
        </p:spPr>
      </p:pic>
      <p:sp>
        <p:nvSpPr>
          <p:cNvPr id="12" name="Título 3">
            <a:extLst>
              <a:ext uri="{FF2B5EF4-FFF2-40B4-BE49-F238E27FC236}">
                <a16:creationId xmlns:a16="http://schemas.microsoft.com/office/drawing/2014/main" id="{C6535372-1984-309C-1F39-06C3FDB4D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pt-BR" dirty="0"/>
              <a:t>Comparando os 3  modelos</a:t>
            </a:r>
          </a:p>
        </p:txBody>
      </p:sp>
    </p:spTree>
    <p:extLst>
      <p:ext uri="{BB962C8B-B14F-4D97-AF65-F5344CB8AC3E}">
        <p14:creationId xmlns:p14="http://schemas.microsoft.com/office/powerpoint/2010/main" val="152371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500"/>
              <a:buFont typeface="Arial"/>
              <a:buNone/>
            </a:pPr>
            <a:r>
              <a:rPr lang="pt-BR" dirty="0"/>
              <a:t>Introdução</a:t>
            </a:r>
            <a:endParaRPr dirty="0"/>
          </a:p>
        </p:txBody>
      </p:sp>
      <p:sp>
        <p:nvSpPr>
          <p:cNvPr id="71" name="Google Shape;71;p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  <a:buSzPts val="2000"/>
            </a:pPr>
            <a:r>
              <a:rPr lang="pt-BR" dirty="0"/>
              <a:t>Base de dados</a:t>
            </a:r>
          </a:p>
          <a:p>
            <a:pPr marL="469900">
              <a:spcBef>
                <a:spcPts val="0"/>
              </a:spcBef>
              <a:buSzPts val="2000"/>
            </a:pPr>
            <a:r>
              <a:rPr lang="pt-BR" dirty="0" err="1"/>
              <a:t>Pré</a:t>
            </a:r>
            <a:r>
              <a:rPr lang="pt-BR" dirty="0"/>
              <a:t> processamento dos dados</a:t>
            </a:r>
          </a:p>
          <a:p>
            <a:pPr marL="469900">
              <a:spcBef>
                <a:spcPts val="0"/>
              </a:spcBef>
              <a:buSzPts val="2000"/>
            </a:pPr>
            <a:r>
              <a:rPr lang="pt-BR" dirty="0"/>
              <a:t>SVM + BOW</a:t>
            </a:r>
          </a:p>
          <a:p>
            <a:pPr marL="469900">
              <a:spcBef>
                <a:spcPts val="0"/>
              </a:spcBef>
              <a:buSzPts val="2000"/>
            </a:pPr>
            <a:r>
              <a:rPr lang="pt-BR" dirty="0"/>
              <a:t>SVM com </a:t>
            </a:r>
            <a:r>
              <a:rPr lang="pt-BR" dirty="0" err="1"/>
              <a:t>Embeddings</a:t>
            </a:r>
            <a:endParaRPr lang="pt-BR" dirty="0"/>
          </a:p>
          <a:p>
            <a:pPr marL="469900">
              <a:spcBef>
                <a:spcPts val="0"/>
              </a:spcBef>
              <a:buSzPts val="2000"/>
            </a:pPr>
            <a:r>
              <a:rPr lang="pt-BR" dirty="0"/>
              <a:t>BERT</a:t>
            </a:r>
          </a:p>
          <a:p>
            <a:pPr marL="469900">
              <a:spcBef>
                <a:spcPts val="0"/>
              </a:spcBef>
              <a:buSzPts val="2000"/>
            </a:pPr>
            <a:r>
              <a:rPr lang="pt-BR" dirty="0" err="1"/>
              <a:t>IN-Context</a:t>
            </a:r>
            <a:r>
              <a:rPr lang="pt-BR" dirty="0"/>
              <a:t> Learning</a:t>
            </a:r>
          </a:p>
          <a:p>
            <a:pPr marL="469900">
              <a:spcBef>
                <a:spcPts val="0"/>
              </a:spcBef>
              <a:buSzPts val="2000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93402E2-F785-772C-0EC5-ED045D09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de dados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DE1347-0A2A-57B1-D996-35027E3D9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Obtida no </a:t>
            </a:r>
            <a:r>
              <a:rPr lang="pt-BR" dirty="0" err="1"/>
              <a:t>Kaggle</a:t>
            </a:r>
            <a:endParaRPr lang="pt-BR" dirty="0"/>
          </a:p>
          <a:p>
            <a:r>
              <a:rPr lang="pt-BR" dirty="0"/>
              <a:t>Contém informações sobre as avaliações feitas por usuários da Netflix na Google Play Store. Além das avaliações, ele também contém informações sobre as classificações, a data da avaliação e as curtidas em cada uma das avaliações.</a:t>
            </a:r>
          </a:p>
          <a:p>
            <a:r>
              <a:rPr lang="pt-BR" dirty="0"/>
              <a:t>Possui 8 colunas(</a:t>
            </a:r>
            <a:r>
              <a:rPr lang="pt-BR" dirty="0" err="1"/>
              <a:t>reviewID</a:t>
            </a:r>
            <a:r>
              <a:rPr lang="pt-BR" dirty="0"/>
              <a:t>, </a:t>
            </a:r>
            <a:r>
              <a:rPr lang="pt-BR" dirty="0" err="1"/>
              <a:t>userName</a:t>
            </a:r>
            <a:r>
              <a:rPr lang="pt-BR" dirty="0"/>
              <a:t>, </a:t>
            </a:r>
            <a:r>
              <a:rPr lang="pt-BR" dirty="0" err="1"/>
              <a:t>content</a:t>
            </a:r>
            <a:r>
              <a:rPr lang="pt-BR" dirty="0"/>
              <a:t>, score, </a:t>
            </a:r>
            <a:r>
              <a:rPr lang="pt-BR" dirty="0" err="1"/>
              <a:t>thumbsUpCount</a:t>
            </a:r>
            <a:r>
              <a:rPr lang="pt-BR" dirty="0"/>
              <a:t>, </a:t>
            </a:r>
            <a:r>
              <a:rPr lang="pt-BR" dirty="0" err="1"/>
              <a:t>reviewCreatedVersion</a:t>
            </a:r>
            <a:r>
              <a:rPr lang="pt-BR" dirty="0"/>
              <a:t>, At, </a:t>
            </a:r>
            <a:r>
              <a:rPr lang="pt-BR" dirty="0" err="1"/>
              <a:t>appVersionavaliação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32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FC3D8CC-071B-4AC6-ECA9-09AB29CF0B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33" t="23928" r="35868" b="53068"/>
          <a:stretch/>
        </p:blipFill>
        <p:spPr>
          <a:xfrm>
            <a:off x="219456" y="323804"/>
            <a:ext cx="7485888" cy="163543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177F89F-21DF-2FAA-A89C-8701A0FE8C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66" t="39580" r="66267" b="18918"/>
          <a:stretch/>
        </p:blipFill>
        <p:spPr>
          <a:xfrm>
            <a:off x="5516880" y="2053546"/>
            <a:ext cx="3328416" cy="26356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97A3B5B-81B1-B0ED-38DE-5219E14ECB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600" t="59943" r="50267" b="8245"/>
          <a:stretch/>
        </p:blipFill>
        <p:spPr>
          <a:xfrm>
            <a:off x="219456" y="2348305"/>
            <a:ext cx="5543547" cy="224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2E269-7D31-DE9C-FB35-90F7D16E7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2EA4DD9-C342-C5AF-1ABD-6195AAF9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Pré</a:t>
            </a:r>
            <a:r>
              <a:rPr lang="pt-BR" dirty="0"/>
              <a:t> Processamento de dados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2A2E0D-3710-5E93-3707-64145355C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81015"/>
            <a:ext cx="8229600" cy="3394472"/>
          </a:xfrm>
        </p:spPr>
        <p:txBody>
          <a:bodyPr/>
          <a:lstStyle/>
          <a:p>
            <a:r>
              <a:rPr lang="pt-BR" dirty="0"/>
              <a:t>Utilização de apenas duas colunas(</a:t>
            </a:r>
            <a:r>
              <a:rPr lang="pt-BR" dirty="0" err="1"/>
              <a:t>Content</a:t>
            </a:r>
            <a:r>
              <a:rPr lang="pt-BR" dirty="0"/>
              <a:t> e Score)</a:t>
            </a:r>
          </a:p>
          <a:p>
            <a:r>
              <a:rPr lang="pt-BR" dirty="0"/>
              <a:t>Eliminação das linhas em branco das colunas remanescentes</a:t>
            </a:r>
          </a:p>
          <a:p>
            <a:r>
              <a:rPr lang="pt-BR" dirty="0"/>
              <a:t>Utilizamos a biblioteca </a:t>
            </a:r>
            <a:r>
              <a:rPr lang="pt-BR" dirty="0" err="1"/>
              <a:t>nltk</a:t>
            </a:r>
            <a:r>
              <a:rPr lang="pt-BR" dirty="0"/>
              <a:t> (Natural </a:t>
            </a:r>
            <a:r>
              <a:rPr lang="pt-BR" dirty="0" err="1"/>
              <a:t>Language</a:t>
            </a:r>
            <a:r>
              <a:rPr lang="pt-BR" dirty="0"/>
              <a:t> Toolkit) para realizar várias tarefas de limpeza e preparação dos dados textuais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CCAA908-1C11-4FEF-BDC0-4A7D349B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66" t="25114" r="42026" b="36863"/>
          <a:stretch/>
        </p:blipFill>
        <p:spPr>
          <a:xfrm>
            <a:off x="1322832" y="2680715"/>
            <a:ext cx="5809488" cy="236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8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AB9BE-5A05-BCAE-9E6C-390D9E211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C32E9A2-0418-7E81-719D-2FF75031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SVM + </a:t>
            </a:r>
            <a:r>
              <a:rPr lang="pt-BR" b="1" dirty="0"/>
              <a:t>Bag </a:t>
            </a:r>
            <a:r>
              <a:rPr lang="pt-BR" b="1" dirty="0" err="1"/>
              <a:t>of</a:t>
            </a:r>
            <a:r>
              <a:rPr lang="pt-BR" b="1" dirty="0"/>
              <a:t> Words (</a:t>
            </a:r>
            <a:r>
              <a:rPr lang="pt-BR" dirty="0" err="1"/>
              <a:t>BoW</a:t>
            </a:r>
            <a:r>
              <a:rPr lang="pt-BR" dirty="0"/>
              <a:t>)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C0B317-2B32-C09C-3686-50D5AC2CE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Dividindo o </a:t>
            </a:r>
            <a:r>
              <a:rPr lang="pt-BR" dirty="0" err="1"/>
              <a:t>dataset</a:t>
            </a:r>
            <a:r>
              <a:rPr lang="pt-BR" dirty="0"/>
              <a:t> (treino e teste)</a:t>
            </a:r>
          </a:p>
          <a:p>
            <a:r>
              <a:rPr lang="pt-BR" dirty="0"/>
              <a:t>Criando pipeline com TF-IDF no lugar do </a:t>
            </a:r>
            <a:r>
              <a:rPr lang="pt-BR" dirty="0" err="1"/>
              <a:t>CountVectorizer</a:t>
            </a:r>
            <a:endParaRPr lang="pt-BR" dirty="0"/>
          </a:p>
          <a:p>
            <a:r>
              <a:rPr lang="pt-BR" dirty="0"/>
              <a:t>Treinando o modelo</a:t>
            </a:r>
          </a:p>
          <a:p>
            <a:r>
              <a:rPr lang="pt-BR" dirty="0"/>
              <a:t>Aplica o </a:t>
            </a:r>
            <a:r>
              <a:rPr lang="pt-BR" dirty="0" err="1"/>
              <a:t>GridSearch</a:t>
            </a:r>
            <a:r>
              <a:rPr lang="pt-BR" dirty="0"/>
              <a:t> para identificar melhor combinação de </a:t>
            </a:r>
            <a:r>
              <a:rPr lang="pt-BR" dirty="0" err="1"/>
              <a:t>hiperparâmetros</a:t>
            </a:r>
            <a:endParaRPr lang="pt-BR" dirty="0"/>
          </a:p>
          <a:p>
            <a:r>
              <a:rPr lang="pt-BR" dirty="0"/>
              <a:t>Extraindo as métricas de avaliação e matriz de confusão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9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605A9-8B50-0E41-8796-7F5B66506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A7F2D81-D71F-F0C1-1762-4D5E136962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34" t="33177" r="27866" b="23661"/>
          <a:stretch/>
        </p:blipFill>
        <p:spPr>
          <a:xfrm>
            <a:off x="219456" y="1048511"/>
            <a:ext cx="7827264" cy="30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6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461AD-CA46-703E-DFE1-39EC8C024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4ED12F9-8DF9-0D9E-1919-15DC0926CC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00" t="40291" r="18133" b="27219"/>
          <a:stretch/>
        </p:blipFill>
        <p:spPr>
          <a:xfrm>
            <a:off x="158585" y="1341119"/>
            <a:ext cx="8826829" cy="223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4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EF460B0-7C0D-5D44-C0B2-995053DD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6939"/>
            <a:ext cx="8229600" cy="857250"/>
          </a:xfrm>
        </p:spPr>
        <p:txBody>
          <a:bodyPr/>
          <a:lstStyle/>
          <a:p>
            <a:r>
              <a:rPr lang="pt-BR" dirty="0"/>
              <a:t>SVM + </a:t>
            </a:r>
            <a:r>
              <a:rPr lang="pt-BR" b="1" dirty="0"/>
              <a:t>Bag </a:t>
            </a:r>
            <a:r>
              <a:rPr lang="pt-BR" b="1" dirty="0" err="1"/>
              <a:t>of</a:t>
            </a:r>
            <a:r>
              <a:rPr lang="pt-BR" b="1" dirty="0"/>
              <a:t> Words (</a:t>
            </a:r>
            <a:r>
              <a:rPr lang="pt-BR" dirty="0" err="1"/>
              <a:t>BoW</a:t>
            </a:r>
            <a:r>
              <a:rPr lang="pt-BR" dirty="0"/>
              <a:t>)  </a:t>
            </a:r>
            <a:br>
              <a:rPr lang="pt-BR" dirty="0"/>
            </a:br>
            <a:r>
              <a:rPr lang="pt-BR" dirty="0"/>
              <a:t>Métricas de avaliação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F64CB3F-D47B-8E73-5D97-5D54F89D05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00" t="33414" r="48400" b="18919"/>
          <a:stretch/>
        </p:blipFill>
        <p:spPr>
          <a:xfrm>
            <a:off x="243101" y="1407413"/>
            <a:ext cx="4328899" cy="27622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7017F4E-41B0-2D2D-65C2-D4DEB25C1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359" y="1177713"/>
            <a:ext cx="3928441" cy="322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47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264</Words>
  <Application>Microsoft Office PowerPoint</Application>
  <PresentationFormat>Apresentação na tela (16:9)</PresentationFormat>
  <Paragraphs>47</Paragraphs>
  <Slides>17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Arial</vt:lpstr>
      <vt:lpstr>Tema do Office</vt:lpstr>
      <vt:lpstr>Apresentação do PowerPoint</vt:lpstr>
      <vt:lpstr>Introdução</vt:lpstr>
      <vt:lpstr>Base de dados</vt:lpstr>
      <vt:lpstr>Apresentação do PowerPoint</vt:lpstr>
      <vt:lpstr>Pré Processamento de dados</vt:lpstr>
      <vt:lpstr>SVM + Bag of Words (BoW)</vt:lpstr>
      <vt:lpstr>Apresentação do PowerPoint</vt:lpstr>
      <vt:lpstr>Apresentação do PowerPoint</vt:lpstr>
      <vt:lpstr>SVM + Bag of Words (BoW)   Métricas de avaliação</vt:lpstr>
      <vt:lpstr>Modelo 02(SVM com Embeddings)</vt:lpstr>
      <vt:lpstr>Apresentação do PowerPoint</vt:lpstr>
      <vt:lpstr>Apresentação do PowerPoint</vt:lpstr>
      <vt:lpstr>Modelo 03(BERT)</vt:lpstr>
      <vt:lpstr>Apresentação do PowerPoint</vt:lpstr>
      <vt:lpstr>Apresentação do PowerPoint</vt:lpstr>
      <vt:lpstr>Apresentação do PowerPoint</vt:lpstr>
      <vt:lpstr>Comparando os 3  modelos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Adaias Gomes</cp:lastModifiedBy>
  <cp:revision>6</cp:revision>
  <dcterms:created xsi:type="dcterms:W3CDTF">2020-07-23T15:24:22Z</dcterms:created>
  <dcterms:modified xsi:type="dcterms:W3CDTF">2024-12-29T13:49:02Z</dcterms:modified>
</cp:coreProperties>
</file>