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Rectangle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Rectangle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Image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3.jpe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20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doop.apache.org/docs/stable/" TargetMode="External"/><Relationship Id="rId3" Type="http://schemas.openxmlformats.org/officeDocument/2006/relationships/hyperlink" Target="http://blog.cloudera.com/blog/" TargetMode="External"/><Relationship Id="rId4" Type="http://schemas.openxmlformats.org/officeDocument/2006/relationships/hyperlink" Target="http://hortonworks.com/blog/" TargetMode="External"/><Relationship Id="rId5" Type="http://schemas.openxmlformats.org/officeDocument/2006/relationships/image" Target="../media/image2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HDF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HDFS</a:t>
            </a:r>
          </a:p>
        </p:txBody>
      </p:sp>
      <p:sp>
        <p:nvSpPr>
          <p:cNvPr id="113" name="Hadoop Distributed File System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Hadoop Distributed File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Сведения о блоках файл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Сведения о блоках файла</a:t>
            </a:r>
          </a:p>
        </p:txBody>
      </p:sp>
      <p:sp>
        <p:nvSpPr>
          <p:cNvPr id="148" name="Status: HEALTHY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500"/>
            </a:pPr>
            <a:r>
              <a:t>Status: HEALTHY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500"/>
            </a:pPr>
            <a:r>
              <a:t> Total size:    1133129924 B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500"/>
            </a:pPr>
            <a:r>
              <a:t> Total dirs:    0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500"/>
            </a:pPr>
            <a:r>
              <a:t> Total files:   1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500"/>
            </a:pPr>
            <a:r>
              <a:t> Total symlinks:                0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500"/>
            </a:pPr>
            <a:r>
              <a:t> Total blocks (validated):      9 (avg. block size 125903324 B)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500"/>
            </a:pPr>
            <a:r>
              <a:t> Minimally replicated blocks:   9 (100.0 %)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500"/>
            </a:pPr>
            <a:r>
              <a:t> Over-replicated blocks:        0 (0.0 %)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500"/>
            </a:pPr>
            <a:r>
              <a:t> Under-replicated blocks:       0 (0.0 %)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500"/>
            </a:pPr>
            <a:r>
              <a:t> Mis-replicated blocks:         0 (0.0 %)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500"/>
            </a:pPr>
            <a:r>
              <a:t> Default replication factor:    3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500"/>
            </a:pPr>
            <a:r>
              <a:t> Average block replication:     3.0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500"/>
            </a:pPr>
            <a:r>
              <a:t> Corrupt blocks:                0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500"/>
            </a:pPr>
            <a:r>
              <a:t> Missing replicas:              0 (0.0 %)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500"/>
            </a:pPr>
            <a:r>
              <a:t> Number of data-nodes:          10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500"/>
            </a:pPr>
            <a:r>
              <a:t> Number of racks:               1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1500"/>
            </a:pPr>
            <a:r>
              <a:t>FSCK ended at Mon May 18 14:00:22 MSK 2015 in 1 milliseconds</a:t>
            </a: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HDFS Erasure Co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HDFS Erasure Coding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0" y="2032000"/>
            <a:ext cx="6096000" cy="279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HDFS Erasure Co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HDFS Erasure Coding</a:t>
            </a:r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329" y="1588167"/>
            <a:ext cx="8071342" cy="36816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86200" y="5194300"/>
            <a:ext cx="609600" cy="50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HDFS Erasure Co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HDFS Erasure Coding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7950" y="1549400"/>
            <a:ext cx="6388100" cy="3759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HDFS Erasure Co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HDFS Erasure Coding</a:t>
            </a:r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3600" y="1651000"/>
            <a:ext cx="7416800" cy="355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11 nodes (1 NameNode, 9 DataNodes, 1 client node) with 10 GigE network.…"/>
          <p:cNvSpPr txBox="1"/>
          <p:nvPr/>
        </p:nvSpPr>
        <p:spPr>
          <a:xfrm>
            <a:off x="577906" y="5440362"/>
            <a:ext cx="7924687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4700"/>
              </a:lnSpc>
              <a:defRPr sz="2000">
                <a:solidFill>
                  <a:srgbClr val="66666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11 nodes (1 NameNode, 9 DataNodes, 1 client node) with 10 GigE network. </a:t>
            </a:r>
          </a:p>
          <a:p>
            <a:pPr marL="200526" indent="-200526" defTabSz="457200">
              <a:lnSpc>
                <a:spcPts val="4700"/>
              </a:lnSpc>
              <a:buSzPct val="100000"/>
              <a:buChar char="•"/>
              <a:defRPr sz="2000">
                <a:solidFill>
                  <a:srgbClr val="66666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client writing a 12GB file to HDFS; </a:t>
            </a:r>
          </a:p>
          <a:p>
            <a:pPr marL="200526" indent="-200526" defTabSz="457200">
              <a:lnSpc>
                <a:spcPts val="4700"/>
              </a:lnSpc>
              <a:buSzPct val="100000"/>
              <a:buChar char="•"/>
              <a:defRPr sz="2000">
                <a:solidFill>
                  <a:srgbClr val="66666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client reading a 12GB file from HDFS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Работа с HDFS (CLI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Работа с </a:t>
            </a:r>
            <a:r>
              <a:t>HDFS (CLI)</a:t>
            </a:r>
          </a:p>
        </p:txBody>
      </p:sp>
      <p:graphicFrame>
        <p:nvGraphicFramePr>
          <p:cNvPr id="170" name="Table"/>
          <p:cNvGraphicFramePr/>
          <p:nvPr/>
        </p:nvGraphicFramePr>
        <p:xfrm>
          <a:off x="457200" y="1600200"/>
          <a:ext cx="8291264" cy="407924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738535"/>
                <a:gridCol w="6552728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Команда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Пример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b="1" sz="1800"/>
                      </a:pPr>
                      <a:r>
                        <a:t>appendToFile</a:t>
                      </a:r>
                      <a:r>
                        <a:rPr b="0"/>
                        <a:t> 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hdfs dfs -appendToFile </a:t>
                      </a:r>
                      <a:r>
                        <a:t> </a:t>
                      </a:r>
                      <a:r>
                        <a:t>localfile </a:t>
                      </a:r>
                      <a:r>
                        <a:t> </a:t>
                      </a:r>
                      <a:r>
                        <a:t>/user/hadoop/hadoopfile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cat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hdfs dfs -cat hdfs://nn1.example.com/file1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b="1" sz="1800"/>
                      </a:pPr>
                      <a:r>
                        <a:t>copyFromLocal</a:t>
                      </a:r>
                    </a:p>
                    <a:p>
                      <a:pPr algn="l">
                        <a:defRPr b="1" sz="1800"/>
                      </a:pPr>
                      <a:r>
                        <a:t>copyToLocal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hdfs dfs -copyFromLocal </a:t>
                      </a:r>
                      <a:r>
                        <a:t> </a:t>
                      </a:r>
                      <a:r>
                        <a:t>localfile  /user/hadoop/data/</a:t>
                      </a:r>
                    </a:p>
                    <a:p>
                      <a:pPr algn="l">
                        <a:defRPr sz="1800"/>
                      </a:pPr>
                      <a:r>
                        <a:t>hdfs dfs -copyToLocal  localfile  /tmp/data/ localfile 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cp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hdfs dfs -cp [-f] [-p | -p[topax]] URI [URI ...] &lt;dest&gt;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du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hdfs dfs -du -s /tmp/test.data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expunge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hdfs dfs -expunge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get
getmerge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hdfs dfs -get /user/hadoop/file localfile</a:t>
                      </a:r>
                    </a:p>
                    <a:p>
                      <a:pPr algn="l">
                        <a:defRPr sz="1800"/>
                      </a:pPr>
                      <a:r>
                        <a:t>hdfs dfs -getmerge &lt;src&gt; &lt;localdst&gt; [addnl]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ls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hdfs dfs -ls /user/hadoop/file1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mkdir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hdfs dfs -mkdir /user/hadoop/dir1 /user/hadoop/dir2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mv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hdfs dfs -mv /user/hadoop/file1 /user/hadoop/file2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171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Работа с HDFS (CLI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Работа с </a:t>
            </a:r>
            <a:r>
              <a:t>HDFS (CLI)</a:t>
            </a:r>
          </a:p>
        </p:txBody>
      </p:sp>
      <p:graphicFrame>
        <p:nvGraphicFramePr>
          <p:cNvPr id="174" name="Table"/>
          <p:cNvGraphicFramePr/>
          <p:nvPr/>
        </p:nvGraphicFramePr>
        <p:xfrm>
          <a:off x="457200" y="1600200"/>
          <a:ext cx="8229600" cy="18542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738535"/>
                <a:gridCol w="6491064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Команда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Пример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put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hdfs dfs -put localfile /user/hadoop/hadoopfile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rm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 hdfs dfs -rm [-f] [-r|-R] [-skipTrash] URI [URI ...]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tail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hdfs dfs -tail pathname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setrep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hdfs dfs -setrep [-R] [-w] &lt;numReplicas&gt; &lt;path&gt;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175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Права доступ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Права доступа</a:t>
            </a:r>
          </a:p>
        </p:txBody>
      </p:sp>
      <p:graphicFrame>
        <p:nvGraphicFramePr>
          <p:cNvPr id="178" name="Table"/>
          <p:cNvGraphicFramePr/>
          <p:nvPr/>
        </p:nvGraphicFramePr>
        <p:xfrm>
          <a:off x="457200" y="1600200"/>
          <a:ext cx="8229600" cy="222504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170584"/>
                <a:gridCol w="6059016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Команда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Пример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b="1" sz="1800"/>
                      </a:pPr>
                      <a:r>
                        <a:t>с</a:t>
                      </a:r>
                      <a:r>
                        <a:t>hmod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hdfs dfs chmod [-R] mode file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chgrp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hdfs dfs chgrp [-R] group file …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chown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hdfs dfs chown [-R] [owner][:[group]] file …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getfacl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hdfs dfs -getfacl /file
hdfs dfs -getfacl -R /dir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setfacl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hdfs dfs -setfacl -m user:hadoop:rw- /file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179" name="[root@hdp-15 ~]# hdfs dfs -ls  /user/hive/000000_0…"/>
          <p:cNvSpPr txBox="1"/>
          <p:nvPr/>
        </p:nvSpPr>
        <p:spPr>
          <a:xfrm>
            <a:off x="451197" y="4509120"/>
            <a:ext cx="8208914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[root@hdp-15 ~]# </a:t>
            </a:r>
            <a:r>
              <a:rPr b="1"/>
              <a:t>hdfs dfs -ls  /user/hive/000000_0</a:t>
            </a:r>
            <a:endParaRPr b="1"/>
          </a:p>
          <a:p>
            <a:pPr/>
            <a:r>
              <a:t>-rwxr-xr-x   3 hive hive 1133129924 2015-04-23 11:48 /user/hive/000000_0</a:t>
            </a: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Квот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Квоты</a:t>
            </a:r>
          </a:p>
        </p:txBody>
      </p:sp>
      <p:graphicFrame>
        <p:nvGraphicFramePr>
          <p:cNvPr id="183" name="Table"/>
          <p:cNvGraphicFramePr/>
          <p:nvPr/>
        </p:nvGraphicFramePr>
        <p:xfrm>
          <a:off x="457200" y="1600200"/>
          <a:ext cx="8229600" cy="222504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594520"/>
                <a:gridCol w="663508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Команда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Пример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setQuota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hdsf dfsadmin -setQuota &lt;N&gt; &lt;directory&gt;...&lt;directory&gt;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clrQuota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hdfs dfsadmin -clrQuota &lt;directory&gt;...&lt;directory&gt;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setSpaceQuota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hdfs dfsadmin -setSpaceQuota &lt;N&gt; &lt;directory&gt;...&lt;directory&gt;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clrSpaceQuota 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hdfs dfsadmin -clrSpaceQuota &lt;directory&gt;...&lt;director&gt;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count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hdfs dfs -count -q &lt;directory&gt;...&lt;directory&gt;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184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Квот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Квоты</a:t>
            </a:r>
          </a:p>
        </p:txBody>
      </p:sp>
      <p:sp>
        <p:nvSpPr>
          <p:cNvPr id="187" name="[hdfs@hdp-15 ~]$ hdfs dfsadmin -setQuota 2 /tmp/tests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1600"/>
            </a:pPr>
            <a:r>
              <a:t>[hdfs@hdp-15 ~]$ </a:t>
            </a:r>
            <a:r>
              <a:rPr b="1"/>
              <a:t>hdfs dfsadmin -setQuota 2 /tmp/tests</a:t>
            </a:r>
            <a:endParaRPr b="1"/>
          </a:p>
          <a:p>
            <a:pPr marL="0" indent="0">
              <a:spcBef>
                <a:spcPts val="300"/>
              </a:spcBef>
              <a:buSzTx/>
              <a:buNone/>
              <a:defRPr sz="1600"/>
            </a:pPr>
            <a:r>
              <a:t>[hdfs@hdp-15 ~]$ </a:t>
            </a:r>
            <a:r>
              <a:rPr b="1"/>
              <a:t>hdfs dfs -count -q  /tmp/tests</a:t>
            </a:r>
            <a:endParaRPr b="1"/>
          </a:p>
          <a:p>
            <a:pPr marL="0" indent="0">
              <a:spcBef>
                <a:spcPts val="300"/>
              </a:spcBef>
              <a:buSzTx/>
              <a:buNone/>
              <a:defRPr sz="1600"/>
            </a:pPr>
            <a:r>
              <a:t>           2               1            none             inf            1            0                  0 /tmp/tests</a:t>
            </a:r>
          </a:p>
          <a:p>
            <a:pPr marL="0" indent="0">
              <a:spcBef>
                <a:spcPts val="300"/>
              </a:spcBef>
              <a:buSzTx/>
              <a:buNone/>
              <a:defRPr sz="1600"/>
            </a:pPr>
            <a:r>
              <a:t>[hdfs@hdp-15 ~]$ hdfs dfs -count -q  /tmp/tests/</a:t>
            </a:r>
          </a:p>
          <a:p>
            <a:pPr marL="0" indent="0">
              <a:spcBef>
                <a:spcPts val="300"/>
              </a:spcBef>
              <a:buSzTx/>
              <a:buNone/>
              <a:defRPr sz="1600"/>
            </a:pPr>
            <a:r>
              <a:t>           2               1            none             inf            1            0                  0 /tmp/tests</a:t>
            </a:r>
          </a:p>
          <a:p>
            <a:pPr marL="0" indent="0">
              <a:spcBef>
                <a:spcPts val="300"/>
              </a:spcBef>
              <a:buSzTx/>
              <a:buNone/>
              <a:defRPr sz="1600"/>
            </a:pPr>
            <a:r>
              <a:t>[hdfs@hdp-15 ~]$ hdfs dfs -touchz  /tmp/tests/test1</a:t>
            </a:r>
          </a:p>
          <a:p>
            <a:pPr marL="0" indent="0">
              <a:spcBef>
                <a:spcPts val="300"/>
              </a:spcBef>
              <a:buSzTx/>
              <a:buNone/>
              <a:defRPr sz="1600"/>
            </a:pPr>
            <a:r>
              <a:t>[hdfs@hdp-15 ~]$ hdfs dfs -count -q  /tmp/tests/</a:t>
            </a:r>
          </a:p>
          <a:p>
            <a:pPr marL="0" indent="0">
              <a:spcBef>
                <a:spcPts val="300"/>
              </a:spcBef>
              <a:buSzTx/>
              <a:buNone/>
              <a:defRPr sz="1600"/>
            </a:pPr>
            <a:r>
              <a:t>           2               0            none             inf            1            1                  0 /tmp/tests</a:t>
            </a:r>
          </a:p>
          <a:p>
            <a:pPr marL="0" indent="0">
              <a:spcBef>
                <a:spcPts val="300"/>
              </a:spcBef>
              <a:buSzTx/>
              <a:buNone/>
              <a:defRPr sz="1600"/>
            </a:pPr>
            <a:r>
              <a:t>[hdfs@hdp-15 ~]$ hdfs dfs -touchz  /tmp/tests/test2</a:t>
            </a:r>
          </a:p>
          <a:p>
            <a:pPr marL="0" indent="0">
              <a:spcBef>
                <a:spcPts val="300"/>
              </a:spcBef>
              <a:buSzTx/>
              <a:buNone/>
              <a:defRPr sz="1600"/>
            </a:pPr>
            <a:r>
              <a:t>touchz: The NameSpace quota (directories and files) of directory /tmp/tests is exceeded: quota=2 file count=3</a:t>
            </a:r>
          </a:p>
          <a:p>
            <a:pPr marL="0" indent="0">
              <a:buSzTx/>
              <a:buNone/>
              <a:defRPr sz="1600"/>
            </a:pPr>
          </a:p>
          <a:p>
            <a:pPr marL="0" indent="0">
              <a:spcBef>
                <a:spcPts val="300"/>
              </a:spcBef>
              <a:buSzTx/>
              <a:buNone/>
              <a:defRPr b="1" sz="1600"/>
            </a:pPr>
            <a:r>
              <a:t>-count –q</a:t>
            </a:r>
            <a:r>
              <a:t>:</a:t>
            </a:r>
          </a:p>
          <a:p>
            <a:pPr marL="0" indent="0">
              <a:spcBef>
                <a:spcPts val="300"/>
              </a:spcBef>
              <a:buSzTx/>
              <a:buNone/>
              <a:defRPr sz="1600">
                <a:solidFill>
                  <a:srgbClr val="FF0000"/>
                </a:solidFill>
              </a:defRPr>
            </a:pPr>
            <a:r>
              <a:t>QUOTA	REMAINING_QUOTA	SPACE_QUOTA	REMAINING_SPACE_QUOTA</a:t>
            </a:r>
          </a:p>
          <a:p>
            <a:pPr marL="0" indent="0">
              <a:spcBef>
                <a:spcPts val="300"/>
              </a:spcBef>
              <a:buSzTx/>
              <a:buNone/>
              <a:defRPr sz="1600">
                <a:solidFill>
                  <a:srgbClr val="FF0000"/>
                </a:solidFill>
              </a:defRPr>
            </a:pPr>
            <a:r>
              <a:t>DIR_COUNT	FILE_COUNT	CONTENT_SIZE	FILE_NAME</a:t>
            </a:r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Истор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История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xfrm>
            <a:off x="8502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7" name="2002 – запуск проекта Nutch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2002 – запуск проекта </a:t>
            </a:r>
            <a:r>
              <a:t>Nutch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2003 – </a:t>
            </a:r>
            <a:r>
              <a:t>публикация с</a:t>
            </a:r>
            <a:r>
              <a:t> </a:t>
            </a:r>
            <a:r>
              <a:t>описанием </a:t>
            </a:r>
            <a:r>
              <a:t>GFS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2004 – </a:t>
            </a:r>
            <a:r>
              <a:t>создание </a:t>
            </a:r>
            <a:r>
              <a:t>NDFS (Nutch Distributed File System)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2004 – публикация </a:t>
            </a:r>
            <a:r>
              <a:t>Google </a:t>
            </a:r>
            <a:r>
              <a:t>и </a:t>
            </a:r>
            <a:r>
              <a:t>MapReduce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2005 – </a:t>
            </a:r>
            <a:r>
              <a:t>реализация </a:t>
            </a:r>
            <a:r>
              <a:t>MR </a:t>
            </a:r>
            <a:r>
              <a:t>в </a:t>
            </a:r>
            <a:r>
              <a:t>Nutch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2006 – выделение подпроекта </a:t>
            </a:r>
            <a:r>
              <a:t>Hadoop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2008 – </a:t>
            </a:r>
            <a:r>
              <a:t>выход </a:t>
            </a:r>
            <a:r>
              <a:t>Hadoop </a:t>
            </a:r>
            <a:r>
              <a:t>в лидеры </a:t>
            </a:r>
            <a:r>
              <a:t>ASF </a:t>
            </a:r>
            <a:r>
              <a:t>(</a:t>
            </a:r>
            <a:r>
              <a:t>Apache Software Foundation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Стандартное AP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Стандартное </a:t>
            </a:r>
            <a:r>
              <a:t>API</a:t>
            </a:r>
          </a:p>
        </p:txBody>
      </p:sp>
      <p:sp>
        <p:nvSpPr>
          <p:cNvPr id="191" name="Основная библиотека: hadoop-client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Основная библиотека: </a:t>
            </a:r>
            <a:r>
              <a:t>hadoop-client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Пример: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>
                <a:solidFill>
                  <a:srgbClr val="0070C0"/>
                </a:solidFill>
              </a:defRPr>
            </a:pPr>
            <a:r>
              <a:t>private static void </a:t>
            </a:r>
            <a:r>
              <a:rPr b="1">
                <a:solidFill>
                  <a:srgbClr val="000000"/>
                </a:solidFill>
              </a:rPr>
              <a:t>ImportDirToHiveTable</a:t>
            </a:r>
            <a:r>
              <a:rPr>
                <a:solidFill>
                  <a:srgbClr val="000000"/>
                </a:solidFill>
              </a:rPr>
              <a:t>(Path sourceDir, Path targetDir) throws IOException {</a:t>
            </a:r>
            <a:endParaRPr sz="29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t>        Configuration conf = </a:t>
            </a:r>
            <a:r>
              <a:rPr>
                <a:solidFill>
                  <a:srgbClr val="0070C0"/>
                </a:solidFill>
              </a:rPr>
              <a:t>new</a:t>
            </a:r>
            <a:r>
              <a:t> Configuration();</a:t>
            </a:r>
            <a:endParaRPr sz="29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t>        FileSystem fs = FileSystem.get(conf);</a:t>
            </a:r>
            <a:endParaRPr sz="29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t>        </a:t>
            </a:r>
            <a:r>
              <a:rPr>
                <a:solidFill>
                  <a:srgbClr val="0070C0"/>
                </a:solidFill>
              </a:rPr>
              <a:t>for</a:t>
            </a:r>
            <a:r>
              <a:t> (FileStatus fsts : fs.listStatus(sourceDir)) {</a:t>
            </a:r>
            <a:endParaRPr sz="29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t>            FileUtil.copy(fs, fsts.getPath(), fs, targetDir, </a:t>
            </a:r>
            <a:r>
              <a:rPr>
                <a:solidFill>
                  <a:srgbClr val="0070C0"/>
                </a:solidFill>
              </a:rPr>
              <a:t>false</a:t>
            </a:r>
            <a:r>
              <a:t>, conf);</a:t>
            </a:r>
            <a:endParaRPr sz="29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t>            </a:t>
            </a:r>
            <a:r>
              <a:rPr>
                <a:solidFill>
                  <a:srgbClr val="00B050"/>
                </a:solidFill>
              </a:rPr>
              <a:t>logger</a:t>
            </a:r>
            <a:r>
              <a:t>.info(String.format("</a:t>
            </a:r>
            <a:r>
              <a:rPr>
                <a:solidFill>
                  <a:srgbClr val="FFC000"/>
                </a:solidFill>
              </a:rPr>
              <a:t>File %s copied to %s</a:t>
            </a:r>
            <a:r>
              <a:t>", </a:t>
            </a:r>
            <a:r>
              <a:t>					</a:t>
            </a:r>
            <a:r>
              <a:t>fsts.getPath().getName(), </a:t>
            </a:r>
            <a:endParaRPr sz="22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t>			</a:t>
            </a:r>
            <a:r>
              <a:t>targetDir.getName()));</a:t>
            </a:r>
            <a:endParaRPr sz="29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t>        }</a:t>
            </a:r>
            <a:endParaRPr sz="29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t>    }</a:t>
            </a:r>
          </a:p>
        </p:txBody>
      </p:sp>
      <p:sp>
        <p:nvSpPr>
          <p:cNvPr id="192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Web AP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API</a:t>
            </a:r>
          </a:p>
        </p:txBody>
      </p:sp>
      <p:graphicFrame>
        <p:nvGraphicFramePr>
          <p:cNvPr id="195" name="Table"/>
          <p:cNvGraphicFramePr/>
          <p:nvPr/>
        </p:nvGraphicFramePr>
        <p:xfrm>
          <a:off x="457200" y="1600200"/>
          <a:ext cx="8229600" cy="407924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810544"/>
                <a:gridCol w="6419056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Команда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CREATE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Создание и запись данных в файл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APPEND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Дописываение  файла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CONCAT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Объединение файлов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OPEN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Открытие и чтение файла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MKDIRS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Создание каталога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RENAME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Переименование файла</a:t>
                      </a:r>
                      <a:r>
                        <a:t>/</a:t>
                      </a:r>
                      <a:r>
                        <a:t>каталога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DELETE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Удаление файла</a:t>
                      </a:r>
                      <a:r>
                        <a:t>/</a:t>
                      </a:r>
                      <a:r>
                        <a:t>каталога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GETFILESTATUS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Получение информации о файле</a:t>
                      </a:r>
                      <a:r>
                        <a:t>/</a:t>
                      </a:r>
                      <a:r>
                        <a:t>каталоге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LISTSTATUS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Просмотр информации о каталоге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…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196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Web API (пример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API</a:t>
            </a:r>
            <a:r>
              <a:t> (пример)</a:t>
            </a:r>
          </a:p>
        </p:txBody>
      </p:sp>
      <p:sp>
        <p:nvSpPr>
          <p:cNvPr id="199" name="[root@hdp-15 ~]# curl -i &quot;http://192.168.91.139:14000/webhdfs/v1/user/hive?op=LISTSTATUS&amp;user.name=hdfs&quot;…"/>
          <p:cNvSpPr txBox="1"/>
          <p:nvPr>
            <p:ph type="body" idx="1"/>
          </p:nvPr>
        </p:nvSpPr>
        <p:spPr>
          <a:xfrm>
            <a:off x="457200" y="1600200"/>
            <a:ext cx="8229600" cy="463711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r>
              <a:t>[root@hdp-15 </a:t>
            </a:r>
            <a:r>
              <a:rPr b="1"/>
              <a:t>~]# curl -i "http://192.168.91.139:14000/webhdfs/v1</a:t>
            </a:r>
            <a:r>
              <a:rPr b="1">
                <a:solidFill>
                  <a:srgbClr val="FF0000"/>
                </a:solidFill>
              </a:rPr>
              <a:t>/user/hive</a:t>
            </a:r>
            <a:r>
              <a:rPr b="1"/>
              <a:t>?op=</a:t>
            </a:r>
            <a:r>
              <a:rPr b="1">
                <a:solidFill>
                  <a:srgbClr val="00B050"/>
                </a:solidFill>
              </a:rPr>
              <a:t>LISTSTATUS</a:t>
            </a:r>
            <a:r>
              <a:rPr b="1"/>
              <a:t>&amp;</a:t>
            </a:r>
            <a:r>
              <a:rPr b="1">
                <a:solidFill>
                  <a:srgbClr val="7030A0"/>
                </a:solidFill>
              </a:rPr>
              <a:t>user.name=hdfs</a:t>
            </a:r>
            <a:r>
              <a:rPr b="1"/>
              <a:t>"</a:t>
            </a:r>
            <a:endParaRPr b="1"/>
          </a:p>
          <a:p>
            <a:pPr marL="0" indent="0">
              <a:spcBef>
                <a:spcPts val="300"/>
              </a:spcBef>
              <a:buSzTx/>
              <a:buNone/>
              <a:defRPr sz="1400"/>
            </a:pPr>
            <a:r>
              <a:t>{"FileStatuses":</a:t>
            </a:r>
          </a:p>
          <a:p>
            <a:pPr marL="0" indent="0">
              <a:spcBef>
                <a:spcPts val="300"/>
              </a:spcBef>
              <a:buSzTx/>
              <a:buNone/>
              <a:defRPr sz="1400"/>
            </a:pPr>
            <a:r>
              <a:t>	{"FileStatus":</a:t>
            </a:r>
          </a:p>
          <a:p>
            <a:pPr marL="0" indent="0">
              <a:spcBef>
                <a:spcPts val="300"/>
              </a:spcBef>
              <a:buSzTx/>
              <a:buNone/>
              <a:defRPr sz="1400"/>
            </a:pPr>
            <a:r>
              <a:t>	[{</a:t>
            </a:r>
          </a:p>
          <a:p>
            <a:pPr marL="0" indent="0">
              <a:spcBef>
                <a:spcPts val="300"/>
              </a:spcBef>
              <a:buSzTx/>
              <a:buNone/>
              <a:defRPr sz="1400"/>
            </a:pPr>
            <a:r>
              <a:t>		"pathSuffix":"user.csv",</a:t>
            </a:r>
          </a:p>
          <a:p>
            <a:pPr marL="0" indent="0">
              <a:spcBef>
                <a:spcPts val="300"/>
              </a:spcBef>
              <a:buSzTx/>
              <a:buNone/>
              <a:defRPr sz="1400"/>
            </a:pPr>
            <a:r>
              <a:t>		"type":"FILE",</a:t>
            </a:r>
          </a:p>
          <a:p>
            <a:pPr marL="0" indent="0">
              <a:spcBef>
                <a:spcPts val="300"/>
              </a:spcBef>
              <a:buSzTx/>
              <a:buNone/>
              <a:defRPr sz="1400"/>
            </a:pPr>
            <a:r>
              <a:t>		"length":22628,</a:t>
            </a:r>
          </a:p>
          <a:p>
            <a:pPr marL="0" indent="0">
              <a:spcBef>
                <a:spcPts val="300"/>
              </a:spcBef>
              <a:buSzTx/>
              <a:buNone/>
              <a:defRPr sz="1400"/>
            </a:pPr>
            <a:r>
              <a:t>		"owner":"hive",</a:t>
            </a:r>
          </a:p>
          <a:p>
            <a:pPr marL="0" indent="0">
              <a:spcBef>
                <a:spcPts val="300"/>
              </a:spcBef>
              <a:buSzTx/>
              <a:buNone/>
              <a:defRPr sz="1400"/>
            </a:pPr>
            <a:r>
              <a:t>		"group":"hive",</a:t>
            </a:r>
          </a:p>
          <a:p>
            <a:pPr marL="0" indent="0">
              <a:spcBef>
                <a:spcPts val="300"/>
              </a:spcBef>
              <a:buSzTx/>
              <a:buNone/>
              <a:defRPr sz="1400"/>
            </a:pPr>
            <a:r>
              <a:t>		"permission":"644",</a:t>
            </a:r>
          </a:p>
          <a:p>
            <a:pPr marL="0" indent="0">
              <a:spcBef>
                <a:spcPts val="300"/>
              </a:spcBef>
              <a:buSzTx/>
              <a:buNone/>
              <a:defRPr sz="1400"/>
            </a:pPr>
            <a:r>
              <a:t>		"accessTime":1429262046873,</a:t>
            </a:r>
          </a:p>
          <a:p>
            <a:pPr marL="0" indent="0">
              <a:spcBef>
                <a:spcPts val="300"/>
              </a:spcBef>
              <a:buSzTx/>
              <a:buNone/>
              <a:defRPr sz="1400"/>
            </a:pPr>
            <a:r>
              <a:t>		"modificationTime":1429262048992,</a:t>
            </a:r>
          </a:p>
          <a:p>
            <a:pPr marL="0" indent="0">
              <a:spcBef>
                <a:spcPts val="300"/>
              </a:spcBef>
              <a:buSzTx/>
              <a:buNone/>
              <a:defRPr sz="1400"/>
            </a:pPr>
            <a:r>
              <a:t>		"blockSize":134217728,</a:t>
            </a:r>
          </a:p>
          <a:p>
            <a:pPr marL="0" indent="0">
              <a:spcBef>
                <a:spcPts val="300"/>
              </a:spcBef>
              <a:buSzTx/>
              <a:buNone/>
              <a:defRPr sz="1400"/>
            </a:pPr>
            <a:r>
              <a:t>		"replication":3</a:t>
            </a:r>
          </a:p>
          <a:p>
            <a:pPr marL="0" indent="0">
              <a:spcBef>
                <a:spcPts val="300"/>
              </a:spcBef>
              <a:buSzTx/>
              <a:buNone/>
              <a:defRPr sz="1400"/>
            </a:pPr>
            <a:r>
              <a:t>	}]</a:t>
            </a:r>
          </a:p>
          <a:p>
            <a:pPr marL="0" indent="0">
              <a:spcBef>
                <a:spcPts val="300"/>
              </a:spcBef>
              <a:buSzTx/>
              <a:buNone/>
              <a:defRPr sz="1400"/>
            </a:pPr>
            <a:r>
              <a:t>	}</a:t>
            </a:r>
          </a:p>
          <a:p>
            <a:pPr marL="0" indent="0">
              <a:spcBef>
                <a:spcPts val="300"/>
              </a:spcBef>
              <a:buSzTx/>
              <a:buNone/>
              <a:defRPr sz="1400"/>
            </a:pPr>
            <a:r>
              <a:t>}</a:t>
            </a:r>
          </a:p>
        </p:txBody>
      </p:sp>
      <p:sp>
        <p:nvSpPr>
          <p:cNvPr id="200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Монтирование HDF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Монтирование </a:t>
            </a:r>
            <a:r>
              <a:t>HDFS</a:t>
            </a:r>
          </a:p>
        </p:txBody>
      </p:sp>
      <p:sp>
        <p:nvSpPr>
          <p:cNvPr id="203" name="FUSE (Filesystem in Userspace)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 FUSE (Filesystem in Userspace)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sudo yum install hadoop-hdfs-fuse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mkdir -p &lt;mount_point&gt;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hadoop-fuse-dfs dfs://&lt;NN_hostname&gt;:&lt;NN_port&gt; &lt;mount_point&gt;</a:t>
            </a:r>
          </a:p>
          <a:p>
            <a:pPr/>
            <a:r>
              <a:t>export </a:t>
            </a:r>
            <a:r>
              <a:rPr>
                <a:solidFill>
                  <a:srgbClr val="FF0000"/>
                </a:solidFill>
              </a:rPr>
              <a:t>LIBHDFS_OPTS</a:t>
            </a:r>
            <a:r>
              <a:t>="-Xmx128m“</a:t>
            </a:r>
          </a:p>
          <a:p>
            <a:pPr/>
            <a:r>
              <a:t>/etc/fuse.conf – </a:t>
            </a:r>
            <a:r>
              <a:t>файл конфигурации </a:t>
            </a:r>
            <a:r>
              <a:t>FUSE</a:t>
            </a:r>
            <a:br/>
          </a:p>
        </p:txBody>
      </p:sp>
      <p:sp>
        <p:nvSpPr>
          <p:cNvPr id="204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QO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SQOOP</a:t>
            </a:r>
          </a:p>
        </p:txBody>
      </p:sp>
      <p:sp>
        <p:nvSpPr>
          <p:cNvPr id="207" name="Импорт данных из RDBMS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Импорт данных из </a:t>
            </a:r>
            <a:r>
              <a:t>RDBMS</a:t>
            </a:r>
          </a:p>
          <a:p>
            <a:pPr/>
            <a:r>
              <a:t>Экспорт данных в </a:t>
            </a:r>
            <a:r>
              <a:t>RDBMS</a:t>
            </a:r>
          </a:p>
          <a:p>
            <a:pPr/>
            <a:r>
              <a:t>Вся БД </a:t>
            </a:r>
            <a:r>
              <a:t>/ </a:t>
            </a:r>
            <a:r>
              <a:t>таблица </a:t>
            </a:r>
            <a:r>
              <a:t>/</a:t>
            </a:r>
            <a:r>
              <a:t> запрос</a:t>
            </a:r>
          </a:p>
          <a:p>
            <a:pPr/>
            <a:r>
              <a:t>Многопоточность</a:t>
            </a:r>
          </a:p>
          <a:p>
            <a:pPr/>
            <a:r>
              <a:t>Поддержка </a:t>
            </a:r>
            <a:r>
              <a:t>Hbase, Accumulo</a:t>
            </a:r>
          </a:p>
        </p:txBody>
      </p:sp>
      <p:pic>
        <p:nvPicPr>
          <p:cNvPr id="208" name="image7.jpeg" descr="image7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16216" y="1556791"/>
            <a:ext cx="2114551" cy="2162176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QO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SQOOP</a:t>
            </a:r>
          </a:p>
        </p:txBody>
      </p:sp>
      <p:pic>
        <p:nvPicPr>
          <p:cNvPr id="212" name="http://blog.cloudera.com/wp-content/uploads/2013/09/sqoop1.png" descr="http://blog.cloudera.com/wp-content/uploads/2013/09/sqoop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527" y="1519434"/>
            <a:ext cx="3648076" cy="1333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http://blog.cloudera.com/wp-content/uploads/2013/09/sqoop2.png" descr="http://blog.cloudera.com/wp-content/uploads/2013/09/sqoop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60032" y="1052736"/>
            <a:ext cx="3705226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http://blog.cloudera.com/wp-content/uploads/2013/09/sqoop3.png" descr="http://blog.cloudera.com/wp-content/uploads/2013/09/sqoop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5427" y="2780927"/>
            <a:ext cx="3686176" cy="1790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http://blog.cloudera.com/wp-content/uploads/2013/09/sqoop4.png" descr="http://blog.cloudera.com/wp-content/uploads/2013/09/sqoop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60032" y="2819029"/>
            <a:ext cx="3990976" cy="1752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http://blog.cloudera.com/wp-content/uploads/2013/09/sqoop5.png" descr="http://blog.cloudera.com/wp-content/uploads/2013/09/sqoop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528886" y="4490841"/>
            <a:ext cx="4086226" cy="2095501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4" grpId="2"/>
      <p:bldP build="whole" bldLvl="1" animBg="1" rev="0" advAuto="0" spid="215" grpId="3"/>
      <p:bldP build="whole" bldLvl="1" animBg="1" rev="0" advAuto="0" spid="213" grpId="1"/>
      <p:bldP build="whole" bldLvl="1" animBg="1" rev="0" advAuto="0" spid="216" grpId="4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nakeBite (spotify.com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SnakeBite (spotify.com)</a:t>
            </a:r>
          </a:p>
        </p:txBody>
      </p:sp>
      <p:sp>
        <p:nvSpPr>
          <p:cNvPr id="220" name="Написан на python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Написан на </a:t>
            </a:r>
            <a:r>
              <a:t>python</a:t>
            </a:r>
          </a:p>
          <a:p>
            <a:pPr/>
            <a:r>
              <a:t>Использует </a:t>
            </a:r>
            <a:r>
              <a:t>ProtoBuf </a:t>
            </a:r>
            <a:r>
              <a:t>(</a:t>
            </a:r>
            <a:r>
              <a:t>google.com</a:t>
            </a:r>
            <a:r>
              <a:t>)</a:t>
            </a:r>
          </a:p>
        </p:txBody>
      </p:sp>
      <p:pic>
        <p:nvPicPr>
          <p:cNvPr id="221" name="image13.png" descr="image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5242" y="2946151"/>
            <a:ext cx="7053516" cy="327872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http://www.openshades.com/img/hadoopy.png" descr="http://www.openshades.com/img/hadoop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04248" y="1268759"/>
            <a:ext cx="1428751" cy="1428751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Интеграция с Amazon s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Интеграция с </a:t>
            </a:r>
            <a:r>
              <a:t>Amazon s3</a:t>
            </a:r>
          </a:p>
        </p:txBody>
      </p:sp>
      <p:sp>
        <p:nvSpPr>
          <p:cNvPr id="226" name="$HADOOP_HOME/conf/hdfs-site.xml: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$HADOOP_HOME/conf/hdfs-site.xml: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&lt;property&gt;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	&lt;name&gt;fs.s3n.awsAccessKeyId&lt;/name&gt;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	&lt;value&gt;AWS-ID&lt;/value&gt;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&lt;/property&gt;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&lt;property&gt;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	&lt;name&gt;fs.s3n.awsSecretAccessKey&lt;/name&gt;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	&lt;value&gt;AWS-SECRET-KEY&lt;/value&gt;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&lt;/property&gt;</a:t>
            </a:r>
          </a:p>
        </p:txBody>
      </p:sp>
      <p:pic>
        <p:nvPicPr>
          <p:cNvPr id="227" name="AWS Simple Icons Storage Amazon S3 Bucket with Objects.svg" descr="AWS Simple Icons Storage Amazon S3 Bucket with Objects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98319" y="476672"/>
            <a:ext cx="666751" cy="666752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Интеграция с Amazon s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Интеграция с </a:t>
            </a:r>
            <a:r>
              <a:t>Amazon s3</a:t>
            </a:r>
          </a:p>
        </p:txBody>
      </p:sp>
      <p:sp>
        <p:nvSpPr>
          <p:cNvPr id="231" name="$ hadoop jar hadoop-*-examples.jar wordcount  s3n://BUCKET-NAME/ s3n://BUCKET-NAME/DIRECTORY-NAM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SzTx/>
              <a:buNone/>
            </a:pPr>
            <a:r>
              <a:t>$ hadoop jar hadoop-*-examples.jar wordcount  </a:t>
            </a:r>
            <a:r>
              <a:rPr b="1">
                <a:solidFill>
                  <a:srgbClr val="FF0000"/>
                </a:solidFill>
              </a:rPr>
              <a:t>s3n://BUCKET-NAME/ </a:t>
            </a:r>
            <a:r>
              <a:rPr b="1">
                <a:solidFill>
                  <a:srgbClr val="0070C0"/>
                </a:solidFill>
              </a:rPr>
              <a:t>s3n://BUCKET-NAME/DIRECTORY-NAME</a:t>
            </a:r>
            <a:endParaRPr b="1">
              <a:solidFill>
                <a:srgbClr val="0070C0"/>
              </a:solidFill>
            </a:endParaRPr>
          </a:p>
          <a:p>
            <a:pPr marL="0" indent="0" algn="ctr">
              <a:lnSpc>
                <a:spcPct val="90000"/>
              </a:lnSpc>
              <a:buSzTx/>
              <a:buNone/>
              <a:defRPr b="1" i="1"/>
            </a:pPr>
            <a:r>
              <a:t>или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t>$ hadoop jar hadoop-*-examples.jar wordcount  </a:t>
            </a:r>
            <a:r>
              <a:rPr b="1">
                <a:solidFill>
                  <a:srgbClr val="FF0000"/>
                </a:solidFill>
              </a:rPr>
              <a:t>s3n://AWS-ID: AWS-SECRET-KEY@BUCKET-NAME/</a:t>
            </a:r>
            <a:r>
              <a:rPr b="1"/>
              <a:t> </a:t>
            </a:r>
            <a:r>
              <a:rPr b="1">
                <a:solidFill>
                  <a:srgbClr val="0070C0"/>
                </a:solidFill>
              </a:rPr>
              <a:t>s3n:// AWS-ID: AWS-SECRET-KEY@BUCKET-NAME/DIRECTORY-NAME</a:t>
            </a:r>
          </a:p>
        </p:txBody>
      </p:sp>
      <p:sp>
        <p:nvSpPr>
          <p:cNvPr id="232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Hadoop 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t>		Hadoop </a:t>
            </a:r>
            <a:r>
              <a:t>в</a:t>
            </a:r>
          </a:p>
        </p:txBody>
      </p:sp>
      <p:sp>
        <p:nvSpPr>
          <p:cNvPr id="235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6" name="image16.png" descr="image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04048" y="2636911"/>
            <a:ext cx="3932312" cy="3631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image17.png" descr="image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1521" y="1479300"/>
            <a:ext cx="4536505" cy="1949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image18.png" descr="image1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88025" y="239894"/>
            <a:ext cx="3134444" cy="9380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Архитектура HDF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Архитектура </a:t>
            </a:r>
            <a:r>
              <a:t>HDFS</a:t>
            </a:r>
          </a:p>
        </p:txBody>
      </p:sp>
      <p:pic>
        <p:nvPicPr>
          <p:cNvPr id="120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5400" y="1600994"/>
            <a:ext cx="6553200" cy="4524376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lide Number"/>
          <p:cNvSpPr txBox="1"/>
          <p:nvPr>
            <p:ph type="sldNum" sz="quarter" idx="2"/>
          </p:nvPr>
        </p:nvSpPr>
        <p:spPr>
          <a:xfrm>
            <a:off x="8502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Hadoop 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t>		Hadoop </a:t>
            </a:r>
            <a:r>
              <a:t>в</a:t>
            </a:r>
          </a:p>
        </p:txBody>
      </p:sp>
      <p:sp>
        <p:nvSpPr>
          <p:cNvPr id="241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2" name="image18.png" descr="image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88025" y="239894"/>
            <a:ext cx="3134444" cy="93804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43" name="Table"/>
          <p:cNvGraphicFramePr/>
          <p:nvPr/>
        </p:nvGraphicFramePr>
        <p:xfrm>
          <a:off x="460375" y="4581128"/>
          <a:ext cx="8229600" cy="18542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UserId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TrackId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Scrobble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Radio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Skip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111115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222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111113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225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111119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223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111115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225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pic>
        <p:nvPicPr>
          <p:cNvPr id="244" name="image19.png" descr="image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0375" y="1340767"/>
            <a:ext cx="3752850" cy="876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https://encrypted-tbn0.gstatic.com/images?q=tbn:ANd9GcR2WX8RbKIhHBE6smUcqcVRRXEfAI1ILDShrna0yaHgGMkQtqhd" descr="https://encrypted-tbn0.gstatic.com/images?q=tbn:ANd9GcR2WX8RbKIhHBE6smUcqcVRRXEfAI1ILDShrna0yaHgGMkQtqh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3075" y="1646533"/>
            <a:ext cx="570534" cy="5705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image21.png" descr="image2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73075" y="2502024"/>
            <a:ext cx="2552700" cy="1790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image22.png" descr="image2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96136" y="1855117"/>
            <a:ext cx="2905126" cy="1571626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Shape"/>
          <p:cNvSpPr/>
          <p:nvPr/>
        </p:nvSpPr>
        <p:spPr>
          <a:xfrm rot="1386152">
            <a:off x="4334583" y="1824527"/>
            <a:ext cx="1410457" cy="484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7523"/>
                </a:moveTo>
                <a:lnTo>
                  <a:pt x="16430" y="7523"/>
                </a:lnTo>
                <a:lnTo>
                  <a:pt x="16430" y="0"/>
                </a:lnTo>
                <a:lnTo>
                  <a:pt x="21600" y="10800"/>
                </a:lnTo>
                <a:lnTo>
                  <a:pt x="16430" y="21600"/>
                </a:lnTo>
                <a:lnTo>
                  <a:pt x="16430" y="14077"/>
                </a:lnTo>
                <a:lnTo>
                  <a:pt x="0" y="14077"/>
                </a:lnTo>
                <a:lnTo>
                  <a:pt x="1569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9" name="Shape"/>
          <p:cNvSpPr/>
          <p:nvPr/>
        </p:nvSpPr>
        <p:spPr>
          <a:xfrm rot="20421645">
            <a:off x="3792256" y="3020717"/>
            <a:ext cx="1773191" cy="484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7523"/>
                </a:moveTo>
                <a:lnTo>
                  <a:pt x="17488" y="7523"/>
                </a:lnTo>
                <a:lnTo>
                  <a:pt x="17488" y="0"/>
                </a:lnTo>
                <a:lnTo>
                  <a:pt x="21600" y="10800"/>
                </a:lnTo>
                <a:lnTo>
                  <a:pt x="17488" y="21600"/>
                </a:lnTo>
                <a:lnTo>
                  <a:pt x="17488" y="14077"/>
                </a:lnTo>
                <a:lnTo>
                  <a:pt x="0" y="14077"/>
                </a:lnTo>
                <a:lnTo>
                  <a:pt x="1248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Hadoop 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t>		Hadoop </a:t>
            </a:r>
            <a:r>
              <a:t>в</a:t>
            </a:r>
          </a:p>
        </p:txBody>
      </p:sp>
      <p:sp>
        <p:nvSpPr>
          <p:cNvPr id="252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53" name="image18.png" descr="image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88025" y="239894"/>
            <a:ext cx="3134444" cy="93804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54" name="Table"/>
          <p:cNvGraphicFramePr/>
          <p:nvPr/>
        </p:nvGraphicFramePr>
        <p:xfrm>
          <a:off x="5508104" y="1340767"/>
          <a:ext cx="3291841" cy="18542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TrackId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#listeners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IntWritable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IntWritable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222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223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225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pic>
        <p:nvPicPr>
          <p:cNvPr id="255" name="image23.tif" descr="image23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8842" y="1177940"/>
            <a:ext cx="3457576" cy="313372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56" name="Table"/>
          <p:cNvGraphicFramePr/>
          <p:nvPr/>
        </p:nvGraphicFramePr>
        <p:xfrm>
          <a:off x="307972" y="4509120"/>
          <a:ext cx="8512501" cy="18542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430751"/>
                <a:gridCol w="1430751"/>
                <a:gridCol w="1430751"/>
                <a:gridCol w="1430751"/>
                <a:gridCol w="1430751"/>
                <a:gridCol w="1358744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TrackId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#listeners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#plays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#scrobbles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#radio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#skips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IntWritable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IntWritable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IntWritable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IntWritable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IntWritable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IntWritable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222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223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225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Дополнительные материал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Дополнительные материалы</a:t>
            </a:r>
          </a:p>
        </p:txBody>
      </p:sp>
      <p:sp>
        <p:nvSpPr>
          <p:cNvPr id="259" name="http://hadoop.apache.org/docs/stable/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http://hadoop.apache.org/docs/stable/</a:t>
            </a:r>
          </a:p>
          <a:p>
            <a:pPr/>
            <a:r>
              <a:t>Hadoop. </a:t>
            </a:r>
            <a:r>
              <a:t>Подробное руководство</a:t>
            </a:r>
          </a:p>
          <a:p>
            <a:pPr/>
          </a:p>
          <a:p>
            <a:pPr/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http://blog.cloudera.com/blog/</a:t>
            </a:r>
            <a:r>
              <a:t> </a:t>
            </a:r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http://hortonworks.com/blog/</a:t>
            </a:r>
          </a:p>
        </p:txBody>
      </p:sp>
      <p:pic>
        <p:nvPicPr>
          <p:cNvPr id="260" name="image24.png" descr="image2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48264" y="2197248"/>
            <a:ext cx="1800201" cy="2602700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Name 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Name Node</a:t>
            </a:r>
          </a:p>
        </p:txBody>
      </p:sp>
      <p:pic>
        <p:nvPicPr>
          <p:cNvPr id="124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849" y="1600200"/>
            <a:ext cx="7466301" cy="4525963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lide Number"/>
          <p:cNvSpPr txBox="1"/>
          <p:nvPr>
            <p:ph type="sldNum" sz="quarter" idx="2"/>
          </p:nvPr>
        </p:nvSpPr>
        <p:spPr>
          <a:xfrm>
            <a:off x="8502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Чтение HDF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Чтение </a:t>
            </a:r>
            <a:r>
              <a:t>HDFS</a:t>
            </a:r>
          </a:p>
        </p:txBody>
      </p:sp>
      <p:pic>
        <p:nvPicPr>
          <p:cNvPr id="128" name="image4.png" descr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504" y="1628799"/>
            <a:ext cx="8636977" cy="3960442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8502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Запись HDF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Запись </a:t>
            </a:r>
            <a:r>
              <a:t>HDFS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8502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3" name="image5.png" descr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536" y="1630486"/>
            <a:ext cx="8319224" cy="38147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Name Node структура хранен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905255">
              <a:defRPr sz="4356"/>
            </a:pPr>
            <a:r>
              <a:t>Name Node </a:t>
            </a:r>
            <a:r>
              <a:t>структура хранения</a:t>
            </a:r>
          </a:p>
        </p:txBody>
      </p:sp>
      <p:sp>
        <p:nvSpPr>
          <p:cNvPr id="136" name="${dfs.name.dir}/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${dfs.name.dir}/</a:t>
            </a:r>
          </a:p>
          <a:p>
            <a:pPr lvl="1" marL="742950" indent="-285750">
              <a:spcBef>
                <a:spcPts val="600"/>
              </a:spcBef>
              <a:buFont typeface="Trebuchet MS"/>
              <a:defRPr sz="2800"/>
            </a:pPr>
            <a:r>
              <a:t>VERSION </a:t>
            </a:r>
            <a:r>
              <a:t>	</a:t>
            </a:r>
            <a:r>
              <a:t>(</a:t>
            </a:r>
            <a:r>
              <a:t>информация о версии</a:t>
            </a:r>
            <a:r>
              <a:t> HDFS)</a:t>
            </a:r>
          </a:p>
          <a:p>
            <a:pPr lvl="1" marL="742950" indent="-285750">
              <a:spcBef>
                <a:spcPts val="600"/>
              </a:spcBef>
              <a:buFont typeface="Trebuchet MS"/>
              <a:defRPr sz="2800"/>
            </a:pPr>
            <a:r>
              <a:t>edits</a:t>
            </a:r>
            <a:r>
              <a:t>		(журнал изменений)</a:t>
            </a:r>
          </a:p>
          <a:p>
            <a:pPr lvl="1" marL="742950" indent="-285750">
              <a:spcBef>
                <a:spcPts val="600"/>
              </a:spcBef>
              <a:buFont typeface="Trebuchet MS"/>
              <a:defRPr sz="2800"/>
            </a:pPr>
            <a:r>
              <a:t>fsimage </a:t>
            </a:r>
            <a:r>
              <a:t>	</a:t>
            </a:r>
            <a:r>
              <a:t>(</a:t>
            </a:r>
            <a:r>
              <a:t>контрольная точка метаданных)</a:t>
            </a:r>
          </a:p>
          <a:p>
            <a:pPr lvl="1" marL="742950" indent="-285750">
              <a:spcBef>
                <a:spcPts val="600"/>
              </a:spcBef>
              <a:buFont typeface="Trebuchet MS"/>
              <a:defRPr sz="2800"/>
            </a:pPr>
            <a:r>
              <a:t>fstime</a:t>
            </a:r>
            <a:r>
              <a:t>		</a:t>
            </a:r>
            <a:r>
              <a:t>(</a:t>
            </a:r>
            <a:r>
              <a:t>время создания контрольной 			точки</a:t>
            </a:r>
            <a:r>
              <a:t>)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xfrm>
            <a:off x="8502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econdary Name 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Secondary Name Node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xfrm>
            <a:off x="8502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1" name="image6.png" descr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2675" y="1600200"/>
            <a:ext cx="7478650" cy="4525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Сведения о блоках файл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Сведения о блоках файла</a:t>
            </a:r>
          </a:p>
        </p:txBody>
      </p:sp>
      <p:sp>
        <p:nvSpPr>
          <p:cNvPr id="144" name="[root@hdp-15 ~]# hdfs fsck /user/hive/warehouse/big_cdr_parquet/000000_0 -files -blocks -locations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200"/>
              </a:spcBef>
              <a:buSzTx/>
              <a:buNone/>
              <a:defRPr sz="1200"/>
            </a:pPr>
            <a:r>
              <a:t>[root@hdp-15 ~]# </a:t>
            </a:r>
            <a:r>
              <a:rPr b="1"/>
              <a:t>hdfs fsck /user/hive/warehouse/big_cdr_parquet/000000_0 -files -blocks -locations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SzTx/>
              <a:buNone/>
              <a:defRPr sz="1200"/>
            </a:pPr>
            <a:r>
              <a:t>Connecting to namenode via http://hdp-7:50070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SzTx/>
              <a:buNone/>
              <a:defRPr sz="1200"/>
            </a:pPr>
            <a:r>
              <a:t>FSCK started by root (auth:SIMPLE) from /192.168.91.141 for path /user/hive/warehouse/big_cdr_parquet/000000_0 at Mon May 18 14:00:22 MSK 2015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SzTx/>
              <a:buNone/>
              <a:defRPr sz="1200"/>
            </a:pPr>
            <a:r>
              <a:t>/user/hive/warehouse/big_cdr_parquet/000000_0 1133129924 bytes, 9 block(s):  OK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SzTx/>
              <a:buNone/>
              <a:defRPr sz="1200"/>
            </a:pPr>
            <a:r>
              <a:t>0. BP-1972162810-192.168.91.133-1428693610895:blk_1073747244_6432 len=134217728 repl=3 [</a:t>
            </a:r>
            <a:r>
              <a:rPr>
                <a:solidFill>
                  <a:srgbClr val="FF0000"/>
                </a:solidFill>
              </a:rPr>
              <a:t>192.168.91.141:50010, 192.168.91.139:50010, 192.168.91.133:50010</a:t>
            </a:r>
            <a:r>
              <a:t>]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SzTx/>
              <a:buNone/>
              <a:defRPr sz="1200"/>
            </a:pPr>
            <a:r>
              <a:t>1. BP-1972162810-192.168.91.133-1428693610895:blk_1073747245_6433 len=134217728 repl=3 [</a:t>
            </a:r>
            <a:r>
              <a:rPr>
                <a:solidFill>
                  <a:srgbClr val="00B050"/>
                </a:solidFill>
              </a:rPr>
              <a:t>192.168.91.136:50010, 192.168.91.139:50010, 192.168.91.141:50010</a:t>
            </a:r>
            <a:r>
              <a:t>]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SzTx/>
              <a:buNone/>
              <a:defRPr sz="1200"/>
            </a:pPr>
            <a:r>
              <a:t>2. BP-1972162810-192.168.91.133-1428693610895:blk_1073747246_6434 len=134217728 repl=3 [</a:t>
            </a:r>
            <a:r>
              <a:rPr>
                <a:solidFill>
                  <a:srgbClr val="0070C0"/>
                </a:solidFill>
              </a:rPr>
              <a:t>192.168.91.142:50010, 192.168.91.136:50010, 192.168.91.141:50010</a:t>
            </a:r>
            <a:r>
              <a:t>]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SzTx/>
              <a:buNone/>
              <a:defRPr sz="1200"/>
            </a:pPr>
            <a:r>
              <a:t>3. BP-1972162810-192.168.91.133-1428693610895:blk_1073747247_6435 len=134217728 repl=3 [192.168.91.134:50010, 192.168.91.142:50010, 192.168.91.137:50010]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SzTx/>
              <a:buNone/>
              <a:defRPr sz="1200"/>
            </a:pPr>
            <a:r>
              <a:t>4. BP-1972162810-192.168.91.133-1428693610895:blk_1073747248_6436 len=134217728 repl=3 [192.168.91.135:50010, 192.168.91.133:50010, 192.168.91.137:50010]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SzTx/>
              <a:buNone/>
              <a:defRPr sz="1200"/>
            </a:pPr>
            <a:r>
              <a:t>5. BP-1972162810-192.168.91.133-1428693610895:blk_1073747249_6437 len=134217728 repl=3 [192.168.91.140:50010, 192.168.91.137:50010, 192.168.91.142:50010]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SzTx/>
              <a:buNone/>
              <a:defRPr sz="1200"/>
            </a:pPr>
            <a:r>
              <a:t>6. BP-1972162810-192.168.91.133-1428693610895:blk_1073747250_6438 len=134217728 repl=3 [192.168.91.142:50010, 192.168.91.139:50010, 192.168.91.141:50010]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SzTx/>
              <a:buNone/>
              <a:defRPr sz="1200"/>
            </a:pPr>
            <a:r>
              <a:t>7. BP-1972162810-192.168.91.133-1428693610895:blk_1073747251_6439 len=134217728 repl=3 [192.168.91.139:50010, 192.168.91.140:50010, 192.168.91.135:50010]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SzTx/>
              <a:buNone/>
              <a:defRPr sz="1200"/>
            </a:pPr>
            <a:r>
              <a:t>8. BP-1972162810-192.168.91.133-1428693610895:blk_1073747252_6440 len=59388100 repl=3 [192.168.91.141:50010, 192.168.91.137:50010, 192.168.91.135:50010]</a:t>
            </a: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xfrm>
            <a:off x="8502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