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3464244" y="-635000"/>
            <a:ext cx="19367501" cy="111944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251740" y="186575"/>
            <a:ext cx="11733220" cy="678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537608" y="526453"/>
            <a:ext cx="14699482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85059" y="2174011"/>
            <a:ext cx="11381663" cy="6578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 rot="21600000">
            <a:off x="3607274" y="-1552244"/>
            <a:ext cx="10164705" cy="101646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22"/>
          </p:nvPr>
        </p:nvSpPr>
        <p:spPr>
          <a:xfrm rot="21600000">
            <a:off x="5129370" y="3826892"/>
            <a:ext cx="9821627" cy="5676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266700" y="482600"/>
            <a:ext cx="6502400" cy="8674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Hadoop</a:t>
            </a:r>
          </a:p>
        </p:txBody>
      </p:sp>
      <p:sp>
        <p:nvSpPr>
          <p:cNvPr id="129" name="Подзаголовок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Форматы хранения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vro типы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Avro типы данных</a:t>
            </a:r>
          </a:p>
        </p:txBody>
      </p:sp>
      <p:sp>
        <p:nvSpPr>
          <p:cNvPr id="156" name="null: пуст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null: пусто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boolean: двоичное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int: 32-bit целое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long: 64-bit целое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float: 32-bit число с плавающей точкой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double: 64-bit число с плавающей точкой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bytes: массив байт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string: строка в юникоде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vro типы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Avro типы данных</a:t>
            </a:r>
          </a:p>
        </p:txBody>
      </p:sp>
      <p:sp>
        <p:nvSpPr>
          <p:cNvPr id="159" name="rec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records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enum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arrays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maps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unions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fixed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vro en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 enum</a:t>
            </a:r>
          </a:p>
        </p:txBody>
      </p:sp>
      <p:sp>
        <p:nvSpPr>
          <p:cNvPr id="162" name="{…"/>
          <p:cNvSpPr txBox="1"/>
          <p:nvPr>
            <p:ph type="body" idx="1"/>
          </p:nvPr>
        </p:nvSpPr>
        <p:spPr>
          <a:xfrm>
            <a:off x="1270000" y="2439477"/>
            <a:ext cx="10464800" cy="6373246"/>
          </a:xfrm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{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"doc": "User type",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"name": "user_type",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"type": {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  "name": "EXPRESS_USER_TYPES",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  "type": "enum",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  "symbols": [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    "_1POSITIVE",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    "_2NEGATIVE"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  ]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},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  "order": "ascending"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4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vro array"/>
          <p:cNvSpPr txBox="1"/>
          <p:nvPr>
            <p:ph type="title"/>
          </p:nvPr>
        </p:nvSpPr>
        <p:spPr>
          <a:xfrm>
            <a:off x="1270000" y="268324"/>
            <a:ext cx="10464800" cy="2438401"/>
          </a:xfrm>
          <a:prstGeom prst="rect">
            <a:avLst/>
          </a:prstGeom>
        </p:spPr>
        <p:txBody>
          <a:bodyPr/>
          <a:lstStyle/>
          <a:p>
            <a:pPr/>
            <a:r>
              <a:t>Avro array</a:t>
            </a:r>
          </a:p>
        </p:txBody>
      </p:sp>
      <p:sp>
        <p:nvSpPr>
          <p:cNvPr id="165" name="{…"/>
          <p:cNvSpPr txBox="1"/>
          <p:nvPr>
            <p:ph type="body" idx="1"/>
          </p:nvPr>
        </p:nvSpPr>
        <p:spPr>
          <a:xfrm>
            <a:off x="1270000" y="2453801"/>
            <a:ext cx="10464800" cy="6373247"/>
          </a:xfrm>
          <a:prstGeom prst="rect">
            <a:avLst/>
          </a:prstGeom>
        </p:spPr>
        <p:txBody>
          <a:bodyPr/>
          <a:lstStyle/>
          <a:p>
            <a:pPr marL="0" indent="0" defTabSz="560831">
              <a:spcBef>
                <a:spcPts val="4000"/>
              </a:spcBef>
              <a:buSzTx/>
              <a:buNone/>
              <a:defRPr sz="4416"/>
            </a:pPr>
            <a:r>
              <a:t>{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4416"/>
            </a:pPr>
            <a:r>
              <a:t>  "doc": "Features",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4416"/>
            </a:pPr>
            <a:r>
              <a:t>  "name": "features",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4416"/>
            </a:pPr>
            <a:r>
              <a:t>  "type": {"type": "array", "items": "double"},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4416"/>
            </a:pPr>
            <a:r>
              <a:t>  "order": "ignore"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4416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vro map"/>
          <p:cNvSpPr txBox="1"/>
          <p:nvPr>
            <p:ph type="title"/>
          </p:nvPr>
        </p:nvSpPr>
        <p:spPr>
          <a:xfrm>
            <a:off x="1270000" y="268324"/>
            <a:ext cx="10464800" cy="2438401"/>
          </a:xfrm>
          <a:prstGeom prst="rect">
            <a:avLst/>
          </a:prstGeom>
        </p:spPr>
        <p:txBody>
          <a:bodyPr/>
          <a:lstStyle/>
          <a:p>
            <a:pPr/>
            <a:r>
              <a:t>Avro map</a:t>
            </a:r>
          </a:p>
        </p:txBody>
      </p:sp>
      <p:sp>
        <p:nvSpPr>
          <p:cNvPr id="168" name="{…"/>
          <p:cNvSpPr txBox="1"/>
          <p:nvPr>
            <p:ph type="body" idx="1"/>
          </p:nvPr>
        </p:nvSpPr>
        <p:spPr>
          <a:xfrm>
            <a:off x="1270000" y="2453801"/>
            <a:ext cx="10464800" cy="6373247"/>
          </a:xfrm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{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  "name": "step",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  "type": {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    "type": "map",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    "values": "string"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  }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3772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vro union"/>
          <p:cNvSpPr txBox="1"/>
          <p:nvPr>
            <p:ph type="title"/>
          </p:nvPr>
        </p:nvSpPr>
        <p:spPr>
          <a:xfrm>
            <a:off x="1270000" y="268324"/>
            <a:ext cx="10464800" cy="2438401"/>
          </a:xfrm>
          <a:prstGeom prst="rect">
            <a:avLst/>
          </a:prstGeom>
        </p:spPr>
        <p:txBody>
          <a:bodyPr/>
          <a:lstStyle/>
          <a:p>
            <a:pPr/>
            <a:r>
              <a:t>Avro union</a:t>
            </a:r>
          </a:p>
        </p:txBody>
      </p:sp>
      <p:sp>
        <p:nvSpPr>
          <p:cNvPr id="171" name="{…"/>
          <p:cNvSpPr txBox="1"/>
          <p:nvPr>
            <p:ph type="body" idx="1"/>
          </p:nvPr>
        </p:nvSpPr>
        <p:spPr>
          <a:xfrm>
            <a:off x="1270000" y="2453801"/>
            <a:ext cx="10464800" cy="637324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{</a:t>
            </a:r>
          </a:p>
          <a:p>
            <a:pPr marL="0" indent="0">
              <a:buSzTx/>
              <a:buNone/>
            </a:pPr>
            <a:r>
              <a:t>  "name": "photo_big",</a:t>
            </a:r>
          </a:p>
          <a:p>
            <a:pPr marL="0" indent="0">
              <a:buSzTx/>
              <a:buNone/>
            </a:pPr>
            <a:r>
              <a:t>  "type": ["string", "null"]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vro schema plu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 schema plugin</a:t>
            </a:r>
          </a:p>
        </p:txBody>
      </p:sp>
      <p:sp>
        <p:nvSpPr>
          <p:cNvPr id="174" name="&lt;plugin&gt;…"/>
          <p:cNvSpPr txBox="1"/>
          <p:nvPr>
            <p:ph type="body" idx="1"/>
          </p:nvPr>
        </p:nvSpPr>
        <p:spPr>
          <a:xfrm>
            <a:off x="1270000" y="2547513"/>
            <a:ext cx="10464800" cy="6935419"/>
          </a:xfrm>
          <a:prstGeom prst="rect">
            <a:avLst/>
          </a:prstGeom>
        </p:spPr>
        <p:txBody>
          <a:bodyPr/>
          <a:lstStyle/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&lt;plugin&gt;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&lt;groupId&gt;org.apache.avro&lt;/groupId&gt;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&lt;artifactId&gt;avro-maven-plugin&lt;/artifactId&gt;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&lt;version&gt;${org.apache.avro.cdh.version}&lt;/version&gt;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&lt;executions&gt;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    &lt;execution&gt;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        &lt;phase&gt;generate-sources&lt;/phase&gt;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        &lt;goals&gt;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            &lt;goal&gt;schema&lt;/goal&gt;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b="1" sz="2860"/>
            </a:pPr>
            <a:r>
              <a:t>            &lt;/goals&gt;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vro schema plu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 schema plugin</a:t>
            </a:r>
          </a:p>
        </p:txBody>
      </p:sp>
      <p:sp>
        <p:nvSpPr>
          <p:cNvPr id="177" name="&lt;configuration&gt;…"/>
          <p:cNvSpPr txBox="1"/>
          <p:nvPr>
            <p:ph type="body" idx="1"/>
          </p:nvPr>
        </p:nvSpPr>
        <p:spPr>
          <a:xfrm>
            <a:off x="1270000" y="1989745"/>
            <a:ext cx="10464800" cy="7637755"/>
          </a:xfrm>
          <a:prstGeom prst="rect">
            <a:avLst/>
          </a:prstGeom>
        </p:spPr>
        <p:txBody>
          <a:bodyPr/>
          <a:lstStyle/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&lt;configuration&gt;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        &lt;sourceDirectory&gt;${project.basedir}/src/main/avro/&lt;/sourceDirectory&gt;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        &lt;outputDirectory&gt;${project.basedir}/target/generated-sources/java/&lt;/outputDirectory&gt;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        &lt;imports&gt;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        &lt;import&gt;${project.basedir}/src/main/avro/session.avsc&lt;/import&gt;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         /imports&gt;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    &lt;/configuration&gt;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    &lt;/execution&gt;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    &lt;/executions&gt;</a:t>
            </a:r>
          </a:p>
          <a:p>
            <a:pPr marL="0" indent="0" defTabSz="274574">
              <a:spcBef>
                <a:spcPts val="1900"/>
              </a:spcBef>
              <a:buSzTx/>
              <a:buNone/>
              <a:defRPr b="1" sz="2444"/>
            </a:pPr>
            <a:r>
              <a:t>&lt;/plugin&gt;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vro inter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 internals</a:t>
            </a:r>
          </a:p>
        </p:txBody>
      </p:sp>
      <p:sp>
        <p:nvSpPr>
          <p:cNvPr id="180" name="Double-click to edit"/>
          <p:cNvSpPr txBox="1"/>
          <p:nvPr>
            <p:ph type="body" idx="1"/>
          </p:nvPr>
        </p:nvSpPr>
        <p:spPr>
          <a:xfrm>
            <a:off x="1270000" y="2250967"/>
            <a:ext cx="10464800" cy="675026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5200"/>
            </a:pPr>
          </a:p>
        </p:txBody>
      </p:sp>
      <p:pic>
        <p:nvPicPr>
          <p:cNvPr id="181" name="Screen Shot 2017-12-15 at 17.05.57.png" descr="Screen Shot 2017-12-15 at 17.05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85389"/>
            <a:ext cx="13004801" cy="7881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vro inter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 internals</a:t>
            </a:r>
          </a:p>
        </p:txBody>
      </p:sp>
      <p:pic>
        <p:nvPicPr>
          <p:cNvPr id="184" name="Screen Shot 2017-12-15 at 17.09.11.png" descr="Screen Shot 2017-12-15 at 17.09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5389"/>
            <a:ext cx="13004800" cy="7881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Типы хранения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8455"/>
            </a:lvl1pPr>
          </a:lstStyle>
          <a:p>
            <a:pPr/>
            <a:r>
              <a:t>Типы хранения данных</a:t>
            </a:r>
          </a:p>
        </p:txBody>
      </p:sp>
      <p:sp>
        <p:nvSpPr>
          <p:cNvPr id="132" name="txt (обычный текстовый файл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txt (обычный текстовый файл)</a:t>
            </a:r>
          </a:p>
          <a:p>
            <a:pPr>
              <a:buBlip>
                <a:blip r:embed="rId2"/>
              </a:buBlip>
            </a:pPr>
            <a:r>
              <a:t>SequenceFile (двоичный типа key-value)</a:t>
            </a:r>
          </a:p>
          <a:p>
            <a:pPr>
              <a:buBlip>
                <a:blip r:embed="rId2"/>
              </a:buBlip>
            </a:pPr>
            <a:r>
              <a:t>Avro (двоичный от Дуга Каттинга)</a:t>
            </a:r>
          </a:p>
          <a:p>
            <a:pPr>
              <a:buBlip>
                <a:blip r:embed="rId2"/>
              </a:buBlip>
            </a:pPr>
            <a:r>
              <a:t>Protobuf (двоичный от Google)</a:t>
            </a:r>
          </a:p>
          <a:p>
            <a:pPr>
              <a:buBlip>
                <a:blip r:embed="rId2"/>
              </a:buBlip>
            </a:pPr>
            <a:r>
              <a:t>ORC (колоночный)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otobuf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500"/>
            </a:pPr>
            <a:r>
              <a:t>Protobuf 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(Protocol Buffers)</a:t>
            </a:r>
          </a:p>
        </p:txBody>
      </p:sp>
      <p:sp>
        <p:nvSpPr>
          <p:cNvPr id="187" name="От Goog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От Google</a:t>
            </a:r>
          </a:p>
          <a:p>
            <a:pPr>
              <a:buBlip>
                <a:blip r:embed="rId2"/>
              </a:buBlip>
            </a:pPr>
            <a:r>
              <a:t>Нужен компилятор (надо скачать *)</a:t>
            </a:r>
          </a:p>
          <a:p>
            <a:pPr>
              <a:buBlip>
                <a:blip r:embed="rId2"/>
              </a:buBlip>
            </a:pPr>
            <a:r>
              <a:t>Есть схема</a:t>
            </a:r>
          </a:p>
          <a:p>
            <a:pPr>
              <a:buBlip>
                <a:blip r:embed="rId2"/>
              </a:buBlip>
            </a:pPr>
            <a:r>
              <a:t>Нет схемы при сериализации 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tobuf  sch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Protobuf  schema</a:t>
            </a:r>
          </a:p>
        </p:txBody>
      </p:sp>
      <p:sp>
        <p:nvSpPr>
          <p:cNvPr id="190" name="syntax=&quot;proto2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syntax="proto2";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package ru.mail.proto;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option java_package = "ru.mail.proto";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option java_outer_classname = "GeoProto";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message LatLonMsg {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    optional double lat = 1;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    optional double lon = 2;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898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tobuf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500"/>
            </a:pPr>
            <a:r>
              <a:t>Protobuf  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типы данных</a:t>
            </a:r>
          </a:p>
        </p:txBody>
      </p:sp>
      <p:sp>
        <p:nvSpPr>
          <p:cNvPr id="193" name="dou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3" spcCol="523240" anchor="t"/>
          <a:lstStyle/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double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float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int32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int64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uint32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uint64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sint32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sint64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fixed32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fixed64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sfixed32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sfixed64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bool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string</a:t>
            </a:r>
          </a:p>
          <a:p>
            <a:pPr marL="546100" indent="-546100" defTabSz="502412">
              <a:spcBef>
                <a:spcPts val="3600"/>
              </a:spcBef>
              <a:buBlip>
                <a:blip r:embed="rId2"/>
              </a:buBlip>
              <a:defRPr sz="3956"/>
            </a:pPr>
            <a:r>
              <a:t>bytes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tobuf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500"/>
            </a:pPr>
            <a:r>
              <a:t>Protobuf  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Серилизация</a:t>
            </a:r>
          </a:p>
        </p:txBody>
      </p:sp>
      <p:sp>
        <p:nvSpPr>
          <p:cNvPr id="196" name="Magic (несколько байт как маркер)…"/>
          <p:cNvSpPr txBox="1"/>
          <p:nvPr>
            <p:ph type="body" sz="half" idx="1"/>
          </p:nvPr>
        </p:nvSpPr>
        <p:spPr>
          <a:xfrm>
            <a:off x="1270000" y="3434623"/>
            <a:ext cx="10464800" cy="4382955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Magic (несколько байт как маркер)</a:t>
            </a:r>
          </a:p>
          <a:p>
            <a:pPr>
              <a:buBlip>
                <a:blip r:embed="rId2"/>
              </a:buBlip>
            </a:pPr>
            <a:r>
              <a:t>Тип сообщения (int - id в репозитории)</a:t>
            </a:r>
          </a:p>
          <a:p>
            <a:pPr>
              <a:buBlip>
                <a:blip r:embed="rId2"/>
              </a:buBlip>
            </a:pPr>
            <a:r>
              <a:t>Длина сообщения (int - в байтах)</a:t>
            </a:r>
          </a:p>
          <a:p>
            <a:pPr>
              <a:buBlip>
                <a:blip r:embed="rId2"/>
              </a:buBlip>
            </a:pPr>
            <a:r>
              <a:t>Тело сообщения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tobuf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Protobuf recap</a:t>
            </a:r>
          </a:p>
        </p:txBody>
      </p:sp>
      <p:sp>
        <p:nvSpPr>
          <p:cNvPr id="199" name="Хорош для сериализации маленьких сообщений…"/>
          <p:cNvSpPr txBox="1"/>
          <p:nvPr>
            <p:ph type="body" sz="half" idx="1"/>
          </p:nvPr>
        </p:nvSpPr>
        <p:spPr>
          <a:xfrm>
            <a:off x="1270000" y="3434623"/>
            <a:ext cx="10464800" cy="4382955"/>
          </a:xfrm>
          <a:prstGeom prst="rect">
            <a:avLst/>
          </a:prstGeom>
        </p:spPr>
        <p:txBody>
          <a:bodyPr anchor="t"/>
          <a:lstStyle/>
          <a:p>
            <a:pPr marL="514350" indent="-514350" defTabSz="473201">
              <a:spcBef>
                <a:spcPts val="3400"/>
              </a:spcBef>
              <a:buBlip>
                <a:blip r:embed="rId2"/>
              </a:buBlip>
              <a:defRPr sz="3725"/>
            </a:pPr>
            <a:r>
              <a:t>Хорош для сериализации маленьких сообщений </a:t>
            </a:r>
          </a:p>
          <a:p>
            <a:pPr marL="514350" indent="-514350" defTabSz="473201">
              <a:spcBef>
                <a:spcPts val="3400"/>
              </a:spcBef>
              <a:buBlip>
                <a:blip r:embed="rId2"/>
              </a:buBlip>
              <a:defRPr sz="3725"/>
            </a:pPr>
            <a:r>
              <a:t>Неплохо сжимает</a:t>
            </a:r>
          </a:p>
          <a:p>
            <a:pPr marL="514350" indent="-514350" defTabSz="473201">
              <a:spcBef>
                <a:spcPts val="3400"/>
              </a:spcBef>
              <a:buBlip>
                <a:blip r:embed="rId2"/>
              </a:buBlip>
              <a:defRPr sz="3725"/>
            </a:pPr>
            <a:r>
              <a:t>Неплохая производительность</a:t>
            </a:r>
          </a:p>
          <a:p>
            <a:pPr marL="514350" indent="-514350" defTabSz="473201">
              <a:spcBef>
                <a:spcPts val="3400"/>
              </a:spcBef>
              <a:buBlip>
                <a:blip r:embed="rId2"/>
              </a:buBlip>
              <a:defRPr sz="3725"/>
            </a:pPr>
            <a:r>
              <a:t>Нет стандартного механизма описания</a:t>
            </a:r>
          </a:p>
          <a:p>
            <a:pPr marL="514350" indent="-514350" defTabSz="473201">
              <a:spcBef>
                <a:spcPts val="3400"/>
              </a:spcBef>
              <a:buBlip>
                <a:blip r:embed="rId2"/>
              </a:buBlip>
              <a:defRPr sz="3725"/>
            </a:pPr>
            <a:r>
              <a:t>как следствие - надо писать свой InputFormat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R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</a:t>
            </a:r>
          </a:p>
        </p:txBody>
      </p:sp>
      <p:sp>
        <p:nvSpPr>
          <p:cNvPr id="202" name="Колоночны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r>
              <a:t>Колоночный</a:t>
            </a:r>
          </a:p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r>
              <a:t>Простая интеграция с Hive, Spark</a:t>
            </a:r>
          </a:p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r>
              <a:t>Оптимизация сериализации комплексных типов </a:t>
            </a:r>
          </a:p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r>
              <a:t>Можно сплитать без полного сканирования</a:t>
            </a:r>
          </a:p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r>
              <a:t>Можно эффективно сливать файлы</a:t>
            </a:r>
          </a:p>
          <a:p>
            <a:pPr marL="495300" indent="-495300" defTabSz="455675">
              <a:spcBef>
                <a:spcPts val="3200"/>
              </a:spcBef>
              <a:buBlip>
                <a:blip r:embed="rId2"/>
              </a:buBlip>
              <a:defRPr sz="3587"/>
            </a:pPr>
            <a:r>
              <a:t>Регулируемые параметры потребления памяти для чтения и записи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RC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типы данных</a:t>
            </a:r>
          </a:p>
        </p:txBody>
      </p:sp>
      <p:sp>
        <p:nvSpPr>
          <p:cNvPr id="205" name="Inte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3" spcCol="523240"/>
          <a:lstStyle/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Integer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boolean (1 bit)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tinyint (8 bit)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smallint (16 bit)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int (32 bit)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bigint (64 bit)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Floating point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float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double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String types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string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char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varchar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Binary blobs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binary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Date/time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timestamp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	date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Compound types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struct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list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map</a:t>
            </a:r>
          </a:p>
          <a:p>
            <a:pPr lvl="1" marL="80010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union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RC стру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 структура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9129" y="2025650"/>
            <a:ext cx="7366001" cy="720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RC post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 postscript</a:t>
            </a:r>
          </a:p>
        </p:txBody>
      </p:sp>
      <p:sp>
        <p:nvSpPr>
          <p:cNvPr id="211" name="message PostScript {…"/>
          <p:cNvSpPr txBox="1"/>
          <p:nvPr>
            <p:ph type="body" sz="half" idx="1"/>
          </p:nvPr>
        </p:nvSpPr>
        <p:spPr>
          <a:xfrm>
            <a:off x="1270000" y="1930400"/>
            <a:ext cx="5461000" cy="7213600"/>
          </a:xfrm>
          <a:prstGeom prst="rect">
            <a:avLst/>
          </a:prstGeom>
        </p:spPr>
        <p:txBody>
          <a:bodyPr/>
          <a:lstStyle/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message PostScript {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// the length of the footer section in bytes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optional uint64 footerLength = 1;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// the kind of generic compression used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optional CompressionKind compression = 2;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// the maximum size of each compression chunk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optional uint64 compressionBlockSize = 3;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// the version of the writer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repeated uint32 version = 4 [packed = true];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// the length of the metadata section in bytes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optional uint64 metadataLength = 5;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// the fixed string "ORC"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 optional string magic = 8000;</a:t>
            </a:r>
          </a:p>
          <a:p>
            <a:pPr marL="0" indent="0" defTabSz="309625">
              <a:spcBef>
                <a:spcPts val="2000"/>
              </a:spcBef>
              <a:buSzTx/>
              <a:buNone/>
              <a:defRPr sz="1907"/>
            </a:pPr>
            <a:r>
              <a:t>}</a:t>
            </a:r>
          </a:p>
        </p:txBody>
      </p:sp>
      <p:sp>
        <p:nvSpPr>
          <p:cNvPr id="212" name="enum CompressionKind {…"/>
          <p:cNvSpPr txBox="1"/>
          <p:nvPr/>
        </p:nvSpPr>
        <p:spPr>
          <a:xfrm>
            <a:off x="6781800" y="2768600"/>
            <a:ext cx="5461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38150">
              <a:spcBef>
                <a:spcPts val="2800"/>
              </a:spcBef>
              <a:defRPr sz="2700"/>
            </a:pPr>
            <a:r>
              <a:t>enum CompressionKind {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 NONE = 0;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 ZLIB = 1;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 SNAPPY = 2;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 LZO = 3;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 LZ4 = 4;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 ZSTD = 5;</a:t>
            </a:r>
          </a:p>
          <a:p>
            <a:pPr algn="l" defTabSz="438150">
              <a:spcBef>
                <a:spcPts val="2800"/>
              </a:spcBef>
              <a:defRPr sz="2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RC file foo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 file footer</a:t>
            </a:r>
          </a:p>
        </p:txBody>
      </p:sp>
      <p:sp>
        <p:nvSpPr>
          <p:cNvPr id="215" name="Список stripe-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Список stripe-ов</a:t>
            </a:r>
          </a:p>
          <a:p>
            <a:pPr>
              <a:buBlip>
                <a:blip r:embed="rId2"/>
              </a:buBlip>
            </a:pPr>
            <a:r>
              <a:t>Количество строк в каждом страйпе</a:t>
            </a:r>
          </a:p>
          <a:p>
            <a:pPr>
              <a:buBlip>
                <a:blip r:embed="rId2"/>
              </a:buBlip>
            </a:pPr>
            <a:r>
              <a:t>Типы данных всех полей</a:t>
            </a:r>
          </a:p>
          <a:p>
            <a:pPr>
              <a:buBlip>
                <a:blip r:embed="rId2"/>
              </a:buBlip>
            </a:pPr>
            <a:r>
              <a:t>Индексы по полям (min, max, count, sum)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Текстовый формат t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Текстовый формат txt </a:t>
            </a:r>
          </a:p>
        </p:txBody>
      </p:sp>
      <p:sp>
        <p:nvSpPr>
          <p:cNvPr id="135" name="Плюсы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Плюсы:</a:t>
            </a:r>
          </a:p>
          <a:p>
            <a:pPr lvl="1">
              <a:buBlip>
                <a:blip r:embed="rId2"/>
              </a:buBlip>
            </a:pPr>
            <a:r>
              <a:t>простой</a:t>
            </a:r>
          </a:p>
          <a:p>
            <a:pPr lvl="1">
              <a:buBlip>
                <a:blip r:embed="rId2"/>
              </a:buBlip>
            </a:pPr>
            <a:r>
              <a:t>понятный</a:t>
            </a:r>
          </a:p>
          <a:p>
            <a:pPr lvl="1">
              <a:buBlip>
                <a:blip r:embed="rId2"/>
              </a:buBlip>
            </a:pPr>
            <a:r>
              <a:t>хорошо сжимается</a:t>
            </a:r>
          </a:p>
          <a:p>
            <a:pPr lvl="1">
              <a:buBlip>
                <a:blip r:embed="rId2"/>
              </a:buBlip>
            </a:pPr>
            <a:r>
              <a:t>легко обрабатывать на любом ЯП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RC структура стро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 структура строки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5566" y="2267903"/>
            <a:ext cx="6593668" cy="6716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RC сжат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 сжатие</a:t>
            </a:r>
          </a:p>
        </p:txBody>
      </p:sp>
      <p:sp>
        <p:nvSpPr>
          <p:cNvPr id="221" name="Пишется блоками (256к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Пишется блоками (256к)</a:t>
            </a:r>
          </a:p>
          <a:p>
            <a:pPr>
              <a:buBlip>
                <a:blip r:embed="rId2"/>
              </a:buBlip>
            </a:pPr>
            <a:r>
              <a:t>Проверка размера (жать/не жать)</a:t>
            </a:r>
          </a:p>
          <a:p>
            <a:pPr>
              <a:buBlip>
                <a:blip r:embed="rId2"/>
              </a:buBlip>
            </a:pPr>
            <a:r>
              <a:t>Поддержка ZLIB, SNAPPY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7114" y="2240482"/>
            <a:ext cx="5674693" cy="710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RC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индексы</a:t>
            </a:r>
          </a:p>
        </p:txBody>
      </p:sp>
      <p:sp>
        <p:nvSpPr>
          <p:cNvPr id="225" name="File level (общая статистика по всем полям в файле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File level (общая статистика по всем полям в файле)</a:t>
            </a:r>
          </a:p>
          <a:p>
            <a:pPr>
              <a:buBlip>
                <a:blip r:embed="rId2"/>
              </a:buBlip>
            </a:pPr>
            <a:r>
              <a:t>Stripe level (статистика по каждому полю страйпа)</a:t>
            </a:r>
          </a:p>
          <a:p>
            <a:pPr>
              <a:buBlip>
                <a:blip r:embed="rId2"/>
              </a:buBlip>
            </a:pPr>
            <a:r>
              <a:t>Row level (статистика по каждому полю по 10К строк в страйпе)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RC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индексы</a:t>
            </a:r>
          </a:p>
        </p:txBody>
      </p:sp>
      <p:sp>
        <p:nvSpPr>
          <p:cNvPr id="228" name="orc.create.index=tr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orc.create.index=true</a:t>
            </a:r>
          </a:p>
          <a:p>
            <a:pPr>
              <a:buBlip>
                <a:blip r:embed="rId2"/>
              </a:buBlip>
            </a:pPr>
            <a:r>
              <a:t>orc.row.index.stride=10000</a:t>
            </a:r>
          </a:p>
          <a:p>
            <a:pPr>
              <a:buBlip>
                <a:blip r:embed="rId2"/>
              </a:buBlip>
            </a:pPr>
            <a:r>
              <a:t>min+max+sum</a:t>
            </a:r>
          </a:p>
          <a:p>
            <a:pPr>
              <a:buBlip>
                <a:blip r:embed="rId2"/>
              </a:buBlip>
            </a:pPr>
            <a:r>
              <a:t>orc.bloom.filter.columns=“field1,feild2”</a:t>
            </a:r>
          </a:p>
          <a:p>
            <a:pPr>
              <a:buBlip>
                <a:blip r:embed="rId2"/>
              </a:buBlip>
            </a:pPr>
            <a:r>
              <a:t>orc.bloom.filter.fpp=0.05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RC benchm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 benchmark</a:t>
            </a:r>
          </a:p>
        </p:txBody>
      </p:sp>
      <p:pic>
        <p:nvPicPr>
          <p:cNvPr id="231" name="page10image1774048.png" descr="page10image1774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0" y="2863850"/>
            <a:ext cx="9575800" cy="575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"/>
          <p:cNvSpPr txBox="1"/>
          <p:nvPr/>
        </p:nvSpPr>
        <p:spPr>
          <a:xfrm>
            <a:off x="1714500" y="26352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arqu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Parquet</a:t>
            </a:r>
          </a:p>
        </p:txBody>
      </p:sp>
      <p:sp>
        <p:nvSpPr>
          <p:cNvPr id="235" name="Колоночны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490727">
              <a:spcBef>
                <a:spcPts val="3500"/>
              </a:spcBef>
              <a:buBlip>
                <a:blip r:embed="rId2"/>
              </a:buBlip>
              <a:defRPr sz="3864"/>
            </a:pPr>
            <a:r>
              <a:t>Колоночный</a:t>
            </a:r>
          </a:p>
          <a:p>
            <a:pPr marL="533400" indent="-533400" defTabSz="490727">
              <a:spcBef>
                <a:spcPts val="3500"/>
              </a:spcBef>
              <a:buBlip>
                <a:blip r:embed="rId2"/>
              </a:buBlip>
              <a:defRPr sz="3864"/>
            </a:pPr>
            <a:r>
              <a:t>Простая интеграция с Hive, Spark</a:t>
            </a:r>
          </a:p>
          <a:p>
            <a:pPr marL="533400" indent="-533400" defTabSz="490727">
              <a:spcBef>
                <a:spcPts val="3500"/>
              </a:spcBef>
              <a:buBlip>
                <a:blip r:embed="rId2"/>
              </a:buBlip>
              <a:defRPr sz="3864"/>
            </a:pPr>
            <a:r>
              <a:t> Оптимизирован под сложные типы данных</a:t>
            </a:r>
          </a:p>
          <a:p>
            <a:pPr marL="533400" indent="-533400" defTabSz="490727">
              <a:spcBef>
                <a:spcPts val="3500"/>
              </a:spcBef>
              <a:buBlip>
                <a:blip r:embed="rId2"/>
              </a:buBlip>
              <a:defRPr sz="3864"/>
            </a:pPr>
            <a:r>
              <a:t>Поваляет в какой то мере делать  schema evolution</a:t>
            </a:r>
          </a:p>
          <a:p>
            <a:pPr marL="533400" indent="-533400" defTabSz="490727">
              <a:spcBef>
                <a:spcPts val="3500"/>
              </a:spcBef>
              <a:buBlip>
                <a:blip r:embed="rId2"/>
              </a:buBlip>
              <a:defRPr sz="3864"/>
            </a:pPr>
            <a:r>
              <a:t>Регулируемые параметры для размера файлов как результата обработки (hive, spark, mr)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arqu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Parquet</a:t>
            </a:r>
          </a:p>
        </p:txBody>
      </p:sp>
      <p:sp>
        <p:nvSpPr>
          <p:cNvPr id="238" name="Text"/>
          <p:cNvSpPr txBox="1"/>
          <p:nvPr/>
        </p:nvSpPr>
        <p:spPr>
          <a:xfrm>
            <a:off x="1714500" y="26352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612" y="2205507"/>
            <a:ext cx="8601576" cy="6841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arqu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Parquet</a:t>
            </a:r>
          </a:p>
        </p:txBody>
      </p:sp>
      <p:sp>
        <p:nvSpPr>
          <p:cNvPr id="242" name="Text"/>
          <p:cNvSpPr txBox="1"/>
          <p:nvPr/>
        </p:nvSpPr>
        <p:spPr>
          <a:xfrm>
            <a:off x="1714500" y="26352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66" y="2497351"/>
            <a:ext cx="5170879" cy="6079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5651" y="2669611"/>
            <a:ext cx="7218299" cy="4414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arqu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Parquet</a:t>
            </a:r>
          </a:p>
        </p:txBody>
      </p:sp>
      <p:sp>
        <p:nvSpPr>
          <p:cNvPr id="247" name="Text"/>
          <p:cNvSpPr txBox="1"/>
          <p:nvPr/>
        </p:nvSpPr>
        <p:spPr>
          <a:xfrm>
            <a:off x="1714500" y="26352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70" y="2343275"/>
            <a:ext cx="11798060" cy="7016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Текстовый формат t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Текстовый формат txt </a:t>
            </a:r>
          </a:p>
        </p:txBody>
      </p:sp>
      <p:sp>
        <p:nvSpPr>
          <p:cNvPr id="138" name="Минусы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Минусы:</a:t>
            </a:r>
          </a:p>
          <a:p>
            <a:pPr lvl="1">
              <a:buBlip>
                <a:blip r:embed="rId2"/>
              </a:buBlip>
            </a:pPr>
            <a:r>
              <a:t>неэффективное использование диска</a:t>
            </a:r>
          </a:p>
          <a:p>
            <a:pPr lvl="1">
              <a:buBlip>
                <a:blip r:embed="rId2"/>
              </a:buBlip>
            </a:pPr>
            <a:r>
              <a:t>нет схемы</a:t>
            </a:r>
          </a:p>
          <a:p>
            <a:pPr lvl="1">
              <a:buBlip>
                <a:blip r:embed="rId2"/>
              </a:buBlip>
            </a:pPr>
            <a:r>
              <a:t>нет сериализации (надо делать)</a:t>
            </a:r>
          </a:p>
          <a:p>
            <a:pPr lvl="1">
              <a:buBlip>
                <a:blip r:embed="rId2"/>
              </a:buBlip>
            </a:pPr>
            <a:r>
              <a:t>Кодировки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quence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SequenceFile</a:t>
            </a:r>
          </a:p>
        </p:txBody>
      </p:sp>
      <p:sp>
        <p:nvSpPr>
          <p:cNvPr id="141" name="Самый первый двоичный форма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Самый первый двоичный формат</a:t>
            </a:r>
          </a:p>
          <a:p>
            <a:pPr>
              <a:buBlip>
                <a:blip r:embed="rId2"/>
              </a:buBlip>
            </a:pPr>
            <a:r>
              <a:t>Хранит все в виде ключ - значение</a:t>
            </a:r>
          </a:p>
          <a:p>
            <a:pPr>
              <a:buBlip>
                <a:blip r:embed="rId2"/>
              </a:buBlip>
            </a:pPr>
            <a:r>
              <a:t>Поддержка компрессии</a:t>
            </a:r>
          </a:p>
          <a:p>
            <a:pPr lvl="1">
              <a:buBlip>
                <a:blip r:embed="rId2"/>
              </a:buBlip>
            </a:pPr>
            <a:r>
              <a:t>уровня блока</a:t>
            </a:r>
          </a:p>
          <a:p>
            <a:pPr lvl="1">
              <a:buBlip>
                <a:blip r:embed="rId2"/>
              </a:buBlip>
            </a:pPr>
            <a:r>
              <a:t>уровня файла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equenceFi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SequenceFile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структура</a:t>
            </a:r>
          </a:p>
        </p:txBody>
      </p:sp>
      <p:sp>
        <p:nvSpPr>
          <p:cNvPr id="144" name="Hea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Header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Record</a:t>
            </a:r>
          </a:p>
          <a:p>
            <a:pPr lvl="1" marL="92710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Record length</a:t>
            </a:r>
          </a:p>
          <a:p>
            <a:pPr lvl="1" marL="92710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Key length</a:t>
            </a:r>
          </a:p>
          <a:p>
            <a:pPr lvl="1" marL="92710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Key</a:t>
            </a:r>
          </a:p>
          <a:p>
            <a:pPr lvl="1" marL="92710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(Compressed?) Value</a:t>
            </a:r>
          </a:p>
          <a:p>
            <a:pPr lvl="1" marL="92710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A sync-marker every few k bytes or 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equenceFi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SequenceFile</a:t>
            </a:r>
          </a:p>
          <a:p>
            <a:pPr>
              <a:defRPr sz="4000">
                <a:solidFill>
                  <a:srgbClr val="858585"/>
                </a:solidFill>
              </a:defRPr>
            </a:pPr>
            <a:r>
              <a:t>структура header</a:t>
            </a:r>
          </a:p>
        </p:txBody>
      </p:sp>
      <p:sp>
        <p:nvSpPr>
          <p:cNvPr id="147" name="version - SEQ4 или SEQ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version - SEQ4 или SEQ6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keyClassName - класс для ключа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valueClassName - класс для значения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compression - флаг компресии 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blockCompression - флаг блочной компресии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compressor class - кодак для компрессии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metadata - метаданные </a:t>
            </a:r>
          </a:p>
          <a:p>
            <a:pPr marL="400050" indent="-400050" defTabSz="368045">
              <a:spcBef>
                <a:spcPts val="2600"/>
              </a:spcBef>
              <a:buBlip>
                <a:blip r:embed="rId2"/>
              </a:buBlip>
              <a:defRPr sz="2898"/>
            </a:pPr>
            <a:r>
              <a:t>sync - маркер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v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</a:t>
            </a:r>
          </a:p>
        </p:txBody>
      </p:sp>
      <p:sp>
        <p:nvSpPr>
          <p:cNvPr id="150" name="Двоичны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Двоичный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Есть схема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Есть стандартная сериализация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Хорошо сжимается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Высокая производительность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Поддержка большинства ЯП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Самоописательный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vro sch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 schema</a:t>
            </a:r>
          </a:p>
        </p:txBody>
      </p:sp>
      <p:sp>
        <p:nvSpPr>
          <p:cNvPr id="153" name="{…"/>
          <p:cNvSpPr txBox="1"/>
          <p:nvPr>
            <p:ph type="body" idx="1"/>
          </p:nvPr>
        </p:nvSpPr>
        <p:spPr>
          <a:xfrm>
            <a:off x="1270000" y="1989745"/>
            <a:ext cx="10464800" cy="7637755"/>
          </a:xfrm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{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"namespace": "ru.mail.avro",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"name": "SvdUid",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"type": "record",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"fields": [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{</a:t>
            </a:r>
          </a:p>
          <a:p>
            <a:pPr marL="0" indent="0" defTabSz="233679">
              <a:lnSpc>
                <a:spcPct val="10000"/>
              </a:lnSpc>
              <a:spcBef>
                <a:spcPts val="2000"/>
              </a:spcBef>
              <a:buSzTx/>
              <a:buNone/>
              <a:defRPr b="1" sz="2080"/>
            </a:pPr>
            <a:r>
              <a:t>      "name": "uid_type",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  "type": "string"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},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{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  "name": "uid",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  "type": "string"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  }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  ]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b="1" sz="208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