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2309017" y="-251619"/>
            <a:ext cx="4525964" cy="8229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541337" y="190501"/>
            <a:ext cx="5851526" cy="6019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32"/>
          <p:cNvSpPr txBox="1"/>
          <p:nvPr>
            <p:ph type="body" sz="half" idx="13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190500">
              <a:spcBef>
                <a:spcPts val="400"/>
              </a:spcBef>
              <a:defRPr sz="2400"/>
            </a:pPr>
          </a:p>
        </p:txBody>
      </p:sp>
      <p:sp>
        <p:nvSpPr>
          <p:cNvPr id="41" name="Shape 33"/>
          <p:cNvSpPr txBox="1"/>
          <p:nvPr>
            <p:ph type="body" sz="quarter" idx="14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42" name="Shape 34"/>
          <p:cNvSpPr txBox="1"/>
          <p:nvPr>
            <p:ph type="body" sz="half" idx="15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190500">
              <a:spcBef>
                <a:spcPts val="400"/>
              </a:spcBef>
              <a:defRPr sz="2400"/>
            </a:pP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165100">
              <a:spcBef>
                <a:spcPts val="500"/>
              </a:spcBef>
              <a:defRPr sz="2800"/>
            </a:lvl1pPr>
            <a:lvl2pPr marL="765175" indent="-155575">
              <a:spcBef>
                <a:spcPts val="500"/>
              </a:spcBef>
              <a:defRPr sz="2800"/>
            </a:lvl2pPr>
            <a:lvl3pPr marL="1183639" indent="-142239">
              <a:spcBef>
                <a:spcPts val="500"/>
              </a:spcBef>
              <a:defRPr sz="2800"/>
            </a:lvl3pPr>
            <a:lvl4pPr marL="1663700" indent="-177800">
              <a:spcBef>
                <a:spcPts val="500"/>
              </a:spcBef>
              <a:defRPr sz="2800"/>
            </a:lvl4pPr>
            <a:lvl5pPr marL="2120900" indent="-177800">
              <a:spcBef>
                <a:spcPts val="5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41"/>
          <p:cNvSpPr txBox="1"/>
          <p:nvPr>
            <p:ph type="body"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165100">
              <a:spcBef>
                <a:spcPts val="500"/>
              </a:spcBef>
              <a:defRPr sz="28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57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Shape 6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58" y="6404312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139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58371" marR="0" indent="-12337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68400" marR="0" indent="-101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611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183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755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327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899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471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Hive/LanguageManual+UDF" TargetMode="External"/><Relationship Id="rId3" Type="http://schemas.openxmlformats.org/officeDocument/2006/relationships/hyperlink" Target="https://cwiki.apache.org/confluence/display/Hive/HivePlugins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Заголовок 1"/>
          <p:cNvSpPr txBox="1"/>
          <p:nvPr>
            <p:ph type="title"/>
          </p:nvPr>
        </p:nvSpPr>
        <p:spPr>
          <a:xfrm>
            <a:off x="685800" y="2693987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Упрощение работы с MapReduce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Пример создания таблицы</a:t>
            </a:r>
          </a:p>
        </p:txBody>
      </p:sp>
      <p:sp>
        <p:nvSpPr>
          <p:cNvPr id="156" name="Shape 15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1700"/>
            </a:pPr>
            <a:r>
              <a:t> CREATE TABLE page_view(viewTime INT, userid BIGINT,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        page_url STRING, referrer_url STRING,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        friends ARRAY&lt;BIGINT&gt;, properties MAP&lt;STRING, STRING&gt;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        ip STRING COMMENT 'IP Address of the User')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COMMENT 'This is the page view table'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PARTITIONED BY(dt STRING, country STRING)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CLUSTERED BY(userid) SORTED BY(viewTime) INTO 32 BUCKETS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ROW FORMAT DELIMITED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FIELDS TERMINATED BY '1'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COLLECTION ITEMS TERMINATED BY '2'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MAP KEYS TERMINATED BY '3'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STORED AS SEQUENCEFILE;</a:t>
            </a:r>
          </a:p>
          <a:p>
            <a:pPr indent="-3429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700"/>
          </a:p>
          <a:p>
            <a:pPr indent="-342900">
              <a:lnSpc>
                <a:spcPct val="80000"/>
              </a:lnSpc>
              <a:spcBef>
                <a:spcPts val="300"/>
              </a:spcBef>
              <a:buSzPct val="97777"/>
              <a:defRPr sz="1700"/>
            </a:pPr>
            <a:r>
              <a:t>LOAD DATA INPATH '/user/data/pv_2008-06-08_us.txt' INTO TABLE page_view PARTITION(date='2008-06-08', country='US')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Пример External table</a:t>
            </a:r>
          </a:p>
        </p:txBody>
      </p:sp>
      <p:sp>
        <p:nvSpPr>
          <p:cNvPr id="159" name="Shape 15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1700"/>
            </a:pPr>
            <a:r>
              <a:t>CREATE EXTERNAL TABLE page_view_stg(viewTime INT, userid BIGINT,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        page_url STRING, referrer_url STRING,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        ip STRING COMMENT 'IP Address of the User',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               country STRING COMMENT 'country of origination')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COMMENT 'This is the staging page view table'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ROW FORMAT DELIMITED FIELDS TERMINATED BY '44' LINES TERMINATED BY '12'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STORED AS TEXTFILE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LOCATION '/user/data/staging/page_view';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hadoop dfs -put /tmp/pv_2008-06-08.txt /user/data/staging/page_view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 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FROM page_view_stg pvs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INSERT OVERWRITE TABLE page_view PARTITION(dt='2008-06-08', country='US')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SELECT pvs.viewTime, pvs.userid, pvs.page_url, pvs.referrer_url, null, null, pvs.ip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700"/>
            </a:pPr>
            <a:r>
              <a:t>WHERE pvs.country = 'US';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Create table as select</a:t>
            </a:r>
          </a:p>
        </p:txBody>
      </p:sp>
      <p:sp>
        <p:nvSpPr>
          <p:cNvPr id="162" name="Shape 16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>
              <a:spcBef>
                <a:spcPts val="0"/>
              </a:spcBef>
            </a:lvl1pPr>
          </a:lstStyle>
          <a:p>
            <a:pPr/>
            <a:r>
              <a:t>Позволяет сохранить результат сложного map-reduce в таблице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7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ACID</a:t>
            </a:r>
          </a:p>
        </p:txBody>
      </p:sp>
      <p:sp>
        <p:nvSpPr>
          <p:cNvPr id="165" name="Shape 17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INSERT/DELETE/UPDATE появились сравнительно недавно. </a:t>
            </a:r>
          </a:p>
          <a:p>
            <a:pPr indent="-342900"/>
            <a:r>
              <a:t>Хранятся delta-файлы и используется механизм “compaction” как в Hbase</a:t>
            </a:r>
          </a:p>
          <a:p>
            <a:pPr indent="-342900"/>
            <a:r>
              <a:t> Транзакционная модель появилась летом 2014</a:t>
            </a:r>
          </a:p>
          <a:p>
            <a:pPr indent="-342900">
              <a:buSzTx/>
              <a:buNone/>
            </a:pPr>
          </a:p>
          <a:p>
            <a:pPr indent="-342900"/>
            <a:r>
              <a:t>Лучше использовать Oracle 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7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Индексы</a:t>
            </a:r>
          </a:p>
        </p:txBody>
      </p:sp>
      <p:sp>
        <p:nvSpPr>
          <p:cNvPr id="168" name="Shape 17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 Поддержка ограничена (хотя индексы и появились в последних версиях HIVE)</a:t>
            </a:r>
          </a:p>
          <a:p>
            <a:pPr indent="-342900"/>
            <a:r>
              <a:t>В первую очередь стоит пользоваться партициями и бакетами</a:t>
            </a:r>
          </a:p>
          <a:p>
            <a:pPr indent="-342900"/>
            <a:r>
              <a:t>HIVE лучше подходит для полного сканирования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8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Join</a:t>
            </a:r>
          </a:p>
        </p:txBody>
      </p:sp>
      <p:sp>
        <p:nvSpPr>
          <p:cNvPr id="171" name="Shape 18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Классический Join очень дорогая операция в hive – требует сортировки обоих таблиц в mapreduce</a:t>
            </a:r>
          </a:p>
          <a:p>
            <a:pPr indent="-342900"/>
            <a:r>
              <a:t>Лучше не Join’ить большие таблицы</a:t>
            </a:r>
          </a:p>
          <a:p>
            <a:pPr indent="-342900">
              <a:buSzTx/>
              <a:buNone/>
            </a:pPr>
          </a:p>
          <a:p>
            <a:pPr marL="0" indent="0">
              <a:buSzTx/>
              <a:buNone/>
            </a:pPr>
            <a:r>
              <a:t>Hive не дает эффективный и полный SQL</a:t>
            </a:r>
          </a:p>
          <a:p>
            <a:pPr marL="0" indent="0">
              <a:buSzTx/>
              <a:buNone/>
            </a:pPr>
            <a:r>
              <a:t>Hive позволяет те же MapReduce писать легче/привычнее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8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MapJoin</a:t>
            </a:r>
          </a:p>
        </p:txBody>
      </p:sp>
      <p:sp>
        <p:nvSpPr>
          <p:cNvPr id="174" name="Shape 18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98666"/>
              <a:defRPr sz="2900"/>
            </a:pPr>
            <a:r>
              <a:t>Если одна из таблиц которые надо join’инть – можно использовать MapJoin</a:t>
            </a:r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Пример: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900"/>
            </a:pPr>
            <a:r>
              <a:t>select /*+ </a:t>
            </a:r>
            <a:r>
              <a:rPr b="1">
                <a:solidFill>
                  <a:srgbClr val="0433FF"/>
                </a:solidFill>
              </a:rPr>
              <a:t>MAPJOIN</a:t>
            </a:r>
            <a:r>
              <a:t>(time_dim) */ count(*) from store_sales join time_dim on (ss_sold_time_sk = t_time_sk)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</a:pPr>
            <a:endParaRPr sz="2900"/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Mapjoin на порядки более дешевая операция по сравнению с классическим Join’ом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9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User Defined Functions</a:t>
            </a:r>
          </a:p>
        </p:txBody>
      </p:sp>
      <p:sp>
        <p:nvSpPr>
          <p:cNvPr id="177" name="Shape 19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98666"/>
              <a:defRPr sz="2900"/>
            </a:pPr>
            <a:r>
              <a:t>Можно описывать на внутреннем языке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99615"/>
              <a:defRPr sz="25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https://cwiki.apache.org/confluence/display/Hive/LanguageManual+UDF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SzPct val="100909"/>
              <a:defRPr sz="2200"/>
            </a:pPr>
            <a:r>
              <a:t>Выбрать 2-е число по возрастанию из 5-ти</a:t>
            </a:r>
            <a:endParaRPr sz="2400"/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Можно описывать на Java и подключать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99615"/>
              <a:defRPr sz="25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https://cwiki.apache.org/confluence/display/Hive/HivePlugins</a:t>
            </a:r>
            <a:r>
              <a:rPr u="none">
                <a:solidFill>
                  <a:srgbClr val="000000"/>
                </a:solidFill>
              </a:rPr>
              <a:t>	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SzPct val="100909"/>
              <a:defRPr sz="2200"/>
            </a:pPr>
            <a:r>
              <a:t>Определение страны по IP-адресу</a:t>
            </a:r>
            <a:endParaRPr sz="24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SzPct val="100909"/>
              <a:defRPr sz="2200"/>
            </a:pPr>
            <a:r>
              <a:t>Порождающие функции – например брать данные из HBASE</a:t>
            </a:r>
            <a:endParaRPr sz="2400"/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Есть уже готовые плагины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2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Checklist</a:t>
            </a:r>
          </a:p>
        </p:txBody>
      </p:sp>
      <p:sp>
        <p:nvSpPr>
          <p:cNvPr id="180" name="Shape 20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  <a:buSzPct val="98666"/>
              <a:buFont typeface="Helvetica"/>
              <a:buChar char="❑"/>
              <a:defRPr sz="2900"/>
            </a:pPr>
            <a:r>
              <a:t>Данных много (“BigData”)</a:t>
            </a:r>
          </a:p>
          <a:p>
            <a:pPr indent="-342900">
              <a:spcBef>
                <a:spcPts val="500"/>
              </a:spcBef>
              <a:buSzPct val="98666"/>
              <a:buFont typeface="Helvetica"/>
              <a:buChar char="❑"/>
              <a:defRPr sz="2900"/>
            </a:pPr>
            <a:r>
              <a:t>Данные в основном только добавляются (не нужно модифицировать)</a:t>
            </a:r>
          </a:p>
          <a:p>
            <a:pPr indent="-342900">
              <a:spcBef>
                <a:spcPts val="500"/>
              </a:spcBef>
              <a:buSzPct val="98666"/>
              <a:buFont typeface="Helvetica"/>
              <a:buChar char="❑"/>
              <a:defRPr sz="2900"/>
            </a:pPr>
            <a:r>
              <a:t>Не нужен случайный доступ</a:t>
            </a:r>
          </a:p>
          <a:p>
            <a:pPr indent="-342900">
              <a:spcBef>
                <a:spcPts val="500"/>
              </a:spcBef>
              <a:buSzPct val="98666"/>
              <a:buFont typeface="Helvetica"/>
              <a:buChar char="❑"/>
              <a:defRPr sz="2900"/>
            </a:pPr>
            <a:r>
              <a:t>Задачи анализа хорошо описываются SQL-ем</a:t>
            </a:r>
          </a:p>
          <a:p>
            <a:pPr indent="-342900">
              <a:spcBef>
                <a:spcPts val="500"/>
              </a:spcBef>
              <a:buSzTx/>
              <a:buNone/>
            </a:pPr>
            <a:endParaRPr sz="2900"/>
          </a:p>
          <a:p>
            <a:pPr indent="-342900">
              <a:spcBef>
                <a:spcPts val="500"/>
              </a:spcBef>
              <a:buSzPct val="98666"/>
              <a:buChar char="❑"/>
              <a:defRPr sz="2900"/>
            </a:pPr>
            <a:r>
              <a:t>Идеальный паттерн – хранение и анализ логов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214" descr="Shape 2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1950" y="2711450"/>
            <a:ext cx="3340100" cy="143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9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План</a:t>
            </a:r>
          </a:p>
        </p:txBody>
      </p:sp>
      <p:sp>
        <p:nvSpPr>
          <p:cNvPr id="127" name="Shape 9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HIVE</a:t>
            </a:r>
          </a:p>
          <a:p>
            <a:pPr indent="-342900"/>
            <a:r>
              <a:t>Impala</a:t>
            </a:r>
          </a:p>
          <a:p>
            <a:pPr indent="-342900"/>
            <a:r>
              <a:t>PIG</a:t>
            </a:r>
          </a:p>
          <a:p>
            <a:pPr indent="-342900"/>
            <a:r>
              <a:t>HUE</a:t>
            </a:r>
          </a:p>
        </p:txBody>
      </p:sp>
      <p:pic>
        <p:nvPicPr>
          <p:cNvPr id="128" name="Shape 93" descr="Shape 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450" y="1417637"/>
            <a:ext cx="3340100" cy="143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hape 94" descr="Shape 9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5400" y="3816350"/>
            <a:ext cx="952500" cy="134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21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Предпосылки</a:t>
            </a:r>
          </a:p>
        </p:txBody>
      </p:sp>
      <p:sp>
        <p:nvSpPr>
          <p:cNvPr id="185" name="Shape 22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Основная проблема HIVE – его “не интерактивность”.</a:t>
            </a:r>
          </a:p>
          <a:p>
            <a:pPr indent="-342900"/>
            <a:r>
              <a:t>Используя MapReduce, интерактивности добиться сложно</a:t>
            </a:r>
          </a:p>
          <a:p>
            <a:pPr indent="-342900"/>
            <a:r>
              <a:t>Хочется совместить способность переваривать большие данные и интерактивность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2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Идеи IMPALA</a:t>
            </a:r>
          </a:p>
        </p:txBody>
      </p:sp>
      <p:sp>
        <p:nvSpPr>
          <p:cNvPr id="188" name="Shape 22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514350" indent="-514350">
              <a:spcBef>
                <a:spcPts val="0"/>
              </a:spcBef>
              <a:buFontTx/>
              <a:buAutoNum type="arabicPeriod" startAt="1"/>
            </a:pPr>
            <a:r>
              <a:t>Используем хранилище HIVE</a:t>
            </a:r>
          </a:p>
          <a:p>
            <a:pPr marL="514350" indent="-514350">
              <a:buFontTx/>
              <a:buAutoNum type="arabicPeriod" startAt="1"/>
            </a:pPr>
            <a:r>
              <a:t>Отказываемся от хадуповского MapReduce и все операции делаем в памяти</a:t>
            </a:r>
          </a:p>
          <a:p>
            <a:pPr marL="514350" indent="-514350">
              <a:buFontTx/>
              <a:buAutoNum type="arabicPeriod" startAt="1"/>
            </a:pPr>
            <a:r>
              <a:t>…</a:t>
            </a:r>
          </a:p>
          <a:p>
            <a:pPr marL="514350" indent="-514350">
              <a:buFontTx/>
              <a:buAutoNum type="arabicPeriod" startAt="1"/>
            </a:pPr>
            <a:r>
              <a:t>Profit!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23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Сравнение с HIVE</a:t>
            </a:r>
          </a:p>
        </p:txBody>
      </p:sp>
      <p:sp>
        <p:nvSpPr>
          <p:cNvPr id="191" name="Shape 23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Плохо работает, когда данные не влазят в память кластера (суммарную)</a:t>
            </a:r>
          </a:p>
          <a:p>
            <a:pPr indent="-342900"/>
            <a:r>
              <a:t>Позволяет добиться интерактивности (в десятки раз быстрее hive) – можно использовать для BI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23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Как влезть в память</a:t>
            </a:r>
          </a:p>
        </p:txBody>
      </p:sp>
      <p:sp>
        <p:nvSpPr>
          <p:cNvPr id="194" name="Shape 23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  <a:buSzTx/>
              <a:buNone/>
            </a:pPr>
          </a:p>
          <a:p>
            <a:pPr indent="-342900"/>
            <a:r>
              <a:t>Партиционирование</a:t>
            </a:r>
          </a:p>
          <a:p>
            <a:pPr indent="-342900"/>
            <a:r>
              <a:t>Использование “колоночных” форматов хранения, позволяющих считывать в память только часть таблицы</a:t>
            </a:r>
          </a:p>
          <a:p>
            <a:pPr lvl="1" marL="742950" indent="-285750">
              <a:spcBef>
                <a:spcPts val="500"/>
              </a:spcBef>
              <a:defRPr sz="2800"/>
            </a:pPr>
            <a:r>
              <a:t>Parquet</a:t>
            </a:r>
          </a:p>
          <a:p>
            <a:pPr lvl="1" marL="742950" indent="-285750">
              <a:spcBef>
                <a:spcPts val="500"/>
              </a:spcBef>
              <a:defRPr sz="2800"/>
            </a:pPr>
            <a:r>
              <a:t>ORC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243"/>
          <p:cNvSpPr txBox="1"/>
          <p:nvPr>
            <p:ph type="title"/>
          </p:nvPr>
        </p:nvSpPr>
        <p:spPr>
          <a:xfrm>
            <a:off x="4056435" y="4279900"/>
            <a:ext cx="1104156" cy="697012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PIG</a:t>
            </a:r>
          </a:p>
        </p:txBody>
      </p:sp>
      <p:pic>
        <p:nvPicPr>
          <p:cNvPr id="197" name="Shape 245" descr="Shape 2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3335" y="1055563"/>
            <a:ext cx="2290356" cy="3237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25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Предпосылки PIG</a:t>
            </a:r>
          </a:p>
        </p:txBody>
      </p:sp>
      <p:sp>
        <p:nvSpPr>
          <p:cNvPr id="200" name="Shape 25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336042" indent="-336042" defTabSz="896111">
              <a:lnSpc>
                <a:spcPct val="90000"/>
              </a:lnSpc>
              <a:spcBef>
                <a:spcPts val="0"/>
              </a:spcBef>
              <a:defRPr sz="3136"/>
            </a:pPr>
            <a:r>
              <a:t>Основная идея – упрощение работы с map-reduce (см эпиграф №1 ☺)</a:t>
            </a:r>
          </a:p>
          <a:p>
            <a:pPr marL="336042" indent="-336042" defTabSz="896111">
              <a:lnSpc>
                <a:spcPct val="90000"/>
              </a:lnSpc>
              <a:spcBef>
                <a:spcPts val="500"/>
              </a:spcBef>
              <a:defRPr sz="3136"/>
            </a:pPr>
            <a:r>
              <a:t>Не все, что можно реализовать в MapReduce, ложится на SQL поэтому HIVE не всегда подходит</a:t>
            </a:r>
          </a:p>
          <a:p>
            <a:pPr marL="336042" indent="-336042" defTabSz="896111">
              <a:lnSpc>
                <a:spcPct val="90000"/>
              </a:lnSpc>
              <a:spcBef>
                <a:spcPts val="500"/>
              </a:spcBef>
              <a:defRPr sz="3136"/>
            </a:pPr>
            <a:r>
              <a:t>Некоторые люди больше любят императивные, а не декларативные языки</a:t>
            </a:r>
          </a:p>
          <a:p>
            <a:pPr marL="336042" indent="-336042" defTabSz="896111">
              <a:lnSpc>
                <a:spcPct val="90000"/>
              </a:lnSpc>
              <a:spcBef>
                <a:spcPts val="500"/>
              </a:spcBef>
              <a:defRPr sz="3136"/>
            </a:pPr>
            <a:r>
              <a:t>Нужен специальный язык работы с данными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5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PIG</a:t>
            </a:r>
          </a:p>
        </p:txBody>
      </p:sp>
      <p:sp>
        <p:nvSpPr>
          <p:cNvPr id="203" name="Shape 25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Императивный язык программирования для манипуляции с большими данными</a:t>
            </a:r>
          </a:p>
          <a:p>
            <a:pPr indent="-342900"/>
            <a:r>
              <a:t>Одна строчка кода может разложиться на огромный MapReduce  job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6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Примеры использования PIG</a:t>
            </a:r>
          </a:p>
        </p:txBody>
      </p:sp>
      <p:sp>
        <p:nvSpPr>
          <p:cNvPr id="206" name="Shape 26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raw = LOAD 'excite.log' USING PigStorage('\t') AS (user, time, query);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clean1 = FILTER raw BY org.apache.pig.tutorial.NonURLDetector(query);</a:t>
            </a:r>
          </a:p>
          <a:p>
            <a:pPr marL="0" indent="0">
              <a:spcBef>
                <a:spcPts val="3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clean2 = FOREACH clean1 GENERATE user, time, org.apache.pig.tutorial.ToLower(query) as query;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Tx/>
              <a:buNone/>
              <a:defRPr sz="1800"/>
            </a:pPr>
            <a:r>
              <a:t>STORE clean2 INTO '/tmp/tutorial-join-results' USING PigStorage();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 sz="1800"/>
          </a:p>
          <a:p>
            <a:pPr marL="0" indent="0">
              <a:spcBef>
                <a:spcPts val="300"/>
              </a:spcBef>
              <a:buSzTx/>
              <a:buNone/>
            </a:pPr>
            <a:endParaRPr sz="1800"/>
          </a:p>
          <a:p>
            <a:pPr marL="0" indent="0">
              <a:spcBef>
                <a:spcPts val="300"/>
              </a:spcBef>
              <a:buSzTx/>
              <a:buNone/>
              <a:defRPr sz="1800"/>
            </a:pPr>
            <a:r>
              <a:t>Подробно смотри тут: </a:t>
            </a:r>
          </a:p>
          <a:p>
            <a:pPr marL="0" indent="0">
              <a:spcBef>
                <a:spcPts val="300"/>
              </a:spcBef>
              <a:buSzTx/>
              <a:buNone/>
              <a:defRPr sz="1800"/>
            </a:pPr>
            <a:r>
              <a:t>https://pig.apache.org/docs/r0.7.0/tutorial.html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6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HIVE vs PIG</a:t>
            </a:r>
          </a:p>
        </p:txBody>
      </p:sp>
      <p:sp>
        <p:nvSpPr>
          <p:cNvPr id="209" name="Shape 26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SzTx/>
              <a:buNone/>
            </a:pPr>
            <a:endParaRPr sz="1800"/>
          </a:p>
          <a:p>
            <a:pPr indent="-342900">
              <a:spcBef>
                <a:spcPts val="500"/>
              </a:spcBef>
              <a:defRPr sz="2700"/>
            </a:pPr>
            <a:r>
              <a:t>Чаще дело вкуса</a:t>
            </a:r>
          </a:p>
          <a:p>
            <a:pPr indent="-342900">
              <a:spcBef>
                <a:spcPts val="500"/>
              </a:spcBef>
              <a:defRPr sz="2700"/>
            </a:pPr>
            <a:r>
              <a:t>Hive</a:t>
            </a:r>
          </a:p>
          <a:p>
            <a:pPr lvl="1" marL="742950" indent="-285750">
              <a:spcBef>
                <a:spcPts val="400"/>
              </a:spcBef>
              <a:defRPr sz="2300"/>
            </a:pPr>
            <a:r>
              <a:t>Аналитика</a:t>
            </a:r>
            <a:endParaRPr sz="2800"/>
          </a:p>
          <a:p>
            <a:pPr lvl="1" marL="742950" indent="-285750">
              <a:spcBef>
                <a:spcPts val="400"/>
              </a:spcBef>
              <a:defRPr sz="2300"/>
            </a:pPr>
            <a:r>
              <a:t>SQL привычка и код</a:t>
            </a:r>
            <a:endParaRPr sz="2800"/>
          </a:p>
          <a:p>
            <a:pPr indent="-342900">
              <a:spcBef>
                <a:spcPts val="500"/>
              </a:spcBef>
              <a:defRPr sz="2700"/>
            </a:pPr>
            <a:r>
              <a:t>PIG </a:t>
            </a:r>
          </a:p>
          <a:p>
            <a:pPr lvl="1" marL="742950" indent="-285750">
              <a:spcBef>
                <a:spcPts val="400"/>
              </a:spcBef>
              <a:defRPr sz="2300"/>
            </a:pPr>
            <a:r>
              <a:t>Для программистов(императивный)</a:t>
            </a:r>
            <a:endParaRPr sz="2800"/>
          </a:p>
          <a:p>
            <a:pPr lvl="1" marL="742950" indent="-285750">
              <a:spcBef>
                <a:spcPts val="400"/>
              </a:spcBef>
              <a:defRPr sz="2300"/>
            </a:pPr>
            <a:r>
              <a:t>Много не стандартных функций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8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HUE</a:t>
            </a:r>
          </a:p>
        </p:txBody>
      </p:sp>
      <p:sp>
        <p:nvSpPr>
          <p:cNvPr id="212" name="Shape 28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lnSpc>
                <a:spcPct val="90000"/>
              </a:lnSpc>
              <a:spcBef>
                <a:spcPts val="0"/>
              </a:spcBef>
              <a:buSzTx/>
              <a:buNone/>
            </a:pPr>
            <a:endParaRPr sz="1600"/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Читается как “хью”</a:t>
            </a:r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Расшифровывается как  “hadoop user experience” </a:t>
            </a:r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Представляет из себя удобный пользовательский интерфейс для программ из стека hadoop</a:t>
            </a:r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Последние версии включают мощные средства аналитики и визуализации данных</a:t>
            </a:r>
          </a:p>
          <a:p>
            <a:pPr indent="-342900">
              <a:lnSpc>
                <a:spcPct val="90000"/>
              </a:lnSpc>
              <a:spcBef>
                <a:spcPts val="500"/>
              </a:spcBef>
              <a:buSzPct val="98666"/>
              <a:defRPr sz="2900"/>
            </a:pPr>
            <a:r>
              <a:t>http://gethue.com/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0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Эпиграф №1</a:t>
            </a:r>
          </a:p>
        </p:txBody>
      </p:sp>
      <p:sp>
        <p:nvSpPr>
          <p:cNvPr id="132" name="Shape 108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45699" tIns="45699" rIns="45699" bIns="45699"/>
          <a:lstStyle>
            <a:lvl1pPr defTabSz="859536">
              <a:spcBef>
                <a:spcPts val="0"/>
              </a:spcBef>
              <a:defRPr sz="2068"/>
            </a:lvl1pPr>
          </a:lstStyle>
          <a:p>
            <a:pPr/>
            <a:r>
              <a:t>Решение суперачивки в MySQL</a:t>
            </a:r>
          </a:p>
        </p:txBody>
      </p:sp>
      <p:sp>
        <p:nvSpPr>
          <p:cNvPr id="133" name="Shape 109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>
            <a:lvl1pPr indent="-342900">
              <a:spcBef>
                <a:spcPts val="0"/>
              </a:spcBef>
              <a:defRPr sz="2400"/>
            </a:lvl1pPr>
          </a:lstStyle>
          <a:p>
            <a:pPr/>
            <a:r>
              <a:t>SELECT country, SUM(payout) FROM log GROUP BY country;</a:t>
            </a:r>
          </a:p>
        </p:txBody>
      </p:sp>
      <p:sp>
        <p:nvSpPr>
          <p:cNvPr id="134" name="Shape 110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>
            <a:lvl1pPr marL="0" indent="0" defTabSz="86868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1900"/>
            </a:lvl1pPr>
          </a:lstStyle>
          <a:p>
            <a:pPr/>
            <a:r>
              <a:t>Решение суперачивки с использованием python + hadoop</a:t>
            </a:r>
          </a:p>
        </p:txBody>
      </p:sp>
      <p:sp>
        <p:nvSpPr>
          <p:cNvPr id="135" name="Shape 111"/>
          <p:cNvSpPr txBox="1"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 indent="-342900">
              <a:lnSpc>
                <a:spcPct val="80000"/>
              </a:lnSpc>
              <a:spcBef>
                <a:spcPts val="0"/>
              </a:spcBef>
              <a:buSzPct val="97894"/>
              <a:defRPr sz="1800"/>
            </a:pPr>
            <a:r>
              <a:t>Mapper.py</a:t>
            </a:r>
          </a:p>
          <a:p>
            <a:pPr lvl="1"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Import sys</a:t>
            </a:r>
            <a:endParaRPr sz="2000"/>
          </a:p>
          <a:p>
            <a:pPr lvl="1"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For line in sys.stdin:</a:t>
            </a:r>
            <a:endParaRPr sz="2000"/>
          </a:p>
          <a:p>
            <a:pPr lvl="2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sz="1300"/>
            </a:pPr>
            <a:r>
              <a:t>….</a:t>
            </a:r>
            <a:endParaRPr sz="1800"/>
          </a:p>
          <a:p>
            <a:pPr indent="-342900">
              <a:lnSpc>
                <a:spcPct val="80000"/>
              </a:lnSpc>
              <a:spcBef>
                <a:spcPts val="300"/>
              </a:spcBef>
              <a:buSzPct val="97894"/>
              <a:defRPr sz="1800"/>
            </a:pPr>
            <a:r>
              <a:t>Reducer.py</a:t>
            </a:r>
          </a:p>
          <a:p>
            <a:pPr lvl="1"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import sys</a:t>
            </a:r>
            <a:endParaRPr sz="2000"/>
          </a:p>
          <a:p>
            <a:pPr lvl="1"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prevkey = "_"</a:t>
            </a:r>
            <a:endParaRPr sz="2000"/>
          </a:p>
          <a:p>
            <a:pPr lvl="1"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res = 0.0</a:t>
            </a:r>
            <a:endParaRPr sz="2000"/>
          </a:p>
          <a:p>
            <a:pPr lvl="1"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for line in sys.stdin:</a:t>
            </a:r>
            <a:endParaRPr sz="2000"/>
          </a:p>
          <a:p>
            <a:pPr lvl="1"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   …</a:t>
            </a:r>
            <a:endParaRPr sz="2000"/>
          </a:p>
          <a:p>
            <a:pPr indent="-342900">
              <a:lnSpc>
                <a:spcPct val="80000"/>
              </a:lnSpc>
              <a:spcBef>
                <a:spcPts val="300"/>
              </a:spcBef>
              <a:buSzPct val="97894"/>
              <a:defRPr sz="1800"/>
            </a:pPr>
            <a:r>
              <a:t>hadoop jar /opt/cloudera/parcels/CDH-5.3.0-1.cdh5.3.0.p0.30/jars/hadoop-streaming-2.5.0-mr1-cdh5.3.0.jar" 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8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Возможности HUE</a:t>
            </a:r>
          </a:p>
        </p:txBody>
      </p:sp>
      <p:sp>
        <p:nvSpPr>
          <p:cNvPr id="215" name="Shape 28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lnSpc>
                <a:spcPct val="80000"/>
              </a:lnSpc>
              <a:spcBef>
                <a:spcPts val="0"/>
              </a:spcBef>
              <a:buSzPct val="100740"/>
              <a:defRPr sz="2700"/>
            </a:pPr>
            <a:r>
              <a:t>Просмотр HDFS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Просмотр хранилища данных HIVE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HIVE-консоль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Pig-консоль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Impala-консоль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Hbase shell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Визуализация данных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Просмотр запущенных Mapreduce программ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Управление пользователями  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SzPct val="100740"/>
              <a:defRPr sz="2700"/>
            </a:pPr>
            <a:r>
              <a:t>И многое другое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93" descr="Shape 293"/>
          <p:cNvPicPr>
            <a:picLocks noChangeAspect="1"/>
          </p:cNvPicPr>
          <p:nvPr/>
        </p:nvPicPr>
        <p:blipFill>
          <a:blip r:embed="rId2">
            <a:extLst/>
          </a:blip>
          <a:srcRect l="0" t="2814" r="0" b="2813"/>
          <a:stretch>
            <a:fillRect/>
          </a:stretch>
        </p:blipFill>
        <p:spPr>
          <a:xfrm>
            <a:off x="0" y="1097316"/>
            <a:ext cx="9144000" cy="5028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9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</a:p>
        </p:txBody>
      </p:sp>
      <p:pic>
        <p:nvPicPr>
          <p:cNvPr id="220" name="Shape 300" descr="Shape 300"/>
          <p:cNvPicPr>
            <a:picLocks noChangeAspect="1"/>
          </p:cNvPicPr>
          <p:nvPr/>
        </p:nvPicPr>
        <p:blipFill>
          <a:blip r:embed="rId2">
            <a:extLst/>
          </a:blip>
          <a:srcRect l="3730" t="0" r="3728" b="0"/>
          <a:stretch>
            <a:fillRect/>
          </a:stretch>
        </p:blipFill>
        <p:spPr>
          <a:xfrm>
            <a:off x="457200" y="1600200"/>
            <a:ext cx="8229601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30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</a:p>
        </p:txBody>
      </p:sp>
      <p:pic>
        <p:nvPicPr>
          <p:cNvPr id="223" name="Shape 306" descr="Shape 306"/>
          <p:cNvPicPr>
            <a:picLocks noChangeAspect="1"/>
          </p:cNvPicPr>
          <p:nvPr/>
        </p:nvPicPr>
        <p:blipFill>
          <a:blip r:embed="rId2">
            <a:extLst/>
          </a:blip>
          <a:srcRect l="1287" t="0" r="1289" b="0"/>
          <a:stretch>
            <a:fillRect/>
          </a:stretch>
        </p:blipFill>
        <p:spPr>
          <a:xfrm>
            <a:off x="457199" y="1600200"/>
            <a:ext cx="8229601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31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Эпиграф №2</a:t>
            </a:r>
          </a:p>
        </p:txBody>
      </p:sp>
      <p:sp>
        <p:nvSpPr>
          <p:cNvPr id="138" name="Shape 11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  <a:buSzTx/>
              <a:buNone/>
            </a:pPr>
          </a:p>
          <a:p>
            <a:pPr indent="-342900"/>
            <a:r>
              <a:t>“Вы даже не представляете себе на что способен аналитик, которому в руки дали SQL”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HIVE</a:t>
            </a:r>
          </a:p>
        </p:txBody>
      </p:sp>
      <p:sp>
        <p:nvSpPr>
          <p:cNvPr id="141" name="Shape 12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Движок, позволяющий транслировать SQL-like запросы (HiveQL) в серии Map-Reduce job-ов</a:t>
            </a:r>
          </a:p>
          <a:p>
            <a:pPr indent="-342900"/>
            <a:r>
              <a:t>Язык запросов похож на SQL92 </a:t>
            </a:r>
          </a:p>
          <a:p>
            <a:pPr indent="-342900"/>
            <a:r>
              <a:t>Есть JDBC – коннектор, можно использовать с существующим кодом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2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DISCLAMER</a:t>
            </a:r>
          </a:p>
        </p:txBody>
      </p:sp>
      <p:sp>
        <p:nvSpPr>
          <p:cNvPr id="144" name="Shape 12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HIVE Живой</a:t>
            </a:r>
          </a:p>
          <a:p>
            <a:pPr indent="-342900"/>
            <a:r>
              <a:t>Информация может устареть</a:t>
            </a:r>
          </a:p>
          <a:p>
            <a:pPr indent="-342900"/>
            <a:r>
              <a:t>Базовые идеи останутся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Хранение данных</a:t>
            </a:r>
          </a:p>
        </p:txBody>
      </p:sp>
      <p:sp>
        <p:nvSpPr>
          <p:cNvPr id="147" name="Shape 13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lnSpc>
                <a:spcPct val="90000"/>
              </a:lnSpc>
              <a:spcBef>
                <a:spcPts val="0"/>
              </a:spcBef>
            </a:pPr>
            <a:r>
              <a:t>Информация хранится в обычных файлах(на HDFS или S3)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800"/>
            </a:pPr>
            <a:r>
              <a:t> Text file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800"/>
            </a:pPr>
            <a:r>
              <a:t> Sequence file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800"/>
            </a:pPr>
            <a:r>
              <a:t>RDFiles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800"/>
            </a:pPr>
            <a:r>
              <a:t>Parquet</a:t>
            </a:r>
          </a:p>
          <a:p>
            <a:pPr indent="-342900">
              <a:lnSpc>
                <a:spcPct val="90000"/>
              </a:lnSpc>
            </a:pPr>
            <a:r>
              <a:t>Мета – информация хранится в RDBMS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800"/>
            </a:pPr>
            <a:r>
              <a:t>По умолчанию apache derby, но может быть  MySQL, Postgres или Oracle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Хранение данных </a:t>
            </a:r>
          </a:p>
        </p:txBody>
      </p:sp>
      <p:sp>
        <p:nvSpPr>
          <p:cNvPr id="150" name="Shape 14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Кроме файлов вообще в любом движке, который подходит для MapReduce</a:t>
            </a:r>
          </a:p>
          <a:p>
            <a:pPr indent="-342900"/>
            <a:r>
              <a:t>Для нестандартных хранилищ нужно писать  UDF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4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Data Units (HIVE)</a:t>
            </a:r>
          </a:p>
        </p:txBody>
      </p:sp>
      <p:sp>
        <p:nvSpPr>
          <p:cNvPr id="153" name="Shape 14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42900">
              <a:spcBef>
                <a:spcPts val="0"/>
              </a:spcBef>
            </a:pPr>
            <a:r>
              <a:t>База данных (Не Hbase)</a:t>
            </a:r>
          </a:p>
          <a:p>
            <a:pPr indent="-342900"/>
            <a:r>
              <a:t>Таблицы</a:t>
            </a:r>
          </a:p>
          <a:p>
            <a:pPr indent="-342900"/>
            <a:r>
              <a:t>Partitions (Не Column Families)</a:t>
            </a:r>
          </a:p>
          <a:p>
            <a:pPr lvl="1" marL="742950" indent="-285750">
              <a:spcBef>
                <a:spcPts val="500"/>
              </a:spcBef>
              <a:defRPr sz="2800"/>
            </a:pPr>
            <a:r>
              <a:t>Группировка по полю или нескольким. </a:t>
            </a:r>
          </a:p>
          <a:p>
            <a:pPr indent="-342900"/>
            <a:r>
              <a:t>Buckets</a:t>
            </a:r>
          </a:p>
          <a:p>
            <a:pPr lvl="1" marL="742950" indent="-285750">
              <a:spcBef>
                <a:spcPts val="500"/>
              </a:spcBef>
              <a:defRPr sz="2800"/>
            </a:pPr>
            <a:r>
              <a:t>Много разных значений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