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62" r:id="rId4"/>
    <p:sldId id="258" r:id="rId5"/>
    <p:sldId id="259" r:id="rId6"/>
    <p:sldId id="260" r:id="rId7"/>
    <p:sldId id="266" r:id="rId8"/>
    <p:sldId id="267" r:id="rId9"/>
    <p:sldId id="268" r:id="rId10"/>
    <p:sldId id="269" r:id="rId11"/>
    <p:sldId id="270" r:id="rId12"/>
    <p:sldId id="271" r:id="rId13"/>
    <p:sldId id="263" r:id="rId14"/>
    <p:sldId id="264" r:id="rId15"/>
    <p:sldId id="265" r:id="rId16"/>
    <p:sldId id="272"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3BA82-A9F9-435D-8C51-29B1E587CB61}" type="datetimeFigureOut">
              <a:rPr lang="pt-BR" smtClean="0"/>
              <a:t>26/02/2018</a:t>
            </a:fld>
            <a:endParaRPr lang="pt-BR" dirty="0"/>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F4A97-E271-45F6-A903-BB9ED41AA55F}" type="slidenum">
              <a:rPr lang="pt-BR" smtClean="0"/>
              <a:t>‹nº›</a:t>
            </a:fld>
            <a:endParaRPr lang="pt-BR" dirty="0"/>
          </a:p>
        </p:txBody>
      </p:sp>
    </p:spTree>
    <p:extLst>
      <p:ext uri="{BB962C8B-B14F-4D97-AF65-F5344CB8AC3E}">
        <p14:creationId xmlns:p14="http://schemas.microsoft.com/office/powerpoint/2010/main" val="3523104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8E0F7615-BDFB-4A38-88E8-7D48586DFA0C}" type="datetime1">
              <a:rPr lang="pt-BR" smtClean="0"/>
              <a:t>26/02/2018</a:t>
            </a:fld>
            <a:endParaRPr lang="pt-BR" dirty="0"/>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dirty="0"/>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26609F9-9798-4019-AAED-AF46AF3C7A5A}" type="datetime1">
              <a:rPr lang="pt-BR" smtClean="0"/>
              <a:t>26/02/2018</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DD8EA2C5-23F5-417A-B10E-3DC0F0D601FE}" type="datetime1">
              <a:rPr lang="pt-BR" smtClean="0"/>
              <a:t>26/02/2018</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1FB51B9D-B3D7-4F61-AE7E-76FF0B8C4946}" type="datetime1">
              <a:rPr lang="pt-BR" smtClean="0"/>
              <a:t>26/02/2018</a:t>
            </a:fld>
            <a:endParaRPr lang="pt-BR" dirty="0"/>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dirty="0"/>
          </a:p>
        </p:txBody>
      </p:sp>
      <p:sp>
        <p:nvSpPr>
          <p:cNvPr id="10" name="Espaço Reservado para Rodapé 9"/>
          <p:cNvSpPr>
            <a:spLocks noGrp="1"/>
          </p:cNvSpPr>
          <p:nvPr>
            <p:ph type="ftr" sz="quarter" idx="16"/>
          </p:nvPr>
        </p:nvSpPr>
        <p:spPr/>
        <p:txBody>
          <a:bodyPr rtlCol="0"/>
          <a:lstStyle/>
          <a:p>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E9FB2321-39F8-4F79-92BE-0D3881F89B95}" type="datetime1">
              <a:rPr lang="pt-BR" smtClean="0"/>
              <a:t>26/02/2018</a:t>
            </a:fld>
            <a:endParaRPr lang="pt-BR" dirty="0"/>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dirty="0"/>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3B1AFB2E-9180-42BC-860D-61945B74A99F}" type="datetime1">
              <a:rPr lang="pt-BR" smtClean="0"/>
              <a:t>26/02/2018</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dirty="0"/>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355C8F21-6E5E-4F2E-AD19-31E9D61DF378}" type="datetime1">
              <a:rPr lang="pt-BR" smtClean="0"/>
              <a:t>26/02/2018</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dirty="0"/>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4C2AE5A3-FDD7-4FC1-98BA-373A45CE9765}" type="datetime1">
              <a:rPr lang="pt-BR" smtClean="0"/>
              <a:t>26/02/2018</a:t>
            </a:fld>
            <a:endParaRPr lang="pt-BR" dirty="0"/>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dirty="0"/>
          </a:p>
        </p:txBody>
      </p:sp>
      <p:sp>
        <p:nvSpPr>
          <p:cNvPr id="8" name="Espaço Reservado para Rodapé 7"/>
          <p:cNvSpPr>
            <a:spLocks noGrp="1"/>
          </p:cNvSpPr>
          <p:nvPr>
            <p:ph type="ftr" sz="quarter" idx="12"/>
          </p:nvPr>
        </p:nvSpPr>
        <p:spPr/>
        <p:txBody>
          <a:bodyPr rtlCol="0"/>
          <a:lstStyle/>
          <a:p>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FD9A177-399D-47B5-9A37-1CA896A046D0}" type="datetime1">
              <a:rPr lang="pt-BR" smtClean="0"/>
              <a:t>26/02/2018</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F90B5219-FED4-4450-9297-31FA744C0C20}" type="datetime1">
              <a:rPr lang="pt-BR" smtClean="0"/>
              <a:t>26/02/2018</a:t>
            </a:fld>
            <a:endParaRPr lang="pt-BR" dirty="0"/>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dirty="0"/>
          </a:p>
        </p:txBody>
      </p:sp>
      <p:sp>
        <p:nvSpPr>
          <p:cNvPr id="23" name="Espaço Reservado para Rodapé 22"/>
          <p:cNvSpPr>
            <a:spLocks noGrp="1"/>
          </p:cNvSpPr>
          <p:nvPr>
            <p:ph type="ftr" sz="quarter" idx="16"/>
          </p:nvPr>
        </p:nvSpPr>
        <p:spPr/>
        <p:txBody>
          <a:bodyPr rtlCol="0"/>
          <a:lstStyle/>
          <a:p>
            <a:endParaRPr lang="pt-BR"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dirty="0"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B09594BD-53AB-4C6D-AF61-741433B64D2E}" type="datetime1">
              <a:rPr lang="pt-BR" smtClean="0"/>
              <a:t>26/02/2018</a:t>
            </a:fld>
            <a:endParaRPr lang="pt-BR" dirty="0"/>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dirty="0"/>
          </a:p>
        </p:txBody>
      </p:sp>
      <p:sp>
        <p:nvSpPr>
          <p:cNvPr id="21" name="Espaço Reservado para Rodapé 20"/>
          <p:cNvSpPr>
            <a:spLocks noGrp="1"/>
          </p:cNvSpPr>
          <p:nvPr>
            <p:ph type="ftr" sz="quarter" idx="12"/>
          </p:nvPr>
        </p:nvSpPr>
        <p:spPr/>
        <p:txBody>
          <a:bodyPr rtlCol="0"/>
          <a:lstStyle/>
          <a:p>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8C6FCEF-2DB7-420B-B5A6-E3BA8A7E6A2C}" type="datetime1">
              <a:rPr lang="pt-BR" smtClean="0"/>
              <a:t>26/02/2018</a:t>
            </a:fld>
            <a:endParaRPr lang="pt-BR" dirty="0"/>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dirty="0"/>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aterializecss.com/forms.html" TargetMode="External"/><Relationship Id="rId7" Type="http://schemas.openxmlformats.org/officeDocument/2006/relationships/hyperlink" Target="http://materializecss.com/" TargetMode="External"/><Relationship Id="rId2" Type="http://schemas.openxmlformats.org/officeDocument/2006/relationships/hyperlink" Target="http://materializecss.com/grid.html" TargetMode="External"/><Relationship Id="rId1" Type="http://schemas.openxmlformats.org/officeDocument/2006/relationships/slideLayout" Target="../slideLayouts/slideLayout2.xml"/><Relationship Id="rId6" Type="http://schemas.openxmlformats.org/officeDocument/2006/relationships/hyperlink" Target="http://materializecss.com/table.html" TargetMode="External"/><Relationship Id="rId5" Type="http://schemas.openxmlformats.org/officeDocument/2006/relationships/hyperlink" Target="http://materializecss.com/helpers.html" TargetMode="External"/><Relationship Id="rId4" Type="http://schemas.openxmlformats.org/officeDocument/2006/relationships/hyperlink" Target="http://materializecss.com/butt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Materialize</a:t>
            </a:r>
            <a:endParaRPr lang="pt-BR" dirty="0"/>
          </a:p>
        </p:txBody>
      </p:sp>
      <p:sp>
        <p:nvSpPr>
          <p:cNvPr id="3" name="Subtítulo 2"/>
          <p:cNvSpPr>
            <a:spLocks noGrp="1"/>
          </p:cNvSpPr>
          <p:nvPr>
            <p:ph type="subTitle" idx="1"/>
          </p:nvPr>
        </p:nvSpPr>
        <p:spPr/>
        <p:txBody>
          <a:bodyPr/>
          <a:lstStyle/>
          <a:p>
            <a:r>
              <a:rPr lang="pt-BR" dirty="0" smtClean="0"/>
              <a:t>Framework responsivo baseado no Material Design</a:t>
            </a:r>
            <a:endParaRPr lang="pt-BR" dirty="0"/>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1</a:t>
            </a:fld>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404664"/>
            <a:ext cx="7467600" cy="1346652"/>
          </a:xfrm>
        </p:spPr>
        <p:txBody>
          <a:bodyPr>
            <a:noAutofit/>
          </a:bodyPr>
          <a:lstStyle/>
          <a:p>
            <a:pPr algn="ctr"/>
            <a:r>
              <a:rPr lang="pt-BR" dirty="0"/>
              <a:t>TABELA DE TAMANHO DOS GRIDS, PREFIXO DE CLASSE E DISPOSITIVOS RECOMENDADOS</a:t>
            </a:r>
            <a:endParaRPr lang="pt-BR" dirty="0"/>
          </a:p>
        </p:txBody>
      </p:sp>
      <p:pic>
        <p:nvPicPr>
          <p:cNvPr id="5" name="Espaço Reservado para Conteúdo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tretch/>
        </p:blipFill>
        <p:spPr>
          <a:xfrm>
            <a:off x="195707" y="2132856"/>
            <a:ext cx="8420450" cy="3240360"/>
          </a:xfrm>
        </p:spPr>
      </p:pic>
      <p:sp>
        <p:nvSpPr>
          <p:cNvPr id="4" name="Espaço Reservado para Número de Slide 3"/>
          <p:cNvSpPr>
            <a:spLocks noGrp="1"/>
          </p:cNvSpPr>
          <p:nvPr>
            <p:ph type="sldNum" sz="quarter" idx="15"/>
          </p:nvPr>
        </p:nvSpPr>
        <p:spPr/>
        <p:txBody>
          <a:bodyPr/>
          <a:lstStyle/>
          <a:p>
            <a:fld id="{2119D8CF-8DEC-4D9F-84EE-ADF04DFF3391}" type="slidenum">
              <a:rPr lang="pt-BR" smtClean="0"/>
              <a:pPr/>
              <a:t>10</a:t>
            </a:fld>
            <a:endParaRPr lang="pt-BR" dirty="0"/>
          </a:p>
        </p:txBody>
      </p:sp>
    </p:spTree>
    <p:extLst>
      <p:ext uri="{BB962C8B-B14F-4D97-AF65-F5344CB8AC3E}">
        <p14:creationId xmlns:p14="http://schemas.microsoft.com/office/powerpoint/2010/main" val="315492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11</a:t>
            </a:fld>
            <a:endParaRPr lang="pt-BR" dirty="0"/>
          </a:p>
        </p:txBody>
      </p:sp>
      <p:pic>
        <p:nvPicPr>
          <p:cNvPr id="5" name="Espaço Reservado para Conteúdo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459183" y="2272376"/>
            <a:ext cx="5999762" cy="4407119"/>
          </a:xfrm>
        </p:spPr>
      </p:pic>
      <p:sp>
        <p:nvSpPr>
          <p:cNvPr id="6" name="CaixaDeTexto 5"/>
          <p:cNvSpPr txBox="1"/>
          <p:nvPr/>
        </p:nvSpPr>
        <p:spPr>
          <a:xfrm>
            <a:off x="179512" y="260648"/>
            <a:ext cx="8559104" cy="1815882"/>
          </a:xfrm>
          <a:prstGeom prst="rect">
            <a:avLst/>
          </a:prstGeom>
          <a:noFill/>
        </p:spPr>
        <p:txBody>
          <a:bodyPr wrap="square" rtlCol="0">
            <a:spAutoFit/>
          </a:bodyPr>
          <a:lstStyle/>
          <a:p>
            <a:r>
              <a:rPr lang="pt-BR" sz="1400" dirty="0" smtClean="0"/>
              <a:t>Note que independente do tamanho de telas que você for usar para o design responsivo, a soma das colunas sempre precisará da 12. No exemplo abaixo temos um sistema de grids na primeira linha com uma coluna ocupando o tamanho total de 12 (uma linha inteira), outras três colunas que em telas pequenas, ocupariam uma linha cada, em médias (tablets), ocupariam 4 cada, sendo assim teríamos 3 colunas iguais centralizadas, e como é no caso da imagem, para dispositivos maiores, 2 colunas ocupando 2 e uma central ocupando 8. Já na segunda linha, seria o mesmo para telas pequenas, ocupando uma linha cada uma das 4 colunas, em telas médias, teríamos duas linhas de duas colunas, cada uma ocupando o tamanho 6. E em telas grandes, como é o caso, cada uma ocupa o tamanho 3.</a:t>
            </a:r>
            <a:endParaRPr lang="pt-BR" sz="1400" dirty="0"/>
          </a:p>
        </p:txBody>
      </p:sp>
    </p:spTree>
    <p:extLst>
      <p:ext uri="{BB962C8B-B14F-4D97-AF65-F5344CB8AC3E}">
        <p14:creationId xmlns:p14="http://schemas.microsoft.com/office/powerpoint/2010/main" val="257609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3050"/>
            <a:ext cx="7543800" cy="1067718"/>
          </a:xfrm>
        </p:spPr>
        <p:txBody>
          <a:bodyPr>
            <a:normAutofit/>
          </a:bodyPr>
          <a:lstStyle/>
          <a:p>
            <a:pPr algn="ctr"/>
            <a:r>
              <a:rPr lang="pt-BR" dirty="0"/>
              <a:t>MAIS EXEMPLOS DE RESPONSIVIDADE  DOS GRIDS</a:t>
            </a:r>
            <a:endParaRPr lang="pt-BR" dirty="0"/>
          </a:p>
        </p:txBody>
      </p:sp>
      <p:sp>
        <p:nvSpPr>
          <p:cNvPr id="2" name="Espaço Reservado para Número de Slide 1"/>
          <p:cNvSpPr>
            <a:spLocks noGrp="1"/>
          </p:cNvSpPr>
          <p:nvPr>
            <p:ph type="sldNum" sz="quarter" idx="12"/>
          </p:nvPr>
        </p:nvSpPr>
        <p:spPr/>
        <p:txBody>
          <a:bodyPr/>
          <a:lstStyle/>
          <a:p>
            <a:fld id="{2119D8CF-8DEC-4D9F-84EE-ADF04DFF3391}" type="slidenum">
              <a:rPr lang="pt-BR" smtClean="0"/>
              <a:pPr/>
              <a:t>12</a:t>
            </a:fld>
            <a:endParaRPr lang="pt-BR" dirty="0"/>
          </a:p>
        </p:txBody>
      </p:sp>
      <p:pic>
        <p:nvPicPr>
          <p:cNvPr id="9" name="Espaço Reservado para Conteúdo 8"/>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73975" y="2706515"/>
            <a:ext cx="2411842" cy="3265872"/>
          </a:xfrm>
        </p:spPr>
      </p:pic>
      <p:pic>
        <p:nvPicPr>
          <p:cNvPr id="12" name="Espaço Reservado para Conteúdo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779912" y="2548051"/>
            <a:ext cx="3500437" cy="1791400"/>
          </a:xfrm>
        </p:spPr>
      </p:pic>
      <p:sp>
        <p:nvSpPr>
          <p:cNvPr id="4" name="Espaço Reservado para Texto 3"/>
          <p:cNvSpPr>
            <a:spLocks noGrp="1"/>
          </p:cNvSpPr>
          <p:nvPr>
            <p:ph type="body" sz="quarter" idx="1"/>
          </p:nvPr>
        </p:nvSpPr>
        <p:spPr>
          <a:xfrm>
            <a:off x="473976" y="1816845"/>
            <a:ext cx="2411841" cy="720080"/>
          </a:xfrm>
        </p:spPr>
        <p:txBody>
          <a:bodyPr/>
          <a:lstStyle/>
          <a:p>
            <a:pPr algn="ctr"/>
            <a:r>
              <a:rPr lang="pt-BR" dirty="0" smtClean="0"/>
              <a:t>Tela Pequena (Smartphones)</a:t>
            </a:r>
            <a:endParaRPr lang="pt-BR" dirty="0"/>
          </a:p>
        </p:txBody>
      </p:sp>
      <p:sp>
        <p:nvSpPr>
          <p:cNvPr id="6" name="Espaço Reservado para Texto 5"/>
          <p:cNvSpPr>
            <a:spLocks noGrp="1"/>
          </p:cNvSpPr>
          <p:nvPr>
            <p:ph type="body" sz="quarter" idx="3"/>
          </p:nvPr>
        </p:nvSpPr>
        <p:spPr>
          <a:xfrm>
            <a:off x="3779912" y="1818067"/>
            <a:ext cx="3500437" cy="455272"/>
          </a:xfrm>
        </p:spPr>
        <p:txBody>
          <a:bodyPr/>
          <a:lstStyle/>
          <a:p>
            <a:pPr algn="ctr"/>
            <a:r>
              <a:rPr lang="pt-BR" dirty="0" smtClean="0"/>
              <a:t>Tela Média (Tablets)</a:t>
            </a:r>
            <a:endParaRPr lang="pt-BR" dirty="0"/>
          </a:p>
        </p:txBody>
      </p:sp>
      <p:pic>
        <p:nvPicPr>
          <p:cNvPr id="10" name="Espaço Reservado para Conteúdo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2598" y="5328838"/>
            <a:ext cx="4888402" cy="1196506"/>
          </a:xfrm>
          <a:prstGeom prst="rect">
            <a:avLst/>
          </a:prstGeom>
        </p:spPr>
      </p:pic>
      <p:sp>
        <p:nvSpPr>
          <p:cNvPr id="11" name="Espaço Reservado para Texto 3"/>
          <p:cNvSpPr txBox="1">
            <a:spLocks/>
          </p:cNvSpPr>
          <p:nvPr/>
        </p:nvSpPr>
        <p:spPr>
          <a:xfrm>
            <a:off x="3112598" y="4614163"/>
            <a:ext cx="4888402" cy="495622"/>
          </a:xfrm>
          <a:prstGeom prst="roundRect">
            <a:avLst>
              <a:gd name="adj" fmla="val 16667"/>
            </a:avLst>
          </a:prstGeom>
          <a:solidFill>
            <a:schemeClr val="accent1"/>
          </a:solidFill>
        </p:spPr>
        <p:txBody>
          <a:bodyPr vert="horz" rtlCol="0" anchor="ctr">
            <a:noAutofit/>
          </a:bodyPr>
          <a:lstStyle>
            <a:lvl1pPr marL="0" indent="0" algn="l" rtl="0" eaLnBrk="1" latinLnBrk="0" hangingPunct="1">
              <a:spcBef>
                <a:spcPts val="600"/>
              </a:spcBef>
              <a:buClr>
                <a:schemeClr val="accent1"/>
              </a:buClr>
              <a:buSzPct val="70000"/>
              <a:buFontTx/>
              <a:buNone/>
              <a:defRPr kumimoji="0" sz="2000" b="1" kern="1200">
                <a:solidFill>
                  <a:srgbClr val="FFFFFF"/>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ctr"/>
            <a:r>
              <a:rPr lang="pt-BR" dirty="0" smtClean="0"/>
              <a:t>Tela Grande (Desktop)</a:t>
            </a:r>
            <a:endParaRPr lang="pt-BR" dirty="0"/>
          </a:p>
        </p:txBody>
      </p:sp>
    </p:spTree>
    <p:extLst>
      <p:ext uri="{BB962C8B-B14F-4D97-AF65-F5344CB8AC3E}">
        <p14:creationId xmlns:p14="http://schemas.microsoft.com/office/powerpoint/2010/main" val="229401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306132"/>
            <a:ext cx="7467600" cy="515921"/>
          </a:xfrm>
        </p:spPr>
        <p:txBody>
          <a:bodyPr>
            <a:noAutofit/>
          </a:bodyPr>
          <a:lstStyle/>
          <a:p>
            <a:pPr algn="ctr"/>
            <a:r>
              <a:rPr lang="pt-BR" dirty="0" smtClean="0"/>
              <a:t>COMO UTILIZAR?</a:t>
            </a:r>
            <a:endParaRPr lang="pt-BR" dirty="0"/>
          </a:p>
        </p:txBody>
      </p:sp>
      <p:sp>
        <p:nvSpPr>
          <p:cNvPr id="3" name="Espaço Reservado para Conteúdo 2"/>
          <p:cNvSpPr>
            <a:spLocks noGrp="1"/>
          </p:cNvSpPr>
          <p:nvPr>
            <p:ph sz="quarter" idx="1"/>
          </p:nvPr>
        </p:nvSpPr>
        <p:spPr>
          <a:xfrm>
            <a:off x="500034" y="1142984"/>
            <a:ext cx="7467600" cy="2286016"/>
          </a:xfrm>
        </p:spPr>
        <p:txBody>
          <a:bodyPr/>
          <a:lstStyle/>
          <a:p>
            <a:r>
              <a:rPr lang="pt-BR" dirty="0" smtClean="0"/>
              <a:t>Materialize vem em duas formas diferentes. Você pode selecionar a versão que desejar dependendo da sua preferência e experiência. Para começar a usar Materialize, tudo que você precisa fazer é baixar uma das opções abaixo.</a:t>
            </a:r>
          </a:p>
          <a:p>
            <a:endParaRPr lang="pt-BR" dirty="0"/>
          </a:p>
        </p:txBody>
      </p:sp>
      <p:pic>
        <p:nvPicPr>
          <p:cNvPr id="1027" name="Picture 3"/>
          <p:cNvPicPr>
            <a:picLocks noChangeAspect="1" noChangeArrowheads="1"/>
          </p:cNvPicPr>
          <p:nvPr/>
        </p:nvPicPr>
        <p:blipFill>
          <a:blip r:embed="rId2"/>
          <a:srcRect/>
          <a:stretch>
            <a:fillRect/>
          </a:stretch>
        </p:blipFill>
        <p:spPr bwMode="auto">
          <a:xfrm>
            <a:off x="785786" y="3429000"/>
            <a:ext cx="7477141" cy="1952625"/>
          </a:xfrm>
          <a:prstGeom prst="rect">
            <a:avLst/>
          </a:prstGeom>
          <a:noFill/>
          <a:ln w="9525">
            <a:noFill/>
            <a:miter lim="800000"/>
            <a:headEnd/>
            <a:tailEnd/>
          </a:ln>
          <a:effectLst/>
        </p:spPr>
      </p:pic>
      <p:sp>
        <p:nvSpPr>
          <p:cNvPr id="4" name="Espaço Reservado para Número de Slide 3"/>
          <p:cNvSpPr>
            <a:spLocks noGrp="1"/>
          </p:cNvSpPr>
          <p:nvPr>
            <p:ph type="sldNum" sz="quarter" idx="15"/>
          </p:nvPr>
        </p:nvSpPr>
        <p:spPr/>
        <p:txBody>
          <a:bodyPr/>
          <a:lstStyle/>
          <a:p>
            <a:fld id="{2119D8CF-8DEC-4D9F-84EE-ADF04DFF3391}" type="slidenum">
              <a:rPr lang="pt-BR" smtClean="0"/>
              <a:pPr/>
              <a:t>13</a:t>
            </a:fld>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96908"/>
          </a:xfrm>
        </p:spPr>
        <p:txBody>
          <a:bodyPr/>
          <a:lstStyle/>
          <a:p>
            <a:pPr algn="ctr"/>
            <a:r>
              <a:rPr lang="pt-BR" dirty="0" smtClean="0"/>
              <a:t>INSTALAÇÃO</a:t>
            </a:r>
            <a:endParaRPr lang="pt-BR" dirty="0"/>
          </a:p>
        </p:txBody>
      </p:sp>
      <p:sp>
        <p:nvSpPr>
          <p:cNvPr id="3" name="Espaço Reservado para Conteúdo 2"/>
          <p:cNvSpPr>
            <a:spLocks noGrp="1"/>
          </p:cNvSpPr>
          <p:nvPr>
            <p:ph sz="quarter" idx="1"/>
          </p:nvPr>
        </p:nvSpPr>
        <p:spPr>
          <a:xfrm>
            <a:off x="457200" y="1214422"/>
            <a:ext cx="7467600" cy="2790642"/>
          </a:xfrm>
        </p:spPr>
        <p:txBody>
          <a:bodyPr>
            <a:normAutofit fontScale="92500" lnSpcReduction="20000"/>
          </a:bodyPr>
          <a:lstStyle/>
          <a:p>
            <a:r>
              <a:rPr lang="pt-BR" dirty="0" smtClean="0"/>
              <a:t>Após fazer download, extraia os arquivos na pasta onde seu website está localizado. Sua pasta ficará parecida com isso.</a:t>
            </a:r>
          </a:p>
          <a:p>
            <a:r>
              <a:rPr lang="pt-BR" dirty="0" smtClean="0"/>
              <a:t>Você notará que existem dois conjuntos de arquivos. O min que significa que o arquivo é </a:t>
            </a:r>
            <a:r>
              <a:rPr lang="pt-BR" dirty="0" smtClean="0"/>
              <a:t>“minificado" </a:t>
            </a:r>
            <a:r>
              <a:rPr lang="pt-BR" dirty="0" smtClean="0"/>
              <a:t>para reduzir os tempos de carregamento. Esses arquivos minificados geralmente são usados ​​na produção, enquanto </a:t>
            </a:r>
            <a:r>
              <a:rPr lang="pt-BR" dirty="0" smtClean="0"/>
              <a:t>é melhor usar os arquivos não minificados durante o desenvolvimento.</a:t>
            </a:r>
            <a:endParaRPr lang="pt-BR" dirty="0"/>
          </a:p>
        </p:txBody>
      </p:sp>
      <p:pic>
        <p:nvPicPr>
          <p:cNvPr id="2050" name="Picture 2"/>
          <p:cNvPicPr>
            <a:picLocks noChangeAspect="1" noChangeArrowheads="1"/>
          </p:cNvPicPr>
          <p:nvPr/>
        </p:nvPicPr>
        <p:blipFill>
          <a:blip r:embed="rId2"/>
          <a:srcRect/>
          <a:stretch>
            <a:fillRect/>
          </a:stretch>
        </p:blipFill>
        <p:spPr bwMode="auto">
          <a:xfrm>
            <a:off x="428596" y="4143380"/>
            <a:ext cx="7583227" cy="2428892"/>
          </a:xfrm>
          <a:prstGeom prst="rect">
            <a:avLst/>
          </a:prstGeom>
          <a:noFill/>
          <a:ln w="9525">
            <a:noFill/>
            <a:miter lim="800000"/>
            <a:headEnd/>
            <a:tailEnd/>
          </a:ln>
          <a:effectLst/>
        </p:spPr>
      </p:pic>
      <p:sp>
        <p:nvSpPr>
          <p:cNvPr id="4" name="Espaço Reservado para Número de Slide 3"/>
          <p:cNvSpPr>
            <a:spLocks noGrp="1"/>
          </p:cNvSpPr>
          <p:nvPr>
            <p:ph type="sldNum" sz="quarter" idx="15"/>
          </p:nvPr>
        </p:nvSpPr>
        <p:spPr/>
        <p:txBody>
          <a:bodyPr/>
          <a:lstStyle/>
          <a:p>
            <a:fld id="{2119D8CF-8DEC-4D9F-84EE-ADF04DFF3391}" type="slidenum">
              <a:rPr lang="pt-BR" smtClean="0"/>
              <a:pPr/>
              <a:t>14</a:t>
            </a:fld>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3481" y="600379"/>
            <a:ext cx="7467600" cy="651483"/>
          </a:xfrm>
        </p:spPr>
        <p:txBody>
          <a:bodyPr/>
          <a:lstStyle/>
          <a:p>
            <a:pPr algn="ctr"/>
            <a:r>
              <a:rPr lang="pt-BR" dirty="0" smtClean="0"/>
              <a:t>CONFIGURAÇÃO HTML</a:t>
            </a:r>
            <a:endParaRPr lang="pt-BR" dirty="0"/>
          </a:p>
        </p:txBody>
      </p:sp>
      <p:sp>
        <p:nvSpPr>
          <p:cNvPr id="3" name="Espaço Reservado para Conteúdo 2"/>
          <p:cNvSpPr>
            <a:spLocks noGrp="1"/>
          </p:cNvSpPr>
          <p:nvPr>
            <p:ph sz="quarter" idx="1"/>
          </p:nvPr>
        </p:nvSpPr>
        <p:spPr>
          <a:xfrm>
            <a:off x="428596" y="1500174"/>
            <a:ext cx="7467600" cy="2971808"/>
          </a:xfrm>
        </p:spPr>
        <p:txBody>
          <a:bodyPr/>
          <a:lstStyle/>
          <a:p>
            <a:r>
              <a:rPr lang="pt-BR" dirty="0" smtClean="0"/>
              <a:t>Em seguida, você deve se certificar que os arquivos estão sendo referenciados corretamente na sua página web. Geralmente é sábio importar os arquivos JavaScript no final do corpo do arquivo para reduzir o tempo de carregamento da página. Segue o exemplo abaixo de como importar o Materialize na sua página web.</a:t>
            </a:r>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39" y="4249940"/>
            <a:ext cx="7911427" cy="910057"/>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5229200"/>
            <a:ext cx="7445448" cy="983820"/>
          </a:xfrm>
          <a:prstGeom prst="rect">
            <a:avLst/>
          </a:prstGeom>
        </p:spPr>
      </p:pic>
      <p:sp>
        <p:nvSpPr>
          <p:cNvPr id="6" name="Espaço Reservado para Número de Slide 5"/>
          <p:cNvSpPr>
            <a:spLocks noGrp="1"/>
          </p:cNvSpPr>
          <p:nvPr>
            <p:ph type="sldNum" sz="quarter" idx="15"/>
          </p:nvPr>
        </p:nvSpPr>
        <p:spPr/>
        <p:txBody>
          <a:bodyPr/>
          <a:lstStyle/>
          <a:p>
            <a:fld id="{2119D8CF-8DEC-4D9F-84EE-ADF04DFF3391}" type="slidenum">
              <a:rPr lang="pt-BR" smtClean="0"/>
              <a:pPr/>
              <a:t>15</a:t>
            </a:fld>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MAIS INFORMAÇÕES - LINKS</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Para saber mais sobre o sistema </a:t>
            </a:r>
            <a:r>
              <a:rPr lang="pt-BR" dirty="0"/>
              <a:t>de </a:t>
            </a:r>
            <a:r>
              <a:rPr lang="pt-BR" dirty="0" smtClean="0"/>
              <a:t>Grid, visite: </a:t>
            </a:r>
            <a:r>
              <a:rPr lang="pt-BR" dirty="0">
                <a:hlinkClick r:id="rId2"/>
              </a:rPr>
              <a:t>http://</a:t>
            </a:r>
            <a:r>
              <a:rPr lang="pt-BR" dirty="0" smtClean="0">
                <a:hlinkClick r:id="rId2"/>
              </a:rPr>
              <a:t>materializecss.com/grid.html</a:t>
            </a:r>
            <a:endParaRPr lang="pt-BR" dirty="0"/>
          </a:p>
          <a:p>
            <a:r>
              <a:rPr lang="pt-BR" dirty="0" smtClean="0"/>
              <a:t>Para saber mais sobre os formulários, </a:t>
            </a:r>
            <a:r>
              <a:rPr lang="pt-BR" dirty="0"/>
              <a:t>visite: </a:t>
            </a:r>
            <a:r>
              <a:rPr lang="pt-BR" dirty="0">
                <a:hlinkClick r:id="rId3"/>
              </a:rPr>
              <a:t>http://</a:t>
            </a:r>
            <a:r>
              <a:rPr lang="pt-BR" dirty="0" smtClean="0">
                <a:hlinkClick r:id="rId3"/>
              </a:rPr>
              <a:t>materializecss.com/forms.html</a:t>
            </a:r>
            <a:endParaRPr lang="pt-BR" dirty="0" smtClean="0"/>
          </a:p>
          <a:p>
            <a:r>
              <a:rPr lang="pt-BR" dirty="0" smtClean="0"/>
              <a:t>Para saber mais sobre os menus</a:t>
            </a:r>
            <a:r>
              <a:rPr lang="pt-BR" dirty="0"/>
              <a:t>, visite: </a:t>
            </a:r>
            <a:r>
              <a:rPr lang="pt-BR" dirty="0">
                <a:hlinkClick r:id="rId3"/>
              </a:rPr>
              <a:t>http://</a:t>
            </a:r>
            <a:r>
              <a:rPr lang="pt-BR" dirty="0" smtClean="0">
                <a:hlinkClick r:id="rId3"/>
              </a:rPr>
              <a:t>materializecss.com/forms.html</a:t>
            </a:r>
            <a:endParaRPr lang="pt-BR" dirty="0"/>
          </a:p>
          <a:p>
            <a:r>
              <a:rPr lang="pt-BR" dirty="0" smtClean="0"/>
              <a:t>Para saber mais </a:t>
            </a:r>
            <a:r>
              <a:rPr lang="pt-BR" dirty="0"/>
              <a:t>sobre botões, visite: </a:t>
            </a:r>
            <a:r>
              <a:rPr lang="pt-BR" dirty="0">
                <a:hlinkClick r:id="rId4"/>
              </a:rPr>
              <a:t>http://</a:t>
            </a:r>
            <a:r>
              <a:rPr lang="pt-BR" dirty="0" smtClean="0">
                <a:hlinkClick r:id="rId4"/>
              </a:rPr>
              <a:t>materializecss.com/buttons.html</a:t>
            </a:r>
            <a:endParaRPr lang="pt-BR" dirty="0"/>
          </a:p>
          <a:p>
            <a:r>
              <a:rPr lang="pt-BR" dirty="0" smtClean="0"/>
              <a:t>Para saber mais sobre alinhamento e outros auxiliares visite: </a:t>
            </a:r>
            <a:r>
              <a:rPr lang="pt-BR" dirty="0" smtClean="0">
                <a:hlinkClick r:id="rId5"/>
              </a:rPr>
              <a:t>http</a:t>
            </a:r>
            <a:r>
              <a:rPr lang="pt-BR" dirty="0">
                <a:hlinkClick r:id="rId5"/>
              </a:rPr>
              <a:t>://</a:t>
            </a:r>
            <a:r>
              <a:rPr lang="pt-BR" dirty="0" smtClean="0">
                <a:hlinkClick r:id="rId5"/>
              </a:rPr>
              <a:t>materializecss.com/helpers.html</a:t>
            </a:r>
            <a:endParaRPr lang="pt-BR" dirty="0"/>
          </a:p>
          <a:p>
            <a:r>
              <a:rPr lang="pt-BR" dirty="0" smtClean="0"/>
              <a:t>Para saber mais </a:t>
            </a:r>
            <a:r>
              <a:rPr lang="pt-BR" dirty="0"/>
              <a:t>sobre tabelas, visite: </a:t>
            </a:r>
            <a:r>
              <a:rPr lang="pt-BR" dirty="0">
                <a:hlinkClick r:id="rId6"/>
              </a:rPr>
              <a:t>http://</a:t>
            </a:r>
            <a:r>
              <a:rPr lang="pt-BR" dirty="0" smtClean="0">
                <a:hlinkClick r:id="rId6"/>
              </a:rPr>
              <a:t>materializecss.com/table.html</a:t>
            </a:r>
            <a:endParaRPr lang="pt-BR" dirty="0" smtClean="0"/>
          </a:p>
          <a:p>
            <a:r>
              <a:rPr lang="pt-BR" dirty="0"/>
              <a:t>Para saber mais sobre o Materialize, utilize seu site oficial: </a:t>
            </a:r>
            <a:r>
              <a:rPr lang="pt-BR" dirty="0">
                <a:hlinkClick r:id="rId7"/>
              </a:rPr>
              <a:t>http://materializecss.com</a:t>
            </a:r>
            <a:endParaRPr lang="pt-BR" dirty="0"/>
          </a:p>
          <a:p>
            <a:pPr marL="0" indent="0">
              <a:buNone/>
            </a:pPr>
            <a:endParaRPr lang="pt-BR" dirty="0" smtClean="0"/>
          </a:p>
        </p:txBody>
      </p:sp>
      <p:sp>
        <p:nvSpPr>
          <p:cNvPr id="4" name="Espaço Reservado para Número de Slide 3"/>
          <p:cNvSpPr>
            <a:spLocks noGrp="1"/>
          </p:cNvSpPr>
          <p:nvPr>
            <p:ph type="sldNum" sz="quarter" idx="15"/>
          </p:nvPr>
        </p:nvSpPr>
        <p:spPr/>
        <p:txBody>
          <a:bodyPr/>
          <a:lstStyle/>
          <a:p>
            <a:fld id="{2119D8CF-8DEC-4D9F-84EE-ADF04DFF3391}" type="slidenum">
              <a:rPr lang="pt-BR" smtClean="0"/>
              <a:pPr/>
              <a:t>16</a:t>
            </a:fld>
            <a:endParaRPr lang="pt-BR" dirty="0"/>
          </a:p>
        </p:txBody>
      </p:sp>
    </p:spTree>
    <p:extLst>
      <p:ext uri="{BB962C8B-B14F-4D97-AF65-F5344CB8AC3E}">
        <p14:creationId xmlns:p14="http://schemas.microsoft.com/office/powerpoint/2010/main" val="42793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EQUIPE</a:t>
            </a:r>
            <a:endParaRPr lang="pt-BR" dirty="0"/>
          </a:p>
        </p:txBody>
      </p:sp>
      <p:sp>
        <p:nvSpPr>
          <p:cNvPr id="3" name="Espaço Reservado para Conteúdo 2"/>
          <p:cNvSpPr>
            <a:spLocks noGrp="1"/>
          </p:cNvSpPr>
          <p:nvPr>
            <p:ph sz="quarter" idx="1"/>
          </p:nvPr>
        </p:nvSpPr>
        <p:spPr/>
        <p:txBody>
          <a:bodyPr/>
          <a:lstStyle/>
          <a:p>
            <a:r>
              <a:rPr lang="pt-BR" dirty="0" smtClean="0"/>
              <a:t>Adailton Andrade Da Hora Filho</a:t>
            </a:r>
          </a:p>
          <a:p>
            <a:r>
              <a:rPr lang="pt-BR" dirty="0" smtClean="0"/>
              <a:t>Fabrício De Souza Santos</a:t>
            </a:r>
          </a:p>
          <a:p>
            <a:r>
              <a:rPr lang="pt-BR" dirty="0" smtClean="0"/>
              <a:t>Matheus Rios Santos</a:t>
            </a:r>
          </a:p>
        </p:txBody>
      </p:sp>
      <p:sp>
        <p:nvSpPr>
          <p:cNvPr id="4" name="Espaço Reservado para Número de Slide 3"/>
          <p:cNvSpPr>
            <a:spLocks noGrp="1"/>
          </p:cNvSpPr>
          <p:nvPr>
            <p:ph type="sldNum" sz="quarter" idx="15"/>
          </p:nvPr>
        </p:nvSpPr>
        <p:spPr/>
        <p:txBody>
          <a:bodyPr/>
          <a:lstStyle/>
          <a:p>
            <a:fld id="{2119D8CF-8DEC-4D9F-84EE-ADF04DFF3391}" type="slidenum">
              <a:rPr lang="pt-BR" smtClean="0"/>
              <a:pPr/>
              <a:t>2</a:t>
            </a:fld>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    </a:t>
            </a:r>
            <a:r>
              <a:rPr lang="pt-BR" dirty="0"/>
              <a:t>FRAMEWORK</a:t>
            </a:r>
            <a:endParaRPr lang="pt-BR" dirty="0"/>
          </a:p>
        </p:txBody>
      </p:sp>
      <p:sp>
        <p:nvSpPr>
          <p:cNvPr id="3" name="Espaço Reservado para Conteúdo 2"/>
          <p:cNvSpPr>
            <a:spLocks noGrp="1"/>
          </p:cNvSpPr>
          <p:nvPr>
            <p:ph sz="quarter" idx="1"/>
          </p:nvPr>
        </p:nvSpPr>
        <p:spPr/>
        <p:txBody>
          <a:bodyPr/>
          <a:lstStyle/>
          <a:p>
            <a:r>
              <a:rPr lang="pt-BR" dirty="0" smtClean="0"/>
              <a:t>Um Framework </a:t>
            </a:r>
            <a:r>
              <a:rPr lang="pt-BR" dirty="0" smtClean="0"/>
              <a:t>conceitual </a:t>
            </a:r>
            <a:r>
              <a:rPr lang="pt-BR" dirty="0" smtClean="0"/>
              <a:t>é um conjunto de conceitos usado para resolver um problema de um domínio específico. Framework conceitual não se trata de um software executável, mas sim de um modelo de dados para um domínio. Framework de software compreende de um conjunto de classes implementadas em uma linguagem de programação específica, usadas para auxiliar o desenvolvimento de software.</a:t>
            </a:r>
            <a:endParaRPr lang="pt-BR" dirty="0"/>
          </a:p>
        </p:txBody>
      </p:sp>
      <p:sp>
        <p:nvSpPr>
          <p:cNvPr id="4" name="Espaço Reservado para Número de Slide 3"/>
          <p:cNvSpPr>
            <a:spLocks noGrp="1"/>
          </p:cNvSpPr>
          <p:nvPr>
            <p:ph type="sldNum" sz="quarter" idx="15"/>
          </p:nvPr>
        </p:nvSpPr>
        <p:spPr/>
        <p:txBody>
          <a:bodyPr/>
          <a:lstStyle/>
          <a:p>
            <a:fld id="{2119D8CF-8DEC-4D9F-84EE-ADF04DFF3391}" type="slidenum">
              <a:rPr lang="pt-BR" smtClean="0"/>
              <a:pPr/>
              <a:t>3</a:t>
            </a:fld>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868346"/>
          </a:xfrm>
        </p:spPr>
        <p:txBody>
          <a:bodyPr>
            <a:normAutofit/>
          </a:bodyPr>
          <a:lstStyle/>
          <a:p>
            <a:pPr algn="ctr"/>
            <a:r>
              <a:rPr lang="pt-BR" dirty="0"/>
              <a:t>MATERIALIZE(MATERIAL DESIGN)</a:t>
            </a:r>
            <a:endParaRPr lang="pt-BR" dirty="0"/>
          </a:p>
        </p:txBody>
      </p:sp>
      <p:sp>
        <p:nvSpPr>
          <p:cNvPr id="3" name="Espaço Reservado para Conteúdo 2"/>
          <p:cNvSpPr>
            <a:spLocks noGrp="1"/>
          </p:cNvSpPr>
          <p:nvPr>
            <p:ph sz="quarter" idx="1"/>
          </p:nvPr>
        </p:nvSpPr>
        <p:spPr/>
        <p:txBody>
          <a:bodyPr/>
          <a:lstStyle/>
          <a:p>
            <a:r>
              <a:rPr lang="pt-BR" dirty="0" smtClean="0"/>
              <a:t>É uma linguagem de design que combina os princípios clássicos de projetos bem sucedidos junto com inovação e tecnologia. O objetivo da Google é desenvolver um sistema de design que permite unificar a experiência do usuário em todos seus produtos em qualquer plataforma.</a:t>
            </a:r>
            <a:endParaRPr lang="pt-BR" dirty="0"/>
          </a:p>
        </p:txBody>
      </p:sp>
      <p:sp>
        <p:nvSpPr>
          <p:cNvPr id="4" name="Espaço Reservado para Número de Slide 3"/>
          <p:cNvSpPr>
            <a:spLocks noGrp="1"/>
          </p:cNvSpPr>
          <p:nvPr>
            <p:ph type="sldNum" sz="quarter" idx="15"/>
          </p:nvPr>
        </p:nvSpPr>
        <p:spPr/>
        <p:txBody>
          <a:bodyPr/>
          <a:lstStyle/>
          <a:p>
            <a:fld id="{2119D8CF-8DEC-4D9F-84EE-ADF04DFF3391}" type="slidenum">
              <a:rPr lang="pt-BR" smtClean="0"/>
              <a:pPr/>
              <a:t>4</a:t>
            </a:fld>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smtClean="0"/>
              <a:t>PRINCÍPIOS</a:t>
            </a:r>
            <a:endParaRPr lang="pt-BR" dirty="0"/>
          </a:p>
        </p:txBody>
      </p:sp>
      <p:sp>
        <p:nvSpPr>
          <p:cNvPr id="3" name="Espaço Reservado para Conteúdo 2"/>
          <p:cNvSpPr>
            <a:spLocks noGrp="1"/>
          </p:cNvSpPr>
          <p:nvPr>
            <p:ph sz="quarter" idx="1"/>
          </p:nvPr>
        </p:nvSpPr>
        <p:spPr/>
        <p:txBody>
          <a:bodyPr/>
          <a:lstStyle/>
          <a:p>
            <a:pPr fontAlgn="ctr">
              <a:buNone/>
            </a:pPr>
            <a:r>
              <a:rPr lang="pt-BR" dirty="0" smtClean="0"/>
              <a:t>   O nome Materialize(Material Design) é uma metáfora</a:t>
            </a:r>
          </a:p>
          <a:p>
            <a:r>
              <a:rPr lang="pt-BR" dirty="0" smtClean="0"/>
              <a:t>A metáfora do material, define um relacionamento entre o espaço e o movimento. A ideia dos criadores é que a tecnologia é inspirada pelo papel e tinta e é utilizada para facilitar a criatividade e inovação. Superfícies e arestas fornecem pistas visuais familiares que permitem aos usuários compreender rapidamente a tecnologia além do mundo físico.</a:t>
            </a:r>
            <a:br>
              <a:rPr lang="pt-BR" dirty="0" smtClean="0"/>
            </a:br>
            <a:endParaRPr lang="pt-BR" dirty="0"/>
          </a:p>
        </p:txBody>
      </p:sp>
      <p:sp>
        <p:nvSpPr>
          <p:cNvPr id="4" name="Espaço Reservado para Número de Slide 3"/>
          <p:cNvSpPr>
            <a:spLocks noGrp="1"/>
          </p:cNvSpPr>
          <p:nvPr>
            <p:ph type="sldNum" sz="quarter" idx="15"/>
          </p:nvPr>
        </p:nvSpPr>
        <p:spPr/>
        <p:txBody>
          <a:bodyPr/>
          <a:lstStyle/>
          <a:p>
            <a:fld id="{2119D8CF-8DEC-4D9F-84EE-ADF04DFF3391}" type="slidenum">
              <a:rPr lang="pt-BR" smtClean="0"/>
              <a:pPr/>
              <a:t>5</a:t>
            </a:fld>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868346"/>
          </a:xfrm>
        </p:spPr>
        <p:txBody>
          <a:bodyPr>
            <a:noAutofit/>
          </a:bodyPr>
          <a:lstStyle/>
          <a:p>
            <a:pPr algn="ctr"/>
            <a:r>
              <a:rPr lang="pt-BR" dirty="0"/>
              <a:t>CORAJOSO, GRÁFICO E INTENCIONAL</a:t>
            </a:r>
            <a:endParaRPr lang="pt-BR" dirty="0"/>
          </a:p>
        </p:txBody>
      </p:sp>
      <p:sp>
        <p:nvSpPr>
          <p:cNvPr id="3" name="Espaço Reservado para Conteúdo 2"/>
          <p:cNvSpPr>
            <a:spLocks noGrp="1"/>
          </p:cNvSpPr>
          <p:nvPr>
            <p:ph sz="quarter" idx="1"/>
          </p:nvPr>
        </p:nvSpPr>
        <p:spPr/>
        <p:txBody>
          <a:bodyPr/>
          <a:lstStyle/>
          <a:p>
            <a:r>
              <a:rPr lang="pt-BR" dirty="0" smtClean="0"/>
              <a:t>Elementos e componentes como grids, tipografia, cor e imagens não são apenas visualmente agradáveis, mas também criam um senso de hierarquia, sentido e foco. Ênfase em diferentes ações e componentes criam um guia visual para os usuários.</a:t>
            </a:r>
            <a:br>
              <a:rPr lang="pt-BR" dirty="0" smtClean="0"/>
            </a:br>
            <a:endParaRPr lang="pt-BR" dirty="0"/>
          </a:p>
        </p:txBody>
      </p:sp>
      <p:sp>
        <p:nvSpPr>
          <p:cNvPr id="4" name="Espaço Reservado para Número de Slide 3"/>
          <p:cNvSpPr>
            <a:spLocks noGrp="1"/>
          </p:cNvSpPr>
          <p:nvPr>
            <p:ph type="sldNum" sz="quarter" idx="15"/>
          </p:nvPr>
        </p:nvSpPr>
        <p:spPr/>
        <p:txBody>
          <a:bodyPr/>
          <a:lstStyle/>
          <a:p>
            <a:fld id="{2119D8CF-8DEC-4D9F-84EE-ADF04DFF3391}" type="slidenum">
              <a:rPr lang="pt-BR" smtClean="0"/>
              <a:pPr/>
              <a:t>6</a:t>
            </a:fld>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SISTEMA DE GRID</a:t>
            </a:r>
            <a:endParaRPr lang="pt-BR" dirty="0"/>
          </a:p>
        </p:txBody>
      </p:sp>
      <p:sp>
        <p:nvSpPr>
          <p:cNvPr id="3" name="Espaço Reservado para Conteúdo 2"/>
          <p:cNvSpPr>
            <a:spLocks noGrp="1"/>
          </p:cNvSpPr>
          <p:nvPr>
            <p:ph sz="quarter" idx="1"/>
          </p:nvPr>
        </p:nvSpPr>
        <p:spPr/>
        <p:txBody>
          <a:bodyPr/>
          <a:lstStyle/>
          <a:p>
            <a:r>
              <a:rPr lang="pt-BR" dirty="0" smtClean="0"/>
              <a:t>O Materialize utiliza um sistema de Grid responsivo de 12 colunas, que embora não seja obrigatório,  é recomendável o uso das grids dentro de uma div com a classe “container”, para que o conteúdo fique centralizado, além disso, as colunas devem esta dentro de uma linha, que pode ser utilizada colocando a classe “row” em uma div.</a:t>
            </a:r>
          </a:p>
          <a:p>
            <a:r>
              <a:rPr lang="pt-BR" dirty="0"/>
              <a:t>A classe container define a janela em 70% do tamanho do total disponível. Isso ajuda você a centralizar o conteúdo da sua página. O</a:t>
            </a:r>
            <a:r>
              <a:rPr lang="pt-BR" dirty="0" smtClean="0"/>
              <a:t> </a:t>
            </a:r>
            <a:r>
              <a:rPr lang="pt-BR" dirty="0"/>
              <a:t>container para o corpo do nosso conteúdo.</a:t>
            </a:r>
          </a:p>
        </p:txBody>
      </p:sp>
      <p:sp>
        <p:nvSpPr>
          <p:cNvPr id="4" name="Espaço Reservado para Número de Slide 3"/>
          <p:cNvSpPr>
            <a:spLocks noGrp="1"/>
          </p:cNvSpPr>
          <p:nvPr>
            <p:ph type="sldNum" sz="quarter" idx="15"/>
          </p:nvPr>
        </p:nvSpPr>
        <p:spPr/>
        <p:txBody>
          <a:bodyPr/>
          <a:lstStyle/>
          <a:p>
            <a:fld id="{2119D8CF-8DEC-4D9F-84EE-ADF04DFF3391}" type="slidenum">
              <a:rPr lang="pt-BR" smtClean="0"/>
              <a:pPr/>
              <a:t>7</a:t>
            </a:fld>
            <a:endParaRPr lang="pt-BR" dirty="0"/>
          </a:p>
        </p:txBody>
      </p:sp>
    </p:spTree>
    <p:extLst>
      <p:ext uri="{BB962C8B-B14F-4D97-AF65-F5344CB8AC3E}">
        <p14:creationId xmlns:p14="http://schemas.microsoft.com/office/powerpoint/2010/main" val="1383699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CONTAINERS EXEMPLO</a:t>
            </a:r>
            <a:endParaRPr lang="pt-BR" dirty="0"/>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8</a:t>
            </a:fld>
            <a:endParaRPr lang="pt-BR" dirty="0"/>
          </a:p>
        </p:txBody>
      </p:sp>
      <p:pic>
        <p:nvPicPr>
          <p:cNvPr id="9" name="Espaço Reservado para Conteúdo 8"/>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251520" y="3173668"/>
            <a:ext cx="4083585" cy="2055532"/>
          </a:xfrm>
        </p:spPr>
      </p:pic>
      <p:pic>
        <p:nvPicPr>
          <p:cNvPr id="10" name="Espaço Reservado para Conteúdo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3170321"/>
            <a:ext cx="4068571" cy="2061702"/>
          </a:xfrm>
        </p:spPr>
      </p:pic>
      <p:sp>
        <p:nvSpPr>
          <p:cNvPr id="5" name="Espaço Reservado para Texto 4"/>
          <p:cNvSpPr>
            <a:spLocks noGrp="1"/>
          </p:cNvSpPr>
          <p:nvPr>
            <p:ph type="body" sz="quarter" idx="1"/>
          </p:nvPr>
        </p:nvSpPr>
        <p:spPr>
          <a:xfrm>
            <a:off x="457200" y="1906536"/>
            <a:ext cx="3657600" cy="658368"/>
          </a:xfrm>
        </p:spPr>
        <p:txBody>
          <a:bodyPr/>
          <a:lstStyle/>
          <a:p>
            <a:pPr algn="ctr"/>
            <a:r>
              <a:rPr lang="pt-BR" dirty="0" smtClean="0"/>
              <a:t>SEM CONTAINER</a:t>
            </a:r>
            <a:endParaRPr lang="pt-BR" dirty="0"/>
          </a:p>
        </p:txBody>
      </p:sp>
      <p:sp>
        <p:nvSpPr>
          <p:cNvPr id="7" name="Espaço Reservado para Texto 6"/>
          <p:cNvSpPr>
            <a:spLocks noGrp="1"/>
          </p:cNvSpPr>
          <p:nvPr>
            <p:ph type="body" sz="quarter" idx="3"/>
          </p:nvPr>
        </p:nvSpPr>
        <p:spPr>
          <a:xfrm>
            <a:off x="4770624" y="1906536"/>
            <a:ext cx="3657600" cy="658368"/>
          </a:xfrm>
        </p:spPr>
        <p:txBody>
          <a:bodyPr/>
          <a:lstStyle/>
          <a:p>
            <a:pPr algn="ctr"/>
            <a:r>
              <a:rPr lang="pt-BR" dirty="0" smtClean="0"/>
              <a:t>COM CONTAINER</a:t>
            </a:r>
            <a:endParaRPr lang="pt-BR" dirty="0"/>
          </a:p>
        </p:txBody>
      </p:sp>
    </p:spTree>
    <p:extLst>
      <p:ext uri="{BB962C8B-B14F-4D97-AF65-F5344CB8AC3E}">
        <p14:creationId xmlns:p14="http://schemas.microsoft.com/office/powerpoint/2010/main" val="3990649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pPr algn="ctr"/>
            <a:r>
              <a:rPr lang="pt-BR" dirty="0"/>
              <a:t>EXEMPLO DO GRID PADRÃO DE 12 COLUNAS</a:t>
            </a:r>
            <a:endParaRPr lang="pt-BR" dirty="0"/>
          </a:p>
        </p:txBody>
      </p:sp>
      <p:pic>
        <p:nvPicPr>
          <p:cNvPr id="10" name="Espaço Reservado para Conteúdo 9"/>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4232" y="1600200"/>
            <a:ext cx="6853535" cy="4873625"/>
          </a:xfrm>
        </p:spPr>
      </p:pic>
      <p:sp>
        <p:nvSpPr>
          <p:cNvPr id="3" name="Espaço Reservado para Número de Slide 2"/>
          <p:cNvSpPr>
            <a:spLocks noGrp="1"/>
          </p:cNvSpPr>
          <p:nvPr>
            <p:ph type="sldNum" sz="quarter" idx="15"/>
          </p:nvPr>
        </p:nvSpPr>
        <p:spPr/>
        <p:txBody>
          <a:bodyPr/>
          <a:lstStyle/>
          <a:p>
            <a:fld id="{2119D8CF-8DEC-4D9F-84EE-ADF04DFF3391}" type="slidenum">
              <a:rPr lang="pt-BR" smtClean="0"/>
              <a:pPr/>
              <a:t>9</a:t>
            </a:fld>
            <a:endParaRPr lang="pt-BR" dirty="0"/>
          </a:p>
        </p:txBody>
      </p:sp>
    </p:spTree>
    <p:extLst>
      <p:ext uri="{BB962C8B-B14F-4D97-AF65-F5344CB8AC3E}">
        <p14:creationId xmlns:p14="http://schemas.microsoft.com/office/powerpoint/2010/main" val="3702792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194</TotalTime>
  <Words>704</Words>
  <Application>Microsoft Office PowerPoint</Application>
  <PresentationFormat>Apresentação na tela (4:3)</PresentationFormat>
  <Paragraphs>59</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Century Schoolbook</vt:lpstr>
      <vt:lpstr>Wingdings</vt:lpstr>
      <vt:lpstr>Wingdings 2</vt:lpstr>
      <vt:lpstr>Balcão Envidraçado</vt:lpstr>
      <vt:lpstr>Materialize</vt:lpstr>
      <vt:lpstr>EQUIPE</vt:lpstr>
      <vt:lpstr>    FRAMEWORK</vt:lpstr>
      <vt:lpstr>MATERIALIZE(MATERIAL DESIGN)</vt:lpstr>
      <vt:lpstr>PRINCÍPIOS</vt:lpstr>
      <vt:lpstr>CORAJOSO, GRÁFICO E INTENCIONAL</vt:lpstr>
      <vt:lpstr>SISTEMA DE GRID</vt:lpstr>
      <vt:lpstr>CONTAINERS EXEMPLO</vt:lpstr>
      <vt:lpstr>EXEMPLO DO GRID PADRÃO DE 12 COLUNAS</vt:lpstr>
      <vt:lpstr>TABELA DE TAMANHO DOS GRIDS, PREFIXO DE CLASSE E DISPOSITIVOS RECOMENDADOS</vt:lpstr>
      <vt:lpstr>Apresentação do PowerPoint</vt:lpstr>
      <vt:lpstr>MAIS EXEMPLOS DE RESPONSIVIDADE  DOS GRIDS</vt:lpstr>
      <vt:lpstr>COMO UTILIZAR?</vt:lpstr>
      <vt:lpstr>INSTALAÇÃO</vt:lpstr>
      <vt:lpstr>CONFIGURAÇÃO HTML</vt:lpstr>
      <vt:lpstr>MAIS INFORMAÇÕES - 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Mystogan</dc:creator>
  <cp:lastModifiedBy>Adailton Andrade da Hora Filho</cp:lastModifiedBy>
  <cp:revision>19</cp:revision>
  <dcterms:created xsi:type="dcterms:W3CDTF">2018-02-23T04:32:29Z</dcterms:created>
  <dcterms:modified xsi:type="dcterms:W3CDTF">2018-02-26T07:02:07Z</dcterms:modified>
</cp:coreProperties>
</file>