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64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3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36"/>
    <p:restoredTop sz="77099" autoAdjust="0"/>
  </p:normalViewPr>
  <p:slideViewPr>
    <p:cSldViewPr snapToGrid="0" snapToObjects="1">
      <p:cViewPr>
        <p:scale>
          <a:sx n="119" d="100"/>
          <a:sy n="119" d="100"/>
        </p:scale>
        <p:origin x="70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93CE5-F80D-BA4F-A3AC-F60453A82B60}" type="datetimeFigureOut">
              <a:rPr lang="en-US" smtClean="0"/>
              <a:pPr/>
              <a:t>6/21/16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00964-B5C1-374D-8CBD-26DECFC322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www.mathworks.com</a:t>
            </a:r>
            <a:r>
              <a:rPr lang="en-US" dirty="0" smtClean="0"/>
              <a:t>/</a:t>
            </a:r>
            <a:r>
              <a:rPr lang="en-US" dirty="0" err="1" smtClean="0"/>
              <a:t>matlabcentral</a:t>
            </a:r>
            <a:r>
              <a:rPr lang="en-US" dirty="0" smtClean="0"/>
              <a:t>/</a:t>
            </a:r>
            <a:r>
              <a:rPr lang="en-US" dirty="0" err="1" smtClean="0"/>
              <a:t>fileexchange</a:t>
            </a:r>
            <a:r>
              <a:rPr lang="en-US" dirty="0" smtClean="0"/>
              <a:t>/50232-machine-learning-made-easy?s_iid=ovp_custom1_4136401539001-100694_rr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0964-B5C1-374D-8CBD-26DECFC322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6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3800" y="2178922"/>
            <a:ext cx="6346441" cy="934466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3800" y="3113387"/>
            <a:ext cx="6346441" cy="465383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74E5-E14F-7F4E-9AA3-9F373D5C3907}" type="datetime1">
              <a:rPr lang="en-CA" smtClean="0"/>
              <a:t>2016-06-21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2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0" y="870064"/>
            <a:ext cx="8229600" cy="3724559"/>
          </a:xfrm>
        </p:spPr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D809-0BB8-214E-979E-AB63B4FFAFF3}" type="datetime1">
              <a:rPr lang="en-CA" smtClean="0"/>
              <a:t>2016-06-21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262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lang="en-CA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marL="742950" lvl="1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90000"/>
              <a:buFont typeface="Calibri" pitchFamily="34" charset="0"/>
              <a:buChar char="—"/>
            </a:pPr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262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1EAA-BF51-B946-B938-1075B50BB1CE}" type="datetime1">
              <a:rPr lang="en-CA" smtClean="0"/>
              <a:t>2016-06-21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8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2558"/>
            <a:ext cx="5486400" cy="2743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41F0-23DB-8145-853E-8D9A1EE2DACA}" type="datetime1">
              <a:rPr lang="en-CA" smtClean="0"/>
              <a:t>2016-06-21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0933" y="1"/>
            <a:ext cx="7509934" cy="59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0" y="945070"/>
            <a:ext cx="8229600" cy="3649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534" y="4767263"/>
            <a:ext cx="10456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079E-C45B-FB4A-B04B-8EBA7674BBBF}" type="datetime1">
              <a:rPr lang="en-CA" smtClean="0"/>
              <a:t>2016-06-21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4000" y="4767263"/>
            <a:ext cx="862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1707-747E-C946-9ECD-54E2551B1C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8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0000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90000"/>
        <a:buFont typeface="Calibri" pitchFamily="34" charset="0"/>
        <a:buChar char="—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Calibri" pitchFamily="34" charset="0"/>
        <a:buChar char="—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irdavid/ais-ml-tut-2016" TargetMode="External"/><Relationship Id="rId4" Type="http://schemas.openxmlformats.org/officeDocument/2006/relationships/hyperlink" Target="http://tinyurl.com/ml-tut-2016-vide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videos/machine-learning-and-computer-vision-for-medical-imaging-applications-108028.html" TargetMode="External"/><Relationship Id="rId4" Type="http://schemas.openxmlformats.org/officeDocument/2006/relationships/hyperlink" Target="https://github.com/facebook/iTorch" TargetMode="External"/><Relationship Id="rId5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thworks.com/videos/predictive-modeling-for-healthcare-9478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512591" y="1850122"/>
            <a:ext cx="5985366" cy="98361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4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different machine learning methods</a:t>
            </a:r>
          </a:p>
          <a:p>
            <a:pPr lvl="1"/>
            <a:r>
              <a:rPr lang="en-US" dirty="0" smtClean="0"/>
              <a:t>Classify human activity from sensor data</a:t>
            </a:r>
          </a:p>
          <a:p>
            <a:pPr lvl="1"/>
            <a:r>
              <a:rPr lang="en-US" dirty="0" smtClean="0"/>
              <a:t>Segment tissue types from stain image</a:t>
            </a:r>
          </a:p>
          <a:p>
            <a:pPr lvl="1"/>
            <a:r>
              <a:rPr lang="en-US" dirty="0" smtClean="0"/>
              <a:t>Classify plant species by sepal and pedal measurements</a:t>
            </a:r>
          </a:p>
          <a:p>
            <a:r>
              <a:rPr lang="en-US" dirty="0" smtClean="0"/>
              <a:t>Explore machine learning capabilities of MATLAB</a:t>
            </a:r>
          </a:p>
          <a:p>
            <a:pPr lvl="1"/>
            <a:r>
              <a:rPr lang="en-US" dirty="0" err="1" smtClean="0"/>
              <a:t>classificationLearner</a:t>
            </a:r>
            <a:endParaRPr lang="en-US" dirty="0" smtClean="0"/>
          </a:p>
          <a:p>
            <a:r>
              <a:rPr lang="en-US" dirty="0" smtClean="0"/>
              <a:t>Provide resources for further study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2" y="1132391"/>
            <a:ext cx="4060288" cy="2891655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github.com/adairdavid/ais-ml-tut-2016</a:t>
            </a:r>
            <a:endParaRPr lang="en-US" sz="1400" dirty="0"/>
          </a:p>
          <a:p>
            <a:pPr marL="857250" lvl="1" indent="-457200"/>
            <a:r>
              <a:rPr lang="en-US" sz="1400" dirty="0" smtClean="0"/>
              <a:t>click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‘Clone or Download’ </a:t>
            </a:r>
            <a:r>
              <a:rPr lang="en-US" sz="1400" dirty="0" smtClean="0"/>
              <a:t>and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‘Download Zip’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Unzip and open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‘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Human_Activity_Learning.m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’ </a:t>
            </a:r>
            <a:r>
              <a:rPr lang="en-US" sz="1400" dirty="0" smtClean="0"/>
              <a:t>with </a:t>
            </a:r>
            <a:r>
              <a:rPr lang="en-US" sz="1400" dirty="0" smtClean="0"/>
              <a:t>MATLAB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Set working directory in MATLAB console:</a:t>
            </a:r>
            <a:endParaRPr lang="en-US" sz="1400" dirty="0" smtClean="0"/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cd /Users/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bhsc_guest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/Downloads/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ais-ml-tut-2016-master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tinyurl.com/ml-tut-2016-video</a:t>
            </a:r>
            <a:r>
              <a:rPr lang="en-US" sz="1400" dirty="0" smtClean="0"/>
              <a:t> </a:t>
            </a:r>
          </a:p>
          <a:p>
            <a:pPr marL="857250" lvl="1" indent="-457200"/>
            <a:r>
              <a:rPr lang="en-US" sz="1400" dirty="0" smtClean="0"/>
              <a:t>Jump to 9:43 (Example 1), follow along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Can you create more accurate models by changing the ‘Advanced’ settings on your “best” model?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4503" y="800024"/>
            <a:ext cx="42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Classify Human Activity (Classification)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784434" y="791371"/>
            <a:ext cx="432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Tissue Segmentation (Clustering)</a:t>
            </a:r>
            <a:endParaRPr lang="en-US" sz="14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588679" y="750145"/>
            <a:ext cx="0" cy="4178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815661" y="1129924"/>
            <a:ext cx="4267293" cy="142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90000"/>
              <a:buFont typeface="Calibri" pitchFamily="34" charset="0"/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alibri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Open MATLAB, in console:</a:t>
            </a:r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clear all;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clc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edit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KMeansSegmentationExample.m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Read the code, running sections until complete.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721980" y="2459150"/>
            <a:ext cx="4299070" cy="5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84434" y="2569801"/>
            <a:ext cx="432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Plant Classification (Classification)</a:t>
            </a:r>
            <a:endParaRPr lang="en-US" sz="1400" b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815660" y="2885838"/>
            <a:ext cx="4267293" cy="2105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90000"/>
              <a:buFont typeface="Calibri" pitchFamily="34" charset="0"/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alibri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Open MATLAB, in console:</a:t>
            </a:r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clear all;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clc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load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fisheriris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D = table(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meas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, species);</a:t>
            </a:r>
          </a:p>
          <a:p>
            <a:pPr marL="800100" lvl="2" indent="0">
              <a:buNone/>
            </a:pP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classificationLearner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Play around in </a:t>
            </a:r>
            <a:r>
              <a:rPr lang="en-US" sz="1400" dirty="0" err="1" smtClean="0"/>
              <a:t>classificationLearner</a:t>
            </a:r>
            <a:endParaRPr lang="en-US" sz="14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smtClean="0"/>
              <a:t>Explore different variables in the scatter plot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smtClean="0"/>
              <a:t>Train a variety of models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smtClean="0"/>
              <a:t>Evaluate model performance using confusion matrix and ROC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9210" y="4152486"/>
            <a:ext cx="4299070" cy="57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2507" y="4582414"/>
            <a:ext cx="390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help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funcname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800100" lvl="2" indent="0">
              <a:buNone/>
            </a:pP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Ex: help </a:t>
            </a:r>
            <a:r>
              <a:rPr lang="en-US" sz="1200" dirty="0" err="1" smtClean="0">
                <a:latin typeface="Consolas" charset="0"/>
                <a:ea typeface="Consolas" charset="0"/>
                <a:cs typeface="Consolas" charset="0"/>
              </a:rPr>
              <a:t>varfun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92" y="4263129"/>
            <a:ext cx="421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Want to know what a certain function does?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112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23219" r="20052" b="13014"/>
          <a:stretch/>
        </p:blipFill>
        <p:spPr>
          <a:xfrm>
            <a:off x="4633074" y="904459"/>
            <a:ext cx="4449419" cy="371723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17723471">
            <a:off x="6203799" y="906429"/>
            <a:ext cx="1674163" cy="3931723"/>
          </a:xfrm>
          <a:prstGeom prst="ellipse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26711" y="2345167"/>
            <a:ext cx="828338" cy="1140311"/>
          </a:xfrm>
          <a:prstGeom prst="ellipse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3" t="21642" r="18335" b="12532"/>
          <a:stretch/>
        </p:blipFill>
        <p:spPr>
          <a:xfrm>
            <a:off x="159027" y="904459"/>
            <a:ext cx="4474048" cy="3717236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84094" y="1129553"/>
            <a:ext cx="2140772" cy="3162748"/>
          </a:xfrm>
          <a:custGeom>
            <a:avLst/>
            <a:gdLst>
              <a:gd name="connsiteX0" fmla="*/ 1882588 w 2140772"/>
              <a:gd name="connsiteY0" fmla="*/ 3151991 h 3162748"/>
              <a:gd name="connsiteX1" fmla="*/ 2140772 w 2140772"/>
              <a:gd name="connsiteY1" fmla="*/ 0 h 3162748"/>
              <a:gd name="connsiteX2" fmla="*/ 0 w 2140772"/>
              <a:gd name="connsiteY2" fmla="*/ 10758 h 3162748"/>
              <a:gd name="connsiteX3" fmla="*/ 0 w 2140772"/>
              <a:gd name="connsiteY3" fmla="*/ 3162748 h 3162748"/>
              <a:gd name="connsiteX4" fmla="*/ 1882588 w 2140772"/>
              <a:gd name="connsiteY4" fmla="*/ 3151991 h 316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772" h="3162748">
                <a:moveTo>
                  <a:pt x="1882588" y="3151991"/>
                </a:moveTo>
                <a:lnTo>
                  <a:pt x="2140772" y="0"/>
                </a:lnTo>
                <a:lnTo>
                  <a:pt x="0" y="10758"/>
                </a:lnTo>
                <a:lnTo>
                  <a:pt x="0" y="3162748"/>
                </a:lnTo>
                <a:lnTo>
                  <a:pt x="1882588" y="3151991"/>
                </a:lnTo>
                <a:close/>
              </a:path>
            </a:pathLst>
          </a:custGeom>
          <a:solidFill>
            <a:srgbClr val="00B0F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366682" y="1108038"/>
            <a:ext cx="1936377" cy="3141233"/>
          </a:xfrm>
          <a:custGeom>
            <a:avLst/>
            <a:gdLst>
              <a:gd name="connsiteX0" fmla="*/ 0 w 1936377"/>
              <a:gd name="connsiteY0" fmla="*/ 3141233 h 3141233"/>
              <a:gd name="connsiteX1" fmla="*/ 258184 w 1936377"/>
              <a:gd name="connsiteY1" fmla="*/ 21515 h 3141233"/>
              <a:gd name="connsiteX2" fmla="*/ 1936377 w 1936377"/>
              <a:gd name="connsiteY2" fmla="*/ 0 h 3141233"/>
              <a:gd name="connsiteX3" fmla="*/ 1936377 w 1936377"/>
              <a:gd name="connsiteY3" fmla="*/ 1581374 h 3141233"/>
              <a:gd name="connsiteX4" fmla="*/ 0 w 1936377"/>
              <a:gd name="connsiteY4" fmla="*/ 3141233 h 314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6377" h="3141233">
                <a:moveTo>
                  <a:pt x="0" y="3141233"/>
                </a:moveTo>
                <a:lnTo>
                  <a:pt x="258184" y="21515"/>
                </a:lnTo>
                <a:lnTo>
                  <a:pt x="1936377" y="0"/>
                </a:lnTo>
                <a:lnTo>
                  <a:pt x="1936377" y="1581374"/>
                </a:lnTo>
                <a:lnTo>
                  <a:pt x="0" y="3141233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www.mathworks.com/videos/predictive-modeling-for-healthcare-94781.html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www.mathworks.com/videos/machine-learning-and-computer-vision-for-medical-imaging-applications-108028.html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github.com/facebook/iTorch</a:t>
            </a:r>
            <a:r>
              <a:rPr lang="en-US" dirty="0" smtClean="0"/>
              <a:t> -- </a:t>
            </a:r>
            <a:r>
              <a:rPr lang="en-US" dirty="0" err="1" smtClean="0"/>
              <a:t>LuaJIT</a:t>
            </a:r>
            <a:r>
              <a:rPr lang="en-US" dirty="0" smtClean="0"/>
              <a:t> neural networks</a:t>
            </a:r>
          </a:p>
          <a:p>
            <a:r>
              <a:rPr lang="en-US" dirty="0">
                <a:hlinkClick r:id="rId5"/>
              </a:rPr>
              <a:t>http://scikit-learn.org/stable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-- Python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E32726"/>
      </a:accent1>
      <a:accent2>
        <a:srgbClr val="FFD200"/>
      </a:accent2>
      <a:accent3>
        <a:srgbClr val="FBB031"/>
      </a:accent3>
      <a:accent4>
        <a:srgbClr val="F47C00"/>
      </a:accent4>
      <a:accent5>
        <a:srgbClr val="AF2626"/>
      </a:accent5>
      <a:accent6>
        <a:srgbClr val="6D3321"/>
      </a:accent6>
      <a:hlink>
        <a:srgbClr val="E32726"/>
      </a:hlink>
      <a:folHlink>
        <a:srgbClr val="66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12674</TotalTime>
  <Words>236</Words>
  <Application>Microsoft Macintosh PowerPoint</Application>
  <PresentationFormat>On-screen Show (16:9)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Consolas</vt:lpstr>
      <vt:lpstr>Courier New</vt:lpstr>
      <vt:lpstr>Wingdings</vt:lpstr>
      <vt:lpstr>Arial</vt:lpstr>
      <vt:lpstr>Office Theme</vt:lpstr>
      <vt:lpstr>Machine Learning Tutorial</vt:lpstr>
      <vt:lpstr>Outline</vt:lpstr>
      <vt:lpstr>Exercises</vt:lpstr>
      <vt:lpstr>PowerPoint Presentation</vt:lpstr>
      <vt:lpstr>Further Resources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Cressman</dc:creator>
  <cp:lastModifiedBy>David Adair</cp:lastModifiedBy>
  <cp:revision>106</cp:revision>
  <dcterms:created xsi:type="dcterms:W3CDTF">2013-07-31T17:26:06Z</dcterms:created>
  <dcterms:modified xsi:type="dcterms:W3CDTF">2016-06-22T16:35:14Z</dcterms:modified>
</cp:coreProperties>
</file>