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aeb150d9a8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aeb150d9a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Daniel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b22c803c7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b22c803c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b55aacc2a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b55aacc2a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b22c803c7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b22c803c7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23900" lvl="0" indent="-228600" algn="l" rtl="0">
              <a:lnSpc>
                <a:spcPct val="115000"/>
              </a:lnSpc>
              <a:spcBef>
                <a:spcPts val="0"/>
              </a:spcBef>
              <a:spcAft>
                <a:spcPts val="0"/>
              </a:spcAft>
              <a:buClr>
                <a:srgbClr val="1D1C1D"/>
              </a:buClr>
              <a:buSzPts val="1150"/>
              <a:buNone/>
            </a:pPr>
            <a:r>
              <a:rPr lang="en" sz="1150">
                <a:solidFill>
                  <a:srgbClr val="1D1C1D"/>
                </a:solidFill>
              </a:rPr>
              <a:t>1 paragraph summarizing your findings. (Daniel and Aiden) </a:t>
            </a:r>
            <a:endParaRPr sz="1150">
              <a:solidFill>
                <a:srgbClr val="1D1C1D"/>
              </a:solidFill>
            </a:endParaRPr>
          </a:p>
          <a:p>
            <a:pPr marL="723900" lvl="0" indent="-228600" algn="l" rtl="0">
              <a:lnSpc>
                <a:spcPct val="115000"/>
              </a:lnSpc>
              <a:spcBef>
                <a:spcPts val="0"/>
              </a:spcBef>
              <a:spcAft>
                <a:spcPts val="0"/>
              </a:spcAft>
              <a:buClr>
                <a:srgbClr val="1D1C1D"/>
              </a:buClr>
              <a:buSzPts val="1150"/>
              <a:buNone/>
            </a:pPr>
            <a:r>
              <a:rPr lang="en" sz="1150">
                <a:solidFill>
                  <a:srgbClr val="1D1C1D"/>
                </a:solidFill>
              </a:rPr>
              <a:t>Mention if there are limitations to your analysis or if there is something you would have done differently.  (Heather)</a:t>
            </a:r>
            <a:endParaRPr sz="1150">
              <a:solidFill>
                <a:srgbClr val="1D1C1D"/>
              </a:solidFill>
            </a:endParaRPr>
          </a:p>
          <a:p>
            <a:pPr marL="0" lvl="0" indent="0" algn="l" rtl="0">
              <a:lnSpc>
                <a:spcPct val="115000"/>
              </a:lnSpc>
              <a:spcBef>
                <a:spcPts val="0"/>
              </a:spcBef>
              <a:spcAft>
                <a:spcPts val="0"/>
              </a:spcAft>
              <a:buNone/>
            </a:pPr>
            <a:r>
              <a:rPr lang="en" sz="1150">
                <a:solidFill>
                  <a:srgbClr val="1D1C1D"/>
                </a:solidFill>
              </a:rPr>
              <a:t>Improvements (Becca)</a:t>
            </a:r>
            <a:endParaRPr sz="1150">
              <a:solidFill>
                <a:srgbClr val="1D1C1D"/>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aeb150d9a8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aeb150d9a8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Daniel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aeb150d9a8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aeb150d9a8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Aiden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22c803c7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22c803c7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Becca</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aeb150d9a8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aeb150d9a8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Heather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b22c803c7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b22c803c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aeb150d9a8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aeb150d9a8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Heather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b22c803c7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b22c803c7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Aiden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b22c803c7e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b22c803c7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Daniel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chicago.or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46300" y="523075"/>
            <a:ext cx="8520600" cy="1758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4480"/>
              <a:t>Fatal Accidents in Chicago</a:t>
            </a:r>
            <a:endParaRPr sz="4480"/>
          </a:p>
          <a:p>
            <a:pPr marL="0" lvl="0" indent="0" algn="ctr" rtl="0">
              <a:spcBef>
                <a:spcPts val="0"/>
              </a:spcBef>
              <a:spcAft>
                <a:spcPts val="0"/>
              </a:spcAft>
              <a:buSzPts val="990"/>
              <a:buNone/>
            </a:pPr>
            <a:r>
              <a:rPr lang="en" sz="4480"/>
              <a:t>2019 - Present</a:t>
            </a:r>
            <a:endParaRPr sz="4480"/>
          </a:p>
        </p:txBody>
      </p:sp>
      <p:sp>
        <p:nvSpPr>
          <p:cNvPr id="55" name="Google Shape;55;p13"/>
          <p:cNvSpPr txBox="1"/>
          <p:nvPr/>
        </p:nvSpPr>
        <p:spPr>
          <a:xfrm>
            <a:off x="246300" y="3458275"/>
            <a:ext cx="1523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rPr>
              <a:t>Presented by:</a:t>
            </a:r>
            <a:endParaRPr>
              <a:solidFill>
                <a:schemeClr val="lt2"/>
              </a:solidFill>
            </a:endParaRPr>
          </a:p>
          <a:p>
            <a:pPr marL="0" lvl="0" indent="0" algn="l" rtl="0">
              <a:spcBef>
                <a:spcPts val="0"/>
              </a:spcBef>
              <a:spcAft>
                <a:spcPts val="0"/>
              </a:spcAft>
              <a:buNone/>
            </a:pPr>
            <a:r>
              <a:rPr lang="en">
                <a:solidFill>
                  <a:schemeClr val="lt2"/>
                </a:solidFill>
              </a:rPr>
              <a:t>Rebecca Levine</a:t>
            </a:r>
            <a:endParaRPr>
              <a:solidFill>
                <a:schemeClr val="lt2"/>
              </a:solidFill>
            </a:endParaRPr>
          </a:p>
          <a:p>
            <a:pPr marL="0" lvl="0" indent="0" algn="l" rtl="0">
              <a:spcBef>
                <a:spcPts val="0"/>
              </a:spcBef>
              <a:spcAft>
                <a:spcPts val="0"/>
              </a:spcAft>
              <a:buNone/>
            </a:pPr>
            <a:r>
              <a:rPr lang="en">
                <a:solidFill>
                  <a:schemeClr val="lt2"/>
                </a:solidFill>
              </a:rPr>
              <a:t>Aiden Lee</a:t>
            </a:r>
            <a:endParaRPr>
              <a:solidFill>
                <a:schemeClr val="lt2"/>
              </a:solidFill>
            </a:endParaRPr>
          </a:p>
          <a:p>
            <a:pPr marL="0" lvl="0" indent="0" algn="l" rtl="0">
              <a:spcBef>
                <a:spcPts val="0"/>
              </a:spcBef>
              <a:spcAft>
                <a:spcPts val="0"/>
              </a:spcAft>
              <a:buNone/>
            </a:pPr>
            <a:r>
              <a:rPr lang="en">
                <a:solidFill>
                  <a:schemeClr val="lt2"/>
                </a:solidFill>
              </a:rPr>
              <a:t>Heather Robson</a:t>
            </a:r>
            <a:endParaRPr>
              <a:solidFill>
                <a:schemeClr val="lt2"/>
              </a:solidFill>
            </a:endParaRPr>
          </a:p>
          <a:p>
            <a:pPr marL="0" lvl="0" indent="0" algn="l" rtl="0">
              <a:spcBef>
                <a:spcPts val="0"/>
              </a:spcBef>
              <a:spcAft>
                <a:spcPts val="0"/>
              </a:spcAft>
              <a:buNone/>
            </a:pPr>
            <a:r>
              <a:rPr lang="en">
                <a:solidFill>
                  <a:schemeClr val="lt2"/>
                </a:solidFill>
              </a:rPr>
              <a:t>Daniel Andreou</a:t>
            </a:r>
            <a:endParaRPr>
              <a:solidFill>
                <a:schemeClr val="lt2"/>
              </a:solidFill>
            </a:endParaRPr>
          </a:p>
        </p:txBody>
      </p:sp>
      <p:sp>
        <p:nvSpPr>
          <p:cNvPr id="56" name="Google Shape;56;p13"/>
          <p:cNvSpPr txBox="1"/>
          <p:nvPr/>
        </p:nvSpPr>
        <p:spPr>
          <a:xfrm>
            <a:off x="7037400" y="4320175"/>
            <a:ext cx="18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rPr>
              <a:t>December 12, 2022</a:t>
            </a:r>
            <a:endParaRPr>
              <a:solidFill>
                <a:schemeClr val="lt2"/>
              </a:solidFill>
            </a:endParaRPr>
          </a:p>
        </p:txBody>
      </p:sp>
      <p:pic>
        <p:nvPicPr>
          <p:cNvPr id="57" name="Google Shape;57;p13" descr="89,201 Crosswalk Stock Photos, Pictures &amp; Royalty-Free ..."/>
          <p:cNvPicPr preferRelativeResize="0"/>
          <p:nvPr/>
        </p:nvPicPr>
        <p:blipFill>
          <a:blip r:embed="rId3">
            <a:alphaModFix amt="93000"/>
          </a:blip>
          <a:stretch>
            <a:fillRect/>
          </a:stretch>
        </p:blipFill>
        <p:spPr>
          <a:xfrm>
            <a:off x="2677800" y="2281975"/>
            <a:ext cx="3657600" cy="2438400"/>
          </a:xfrm>
          <a:prstGeom prst="rect">
            <a:avLst/>
          </a:prstGeom>
          <a:noFill/>
          <a:ln w="19050" cap="flat" cmpd="sng">
            <a:solidFill>
              <a:schemeClr val="lt2"/>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150"/>
              <a:t>When are more fatalities occurring?</a:t>
            </a:r>
            <a:endParaRPr sz="2150"/>
          </a:p>
        </p:txBody>
      </p:sp>
      <p:sp>
        <p:nvSpPr>
          <p:cNvPr id="117" name="Google Shape;117;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852"/>
              <a:buNone/>
            </a:pPr>
            <a:r>
              <a:rPr lang="en" sz="1340"/>
              <a:t>Times of day were sorted as follows:</a:t>
            </a:r>
            <a:endParaRPr sz="1340"/>
          </a:p>
          <a:p>
            <a:pPr marL="457200" lvl="0" indent="-313690" algn="l" rtl="0">
              <a:lnSpc>
                <a:spcPct val="105000"/>
              </a:lnSpc>
              <a:spcBef>
                <a:spcPts val="1200"/>
              </a:spcBef>
              <a:spcAft>
                <a:spcPts val="0"/>
              </a:spcAft>
              <a:buSzPts val="1340"/>
              <a:buChar char="●"/>
            </a:pPr>
            <a:r>
              <a:rPr lang="en" sz="1340"/>
              <a:t>Morning: 6 am -12 pm</a:t>
            </a:r>
            <a:endParaRPr sz="1340"/>
          </a:p>
          <a:p>
            <a:pPr marL="457200" lvl="0" indent="-313690" algn="l" rtl="0">
              <a:lnSpc>
                <a:spcPct val="105000"/>
              </a:lnSpc>
              <a:spcBef>
                <a:spcPts val="0"/>
              </a:spcBef>
              <a:spcAft>
                <a:spcPts val="0"/>
              </a:spcAft>
              <a:buSzPts val="1340"/>
              <a:buChar char="●"/>
            </a:pPr>
            <a:r>
              <a:rPr lang="en" sz="1340"/>
              <a:t>Afternoon: 12 pm - 6 pm</a:t>
            </a:r>
            <a:endParaRPr sz="1340"/>
          </a:p>
          <a:p>
            <a:pPr marL="457200" lvl="0" indent="-313690" algn="l" rtl="0">
              <a:lnSpc>
                <a:spcPct val="105000"/>
              </a:lnSpc>
              <a:spcBef>
                <a:spcPts val="0"/>
              </a:spcBef>
              <a:spcAft>
                <a:spcPts val="0"/>
              </a:spcAft>
              <a:buSzPts val="1340"/>
              <a:buChar char="●"/>
            </a:pPr>
            <a:r>
              <a:rPr lang="en" sz="1340"/>
              <a:t>Night: 6 pm -12 am</a:t>
            </a:r>
            <a:endParaRPr sz="1340"/>
          </a:p>
          <a:p>
            <a:pPr marL="457200" lvl="0" indent="-313690" algn="l" rtl="0">
              <a:lnSpc>
                <a:spcPct val="105000"/>
              </a:lnSpc>
              <a:spcBef>
                <a:spcPts val="0"/>
              </a:spcBef>
              <a:spcAft>
                <a:spcPts val="0"/>
              </a:spcAft>
              <a:buSzPts val="1340"/>
              <a:buChar char="●"/>
            </a:pPr>
            <a:r>
              <a:rPr lang="en" sz="1340"/>
              <a:t>Late: 12 am - 6 am</a:t>
            </a:r>
            <a:endParaRPr sz="1340"/>
          </a:p>
          <a:p>
            <a:pPr marL="0" lvl="0" indent="0" algn="l" rtl="0">
              <a:lnSpc>
                <a:spcPct val="105000"/>
              </a:lnSpc>
              <a:spcBef>
                <a:spcPts val="1200"/>
              </a:spcBef>
              <a:spcAft>
                <a:spcPts val="0"/>
              </a:spcAft>
              <a:buSzPts val="852"/>
              <a:buNone/>
            </a:pPr>
            <a:r>
              <a:rPr lang="en" sz="1340"/>
              <a:t>Fatalities occur more frequently at night, with late trailing close behind.</a:t>
            </a:r>
            <a:endParaRPr sz="1340"/>
          </a:p>
          <a:p>
            <a:pPr marL="0" lvl="0" indent="0" algn="l" rtl="0">
              <a:lnSpc>
                <a:spcPct val="105000"/>
              </a:lnSpc>
              <a:spcBef>
                <a:spcPts val="1200"/>
              </a:spcBef>
              <a:spcAft>
                <a:spcPts val="0"/>
              </a:spcAft>
              <a:buSzPts val="852"/>
              <a:buNone/>
            </a:pPr>
            <a:r>
              <a:rPr lang="en" sz="1340"/>
              <a:t>Morning is the least common time.</a:t>
            </a:r>
            <a:endParaRPr sz="1340"/>
          </a:p>
          <a:p>
            <a:pPr marL="0" lvl="0" indent="0" algn="l" rtl="0">
              <a:lnSpc>
                <a:spcPct val="105000"/>
              </a:lnSpc>
              <a:spcBef>
                <a:spcPts val="1200"/>
              </a:spcBef>
              <a:spcAft>
                <a:spcPts val="1200"/>
              </a:spcAft>
              <a:buSzPts val="852"/>
              <a:buNone/>
            </a:pPr>
            <a:r>
              <a:rPr lang="en" sz="1340"/>
              <a:t>This may be expected due to difference in visibility.</a:t>
            </a:r>
            <a:endParaRPr sz="1340"/>
          </a:p>
        </p:txBody>
      </p:sp>
      <p:grpSp>
        <p:nvGrpSpPr>
          <p:cNvPr id="118" name="Google Shape;118;p22"/>
          <p:cNvGrpSpPr/>
          <p:nvPr/>
        </p:nvGrpSpPr>
        <p:grpSpPr>
          <a:xfrm>
            <a:off x="3694176" y="674073"/>
            <a:ext cx="5275997" cy="3535985"/>
            <a:chOff x="4572000" y="1374125"/>
            <a:chExt cx="4114800" cy="2743200"/>
          </a:xfrm>
        </p:grpSpPr>
        <p:sp>
          <p:nvSpPr>
            <p:cNvPr id="119" name="Google Shape;119;p22"/>
            <p:cNvSpPr/>
            <p:nvPr/>
          </p:nvSpPr>
          <p:spPr>
            <a:xfrm>
              <a:off x="4572000" y="1374125"/>
              <a:ext cx="4114800" cy="2743200"/>
            </a:xfrm>
            <a:prstGeom prst="rect">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22"/>
            <p:cNvPicPr preferRelativeResize="0"/>
            <p:nvPr/>
          </p:nvPicPr>
          <p:blipFill>
            <a:blip r:embed="rId3">
              <a:alphaModFix/>
            </a:blip>
            <a:stretch>
              <a:fillRect/>
            </a:stretch>
          </p:blipFill>
          <p:spPr>
            <a:xfrm>
              <a:off x="4572000" y="1374125"/>
              <a:ext cx="4114800" cy="2743200"/>
            </a:xfrm>
            <a:prstGeom prst="rect">
              <a:avLst/>
            </a:prstGeom>
            <a:noFill/>
            <a:ln w="19050" cap="flat" cmpd="sng">
              <a:solidFill>
                <a:schemeClr val="lt2"/>
              </a:solidFill>
              <a:prstDash val="solid"/>
              <a:round/>
              <a:headEnd type="none" w="sm" len="sm"/>
              <a:tailEnd type="none" w="sm" len="sm"/>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557784"/>
            <a:ext cx="2808000" cy="10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50"/>
              <a:t>Do the trends in “When” differ by victim type?</a:t>
            </a:r>
            <a:endParaRPr sz="2150"/>
          </a:p>
        </p:txBody>
      </p:sp>
      <p:sp>
        <p:nvSpPr>
          <p:cNvPr id="126" name="Google Shape;126;p23"/>
          <p:cNvSpPr txBox="1">
            <a:spLocks noGrp="1"/>
          </p:cNvSpPr>
          <p:nvPr>
            <p:ph type="body" idx="1"/>
          </p:nvPr>
        </p:nvSpPr>
        <p:spPr>
          <a:xfrm>
            <a:off x="311700" y="17620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t>The same trends as captured by the previous chart seem to be replicated among victim types.</a:t>
            </a:r>
            <a:endParaRPr sz="1300"/>
          </a:p>
          <a:p>
            <a:pPr marL="0" lvl="0" indent="0" algn="l" rtl="0">
              <a:spcBef>
                <a:spcPts val="1200"/>
              </a:spcBef>
              <a:spcAft>
                <a:spcPts val="0"/>
              </a:spcAft>
              <a:buNone/>
            </a:pPr>
            <a:r>
              <a:rPr lang="en" sz="1300"/>
              <a:t>While late and night have similarly larger trends, the distribution between victim types seems consistent across times as well.</a:t>
            </a:r>
            <a:endParaRPr sz="1300"/>
          </a:p>
          <a:p>
            <a:pPr marL="0" lvl="0" indent="0" algn="l" rtl="0">
              <a:spcBef>
                <a:spcPts val="1200"/>
              </a:spcBef>
              <a:spcAft>
                <a:spcPts val="1200"/>
              </a:spcAft>
              <a:buNone/>
            </a:pPr>
            <a:r>
              <a:rPr lang="en" sz="1300"/>
              <a:t>Fatalities are most common for pedestrians with the notable exception of late.</a:t>
            </a:r>
            <a:endParaRPr sz="1300"/>
          </a:p>
        </p:txBody>
      </p:sp>
      <p:grpSp>
        <p:nvGrpSpPr>
          <p:cNvPr id="127" name="Google Shape;127;p23"/>
          <p:cNvGrpSpPr/>
          <p:nvPr/>
        </p:nvGrpSpPr>
        <p:grpSpPr>
          <a:xfrm>
            <a:off x="3472809" y="612648"/>
            <a:ext cx="5276070" cy="3683932"/>
            <a:chOff x="4226150" y="1574850"/>
            <a:chExt cx="4286700" cy="2993850"/>
          </a:xfrm>
        </p:grpSpPr>
        <p:sp>
          <p:nvSpPr>
            <p:cNvPr id="128" name="Google Shape;128;p23"/>
            <p:cNvSpPr/>
            <p:nvPr/>
          </p:nvSpPr>
          <p:spPr>
            <a:xfrm>
              <a:off x="4226150" y="1574850"/>
              <a:ext cx="4286700" cy="2993700"/>
            </a:xfrm>
            <a:prstGeom prst="rect">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23"/>
            <p:cNvPicPr preferRelativeResize="0"/>
            <p:nvPr/>
          </p:nvPicPr>
          <p:blipFill>
            <a:blip r:embed="rId3">
              <a:alphaModFix/>
            </a:blip>
            <a:stretch>
              <a:fillRect/>
            </a:stretch>
          </p:blipFill>
          <p:spPr>
            <a:xfrm>
              <a:off x="4226150" y="1825500"/>
              <a:ext cx="4114800" cy="27432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Conclusion</a:t>
            </a:r>
            <a:endParaRPr sz="2500"/>
          </a:p>
        </p:txBody>
      </p:sp>
      <p:sp>
        <p:nvSpPr>
          <p:cNvPr id="135" name="Google Shape;135;p24"/>
          <p:cNvSpPr txBox="1">
            <a:spLocks noGrp="1"/>
          </p:cNvSpPr>
          <p:nvPr>
            <p:ph type="body" idx="1"/>
          </p:nvPr>
        </p:nvSpPr>
        <p:spPr>
          <a:xfrm>
            <a:off x="311700" y="1152475"/>
            <a:ext cx="4131300" cy="38211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352"/>
              <a:t>Most affected group : Pedestrians &amp; Drivers</a:t>
            </a:r>
            <a:endParaRPr sz="2352"/>
          </a:p>
          <a:p>
            <a:pPr marL="0" lvl="0" indent="0" algn="l" rtl="0">
              <a:spcBef>
                <a:spcPts val="1200"/>
              </a:spcBef>
              <a:spcAft>
                <a:spcPts val="0"/>
              </a:spcAft>
              <a:buNone/>
            </a:pPr>
            <a:r>
              <a:rPr lang="en" sz="2352"/>
              <a:t>Most affected area : Southside of Chicago</a:t>
            </a:r>
            <a:endParaRPr sz="2352"/>
          </a:p>
          <a:p>
            <a:pPr marL="0" lvl="0" indent="0" algn="l" rtl="0">
              <a:spcBef>
                <a:spcPts val="1200"/>
              </a:spcBef>
              <a:spcAft>
                <a:spcPts val="0"/>
              </a:spcAft>
              <a:buNone/>
            </a:pPr>
            <a:r>
              <a:rPr lang="en" sz="2352"/>
              <a:t>Deadliest Street : South Ashland Ave</a:t>
            </a:r>
            <a:endParaRPr sz="2352"/>
          </a:p>
          <a:p>
            <a:pPr marL="0" lvl="0" indent="0" algn="l" rtl="0">
              <a:spcBef>
                <a:spcPts val="1200"/>
              </a:spcBef>
              <a:spcAft>
                <a:spcPts val="0"/>
              </a:spcAft>
              <a:buNone/>
            </a:pPr>
            <a:r>
              <a:rPr lang="en" sz="2352"/>
              <a:t>Worst year : 2021</a:t>
            </a:r>
            <a:endParaRPr sz="2352"/>
          </a:p>
          <a:p>
            <a:pPr marL="0" lvl="0" indent="0" algn="l" rtl="0">
              <a:spcBef>
                <a:spcPts val="1200"/>
              </a:spcBef>
              <a:spcAft>
                <a:spcPts val="0"/>
              </a:spcAft>
              <a:buNone/>
            </a:pPr>
            <a:r>
              <a:rPr lang="en" sz="2352"/>
              <a:t>Deadliest Month : July</a:t>
            </a:r>
            <a:endParaRPr sz="2352"/>
          </a:p>
          <a:p>
            <a:pPr marL="0" lvl="0" indent="0" algn="l" rtl="0">
              <a:spcBef>
                <a:spcPts val="1200"/>
              </a:spcBef>
              <a:spcAft>
                <a:spcPts val="0"/>
              </a:spcAft>
              <a:buNone/>
            </a:pPr>
            <a:r>
              <a:rPr lang="en" sz="2352"/>
              <a:t>Largest dip in Fatalities : March 2020 (COVID)</a:t>
            </a:r>
            <a:endParaRPr sz="2352"/>
          </a:p>
          <a:p>
            <a:pPr marL="0" lvl="0" indent="0" algn="l" rtl="0">
              <a:spcBef>
                <a:spcPts val="1200"/>
              </a:spcBef>
              <a:spcAft>
                <a:spcPts val="0"/>
              </a:spcAft>
              <a:buNone/>
            </a:pPr>
            <a:r>
              <a:rPr lang="en" sz="2352"/>
              <a:t>63% of fatal crashes happened between 6PM-6AM</a:t>
            </a:r>
            <a:endParaRPr sz="2352"/>
          </a:p>
          <a:p>
            <a:pPr marL="0" lvl="0" indent="0" algn="l" rtl="0">
              <a:spcBef>
                <a:spcPts val="1200"/>
              </a:spcBef>
              <a:spcAft>
                <a:spcPts val="0"/>
              </a:spcAft>
              <a:buNone/>
            </a:pPr>
            <a:r>
              <a:rPr lang="en" sz="2352"/>
              <a:t>Drivers were the most affected group between 12AM-6AM</a:t>
            </a:r>
            <a:endParaRPr sz="2352"/>
          </a:p>
          <a:p>
            <a:pPr marL="0" lvl="0" indent="0" algn="l" rtl="0">
              <a:spcBef>
                <a:spcPts val="1200"/>
              </a:spcBef>
              <a:spcAft>
                <a:spcPts val="0"/>
              </a:spcAft>
              <a:buNone/>
            </a:pPr>
            <a:r>
              <a:rPr lang="en" sz="2352"/>
              <a:t>Pedestrians were the most affected group between 6PM-12AM</a:t>
            </a:r>
            <a:endParaRPr sz="2352"/>
          </a:p>
          <a:p>
            <a:pPr marL="0" lvl="0" indent="0" algn="l" rtl="0">
              <a:spcBef>
                <a:spcPts val="1200"/>
              </a:spcBef>
              <a:spcAft>
                <a:spcPts val="1200"/>
              </a:spcAft>
              <a:buNone/>
            </a:pPr>
            <a:endParaRPr sz="1600"/>
          </a:p>
        </p:txBody>
      </p:sp>
      <p:sp>
        <p:nvSpPr>
          <p:cNvPr id="136" name="Google Shape;136;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50"/>
              <a:t>Limitations of the data: This is a very general overhead look at fatal crashes in Chicago. Each case can be different and have different reasons as to why/how that person died. To dig into the causes of death to solve possible traffic infrastructure issues would require more time and a granular analysis of the required dataset(s).  </a:t>
            </a:r>
            <a:endParaRPr sz="12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Table of Contents	</a:t>
            </a:r>
            <a:endParaRPr/>
          </a:p>
        </p:txBody>
      </p:sp>
      <p:sp>
        <p:nvSpPr>
          <p:cNvPr id="63" name="Google Shape;63;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Purpose Statement</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The Data</a:t>
            </a:r>
            <a:endParaRPr sz="1400"/>
          </a:p>
          <a:p>
            <a:pPr marL="0" lvl="0" indent="0" algn="l" rtl="0">
              <a:spcBef>
                <a:spcPts val="1200"/>
              </a:spcBef>
              <a:spcAft>
                <a:spcPts val="0"/>
              </a:spcAft>
              <a:buNone/>
            </a:pPr>
            <a:endParaRPr sz="1400"/>
          </a:p>
          <a:p>
            <a:pPr marL="0" lvl="0" indent="0" algn="l" rtl="0">
              <a:spcBef>
                <a:spcPts val="1200"/>
              </a:spcBef>
              <a:spcAft>
                <a:spcPts val="1200"/>
              </a:spcAft>
              <a:buNone/>
            </a:pPr>
            <a:r>
              <a:rPr lang="en" sz="1400"/>
              <a:t>Conclusion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t>Identify </a:t>
            </a:r>
            <a:r>
              <a:rPr lang="en" sz="2000" b="1"/>
              <a:t>who</a:t>
            </a:r>
            <a:r>
              <a:rPr lang="en" sz="2000"/>
              <a:t> is affected by fatal accidents in Chicago, </a:t>
            </a:r>
            <a:r>
              <a:rPr lang="en" sz="2000" b="1"/>
              <a:t>where</a:t>
            </a:r>
            <a:r>
              <a:rPr lang="en" sz="2000"/>
              <a:t> the accidents are taking place and </a:t>
            </a:r>
            <a:r>
              <a:rPr lang="en" sz="2000" b="1"/>
              <a:t>when</a:t>
            </a:r>
            <a:r>
              <a:rPr lang="en" sz="2000"/>
              <a:t> it is likely for fatal accidents to occur.</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Dataset</a:t>
            </a:r>
            <a:endParaRPr/>
          </a:p>
        </p:txBody>
      </p:sp>
      <p:sp>
        <p:nvSpPr>
          <p:cNvPr id="75" name="Google Shape;75;p16"/>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Dataset was obtained from the Chicago Data Portal </a:t>
            </a:r>
            <a:r>
              <a:rPr lang="en" u="sng">
                <a:solidFill>
                  <a:schemeClr val="hlink"/>
                </a:solidFill>
                <a:hlinkClick r:id="rId3"/>
              </a:rPr>
              <a:t>https://data.cityofchicago.org/</a:t>
            </a:r>
            <a:endParaRPr/>
          </a:p>
          <a:p>
            <a:pPr marL="0" lvl="0" indent="0" algn="l" rtl="0">
              <a:spcBef>
                <a:spcPts val="1200"/>
              </a:spcBef>
              <a:spcAft>
                <a:spcPts val="0"/>
              </a:spcAft>
              <a:buNone/>
            </a:pPr>
            <a:r>
              <a:rPr lang="en"/>
              <a:t>The data is pulled from the Vision Zero Chicago website. As stated in the description of the dataset, “Vision Zero is Chicago’s commitment to eliminating fatalities  and serious injuries from traffic crashes”.  Within this data set there is a list of designated fatal accidents as defined by the Fatal Crash Response Coordination Committee (FCRCC). For a death to be appended to the list, the death has to be within 30 days of an accident involving a motor vehicle within a public right of way.</a:t>
            </a:r>
            <a:endParaRPr/>
          </a:p>
          <a:p>
            <a:pPr marL="0" lvl="0" indent="0" algn="l" rtl="0">
              <a:spcBef>
                <a:spcPts val="1200"/>
              </a:spcBef>
              <a:spcAft>
                <a:spcPts val="1200"/>
              </a:spcAft>
              <a:buNone/>
            </a:pPr>
            <a:r>
              <a:rPr lang="en"/>
              <a:t>“The open data portal is required under an Executive Order signed by Mayor Rahm Emanuel on December 10, 2012.”</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557784"/>
            <a:ext cx="2808000" cy="46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50"/>
              <a:t>Who is affected?</a:t>
            </a:r>
            <a:endParaRPr sz="2150"/>
          </a:p>
        </p:txBody>
      </p:sp>
      <p:sp>
        <p:nvSpPr>
          <p:cNvPr id="81" name="Google Shape;81;p17"/>
          <p:cNvSpPr txBox="1">
            <a:spLocks noGrp="1"/>
          </p:cNvSpPr>
          <p:nvPr>
            <p:ph type="body" idx="1"/>
          </p:nvPr>
        </p:nvSpPr>
        <p:spPr>
          <a:xfrm>
            <a:off x="311700" y="1523400"/>
            <a:ext cx="2808000" cy="209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537 fatal accidents have occured in Chicago since 2019</a:t>
            </a:r>
            <a:endParaRPr sz="1400"/>
          </a:p>
          <a:p>
            <a:pPr marL="0" lvl="0" indent="0" algn="l" rtl="0">
              <a:spcBef>
                <a:spcPts val="1200"/>
              </a:spcBef>
              <a:spcAft>
                <a:spcPts val="0"/>
              </a:spcAft>
              <a:buNone/>
            </a:pPr>
            <a:r>
              <a:rPr lang="en" sz="1400"/>
              <a:t>185 Pedestrians have been killed since 2019</a:t>
            </a:r>
            <a:endParaRPr sz="1400"/>
          </a:p>
          <a:p>
            <a:pPr marL="0" lvl="0" indent="0" algn="l" rtl="0">
              <a:spcBef>
                <a:spcPts val="1200"/>
              </a:spcBef>
              <a:spcAft>
                <a:spcPts val="1200"/>
              </a:spcAft>
              <a:buNone/>
            </a:pPr>
            <a:r>
              <a:rPr lang="en" sz="1400"/>
              <a:t>180 Drivers have died in an accident since 2019</a:t>
            </a:r>
            <a:endParaRPr sz="1400"/>
          </a:p>
        </p:txBody>
      </p:sp>
      <p:pic>
        <p:nvPicPr>
          <p:cNvPr id="82" name="Google Shape;82;p17"/>
          <p:cNvPicPr preferRelativeResize="0"/>
          <p:nvPr/>
        </p:nvPicPr>
        <p:blipFill>
          <a:blip r:embed="rId3">
            <a:alphaModFix/>
          </a:blip>
          <a:stretch>
            <a:fillRect/>
          </a:stretch>
        </p:blipFill>
        <p:spPr>
          <a:xfrm>
            <a:off x="3694176" y="609200"/>
            <a:ext cx="5279501" cy="3959626"/>
          </a:xfrm>
          <a:prstGeom prst="rect">
            <a:avLst/>
          </a:prstGeom>
          <a:noFill/>
          <a:ln w="19050" cap="flat" cmpd="sng">
            <a:solidFill>
              <a:schemeClr val="lt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0900" y="557784"/>
            <a:ext cx="2808000" cy="138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50"/>
              <a:t>Is there a connection between victim type and when the fatality occurred?</a:t>
            </a:r>
            <a:endParaRPr sz="2150"/>
          </a:p>
        </p:txBody>
      </p:sp>
      <p:sp>
        <p:nvSpPr>
          <p:cNvPr id="88" name="Google Shape;88;p18"/>
          <p:cNvSpPr txBox="1">
            <a:spLocks noGrp="1"/>
          </p:cNvSpPr>
          <p:nvPr>
            <p:ph type="body" idx="1"/>
          </p:nvPr>
        </p:nvSpPr>
        <p:spPr>
          <a:xfrm>
            <a:off x="310900" y="2103250"/>
            <a:ext cx="2808000" cy="1766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400"/>
              <a:t>Each Victim Type has pattern across time.</a:t>
            </a:r>
            <a:endParaRPr sz="1400"/>
          </a:p>
          <a:p>
            <a:pPr marL="0" lvl="0" indent="0" algn="l" rtl="0">
              <a:spcBef>
                <a:spcPts val="1200"/>
              </a:spcBef>
              <a:spcAft>
                <a:spcPts val="0"/>
              </a:spcAft>
              <a:buNone/>
            </a:pPr>
            <a:r>
              <a:rPr lang="en" sz="1400"/>
              <a:t>There are distinct trends surrounding changes in season for particular victim types.</a:t>
            </a:r>
            <a:endParaRPr sz="1400"/>
          </a:p>
          <a:p>
            <a:pPr marL="0" lvl="0" indent="0" algn="l" rtl="0">
              <a:spcBef>
                <a:spcPts val="1200"/>
              </a:spcBef>
              <a:spcAft>
                <a:spcPts val="1200"/>
              </a:spcAft>
              <a:buNone/>
            </a:pPr>
            <a:endParaRPr sz="1600"/>
          </a:p>
        </p:txBody>
      </p:sp>
      <p:sp>
        <p:nvSpPr>
          <p:cNvPr id="89" name="Google Shape;89;p18"/>
          <p:cNvSpPr/>
          <p:nvPr/>
        </p:nvSpPr>
        <p:spPr>
          <a:xfrm>
            <a:off x="3710150" y="592050"/>
            <a:ext cx="5276100" cy="3959400"/>
          </a:xfrm>
          <a:prstGeom prst="rect">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8"/>
          <p:cNvPicPr preferRelativeResize="0"/>
          <p:nvPr/>
        </p:nvPicPr>
        <p:blipFill rotWithShape="1">
          <a:blip r:embed="rId3">
            <a:alphaModFix/>
          </a:blip>
          <a:srcRect t="7396" b="6195"/>
          <a:stretch/>
        </p:blipFill>
        <p:spPr>
          <a:xfrm>
            <a:off x="3694176" y="612648"/>
            <a:ext cx="5276088" cy="3959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557784"/>
            <a:ext cx="2808000" cy="80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50"/>
              <a:t>Where are these fatal accidents?</a:t>
            </a:r>
            <a:endParaRPr sz="2150"/>
          </a:p>
        </p:txBody>
      </p:sp>
      <p:sp>
        <p:nvSpPr>
          <p:cNvPr id="96" name="Google Shape;96;p19"/>
          <p:cNvSpPr txBox="1">
            <a:spLocks noGrp="1"/>
          </p:cNvSpPr>
          <p:nvPr>
            <p:ph type="body" idx="1"/>
          </p:nvPr>
        </p:nvSpPr>
        <p:spPr>
          <a:xfrm>
            <a:off x="311700" y="1362375"/>
            <a:ext cx="2930700" cy="3305400"/>
          </a:xfrm>
          <a:prstGeom prst="rect">
            <a:avLst/>
          </a:prstGeom>
          <a:noFill/>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700"/>
              <a:t>Plotted fatal accident locations across Chicago by victim category</a:t>
            </a:r>
            <a:endParaRPr sz="1700"/>
          </a:p>
          <a:p>
            <a:pPr marL="0" lvl="0" indent="0" algn="l" rtl="0">
              <a:spcBef>
                <a:spcPts val="1200"/>
              </a:spcBef>
              <a:spcAft>
                <a:spcPts val="0"/>
              </a:spcAft>
              <a:buNone/>
            </a:pPr>
            <a:r>
              <a:rPr lang="en" sz="1700"/>
              <a:t>Observed clusters: </a:t>
            </a:r>
            <a:endParaRPr sz="1700"/>
          </a:p>
          <a:p>
            <a:pPr marL="457200" lvl="0" indent="-320357" algn="l" rtl="0">
              <a:spcBef>
                <a:spcPts val="1200"/>
              </a:spcBef>
              <a:spcAft>
                <a:spcPts val="0"/>
              </a:spcAft>
              <a:buSzPct val="100000"/>
              <a:buChar char="●"/>
            </a:pPr>
            <a:r>
              <a:rPr lang="en" sz="1700"/>
              <a:t>S Stony Island merge to S Cornell near the Jackson Park Golf Course</a:t>
            </a:r>
            <a:endParaRPr sz="1700"/>
          </a:p>
          <a:p>
            <a:pPr marL="457200" lvl="0" indent="-320357" algn="l" rtl="0">
              <a:spcBef>
                <a:spcPts val="0"/>
              </a:spcBef>
              <a:spcAft>
                <a:spcPts val="0"/>
              </a:spcAft>
              <a:buSzPct val="100000"/>
              <a:buChar char="●"/>
            </a:pPr>
            <a:r>
              <a:rPr lang="en" sz="1700"/>
              <a:t>S Pulaski and 5th Avenue </a:t>
            </a:r>
            <a:endParaRPr sz="1700"/>
          </a:p>
          <a:p>
            <a:pPr marL="457200" lvl="0" indent="-320357" algn="l" rtl="0">
              <a:spcBef>
                <a:spcPts val="0"/>
              </a:spcBef>
              <a:spcAft>
                <a:spcPts val="0"/>
              </a:spcAft>
              <a:buSzPct val="100000"/>
              <a:buChar char="●"/>
            </a:pPr>
            <a:r>
              <a:rPr lang="en" sz="1700"/>
              <a:t>W Madison Street stretch between N Kildare &amp; S Pulaski intersection</a:t>
            </a:r>
            <a:endParaRPr sz="1700">
              <a:highlight>
                <a:srgbClr val="FFFFFF"/>
              </a:highlight>
            </a:endParaRPr>
          </a:p>
          <a:p>
            <a:pPr marL="0" lvl="0" indent="0" algn="l" rtl="0">
              <a:spcBef>
                <a:spcPts val="1200"/>
              </a:spcBef>
              <a:spcAft>
                <a:spcPts val="1200"/>
              </a:spcAft>
              <a:buNone/>
            </a:pPr>
            <a:endParaRPr sz="1300">
              <a:highlight>
                <a:srgbClr val="FFFFFF"/>
              </a:highlight>
            </a:endParaRPr>
          </a:p>
        </p:txBody>
      </p:sp>
      <p:pic>
        <p:nvPicPr>
          <p:cNvPr id="97" name="Google Shape;97;p19"/>
          <p:cNvPicPr preferRelativeResize="0"/>
          <p:nvPr/>
        </p:nvPicPr>
        <p:blipFill>
          <a:blip r:embed="rId3">
            <a:alphaModFix/>
          </a:blip>
          <a:stretch>
            <a:fillRect/>
          </a:stretch>
        </p:blipFill>
        <p:spPr>
          <a:xfrm>
            <a:off x="3479251" y="612648"/>
            <a:ext cx="5393833" cy="3565416"/>
          </a:xfrm>
          <a:prstGeom prst="rect">
            <a:avLst/>
          </a:prstGeom>
          <a:noFill/>
          <a:ln w="19050" cap="flat" cmpd="sng">
            <a:solidFill>
              <a:schemeClr val="lt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7784"/>
            <a:ext cx="2808000" cy="78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50"/>
              <a:t>Which streets have the most fatalities?</a:t>
            </a:r>
            <a:endParaRPr sz="2150"/>
          </a:p>
        </p:txBody>
      </p:sp>
      <p:sp>
        <p:nvSpPr>
          <p:cNvPr id="103" name="Google Shape;103;p20"/>
          <p:cNvSpPr txBox="1">
            <a:spLocks noGrp="1"/>
          </p:cNvSpPr>
          <p:nvPr>
            <p:ph type="body" idx="1"/>
          </p:nvPr>
        </p:nvSpPr>
        <p:spPr>
          <a:xfrm>
            <a:off x="311700" y="1520075"/>
            <a:ext cx="2935500" cy="3300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800"/>
              <a:t>Took the count of street names to see the amount of times each street name showed up. </a:t>
            </a:r>
            <a:endParaRPr sz="1800"/>
          </a:p>
          <a:p>
            <a:pPr marL="457200" lvl="0" indent="-317182" algn="l" rtl="0">
              <a:spcBef>
                <a:spcPts val="1200"/>
              </a:spcBef>
              <a:spcAft>
                <a:spcPts val="0"/>
              </a:spcAft>
              <a:buSzPct val="100000"/>
              <a:buChar char="●"/>
            </a:pPr>
            <a:r>
              <a:rPr lang="en" sz="1800"/>
              <a:t>S Ashland Ave - 17 fatalities, S Pulaski Rd - 12 fatalities, S Cicero Ave - 11 fatalities, S Western Ave &amp; S Archer Ave - 10 fatalities. </a:t>
            </a:r>
            <a:endParaRPr sz="1800"/>
          </a:p>
          <a:p>
            <a:pPr marL="457200" lvl="0" indent="-317182" algn="l" rtl="0">
              <a:spcBef>
                <a:spcPts val="0"/>
              </a:spcBef>
              <a:spcAft>
                <a:spcPts val="0"/>
              </a:spcAft>
              <a:buSzPct val="100000"/>
              <a:buChar char="●"/>
            </a:pPr>
            <a:r>
              <a:rPr lang="en" sz="1800"/>
              <a:t>Total of 60 fatalities from these streets</a:t>
            </a:r>
            <a:endParaRPr sz="1800"/>
          </a:p>
          <a:p>
            <a:pPr marL="457200" lvl="0" indent="-317182" algn="l" rtl="0">
              <a:spcBef>
                <a:spcPts val="0"/>
              </a:spcBef>
              <a:spcAft>
                <a:spcPts val="0"/>
              </a:spcAft>
              <a:buSzPct val="100000"/>
              <a:buChar char="●"/>
            </a:pPr>
            <a:r>
              <a:rPr lang="en" sz="1800"/>
              <a:t>Majority of the streets located in the southern parts of Chicago. </a:t>
            </a:r>
            <a:endParaRPr sz="1800"/>
          </a:p>
          <a:p>
            <a:pPr marL="0" lvl="0" indent="0" algn="l" rtl="0">
              <a:spcBef>
                <a:spcPts val="1200"/>
              </a:spcBef>
              <a:spcAft>
                <a:spcPts val="1200"/>
              </a:spcAft>
              <a:buNone/>
            </a:pPr>
            <a:endParaRPr sz="1600"/>
          </a:p>
        </p:txBody>
      </p:sp>
      <p:pic>
        <p:nvPicPr>
          <p:cNvPr id="104" name="Google Shape;104;p20"/>
          <p:cNvPicPr preferRelativeResize="0"/>
          <p:nvPr/>
        </p:nvPicPr>
        <p:blipFill>
          <a:blip r:embed="rId3">
            <a:alphaModFix/>
          </a:blip>
          <a:stretch>
            <a:fillRect/>
          </a:stretch>
        </p:blipFill>
        <p:spPr>
          <a:xfrm>
            <a:off x="4085676" y="612648"/>
            <a:ext cx="4521028" cy="3959352"/>
          </a:xfrm>
          <a:prstGeom prst="rect">
            <a:avLst/>
          </a:prstGeom>
          <a:noFill/>
          <a:ln w="19050" cap="flat" cmpd="sng">
            <a:solidFill>
              <a:schemeClr val="lt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557784"/>
            <a:ext cx="2808000" cy="10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00"/>
              <a:t>What time of the year are these accidents happening?</a:t>
            </a:r>
            <a:endParaRPr sz="2100"/>
          </a:p>
        </p:txBody>
      </p:sp>
      <p:sp>
        <p:nvSpPr>
          <p:cNvPr id="110" name="Google Shape;110;p21"/>
          <p:cNvSpPr txBox="1">
            <a:spLocks noGrp="1"/>
          </p:cNvSpPr>
          <p:nvPr>
            <p:ph type="body" idx="1"/>
          </p:nvPr>
        </p:nvSpPr>
        <p:spPr>
          <a:xfrm>
            <a:off x="311700" y="1766900"/>
            <a:ext cx="2808000" cy="2277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900"/>
              <a:t>Worst Year: 2021</a:t>
            </a:r>
            <a:endParaRPr sz="4900"/>
          </a:p>
          <a:p>
            <a:pPr marL="0" lvl="0" indent="0" algn="l" rtl="0">
              <a:spcBef>
                <a:spcPts val="0"/>
              </a:spcBef>
              <a:spcAft>
                <a:spcPts val="0"/>
              </a:spcAft>
              <a:buNone/>
            </a:pPr>
            <a:endParaRPr sz="4900"/>
          </a:p>
          <a:p>
            <a:pPr marL="0" lvl="0" indent="0" algn="l" rtl="0">
              <a:spcBef>
                <a:spcPts val="0"/>
              </a:spcBef>
              <a:spcAft>
                <a:spcPts val="0"/>
              </a:spcAft>
              <a:buNone/>
            </a:pPr>
            <a:r>
              <a:rPr lang="en" sz="4900"/>
              <a:t>Most Fatalities: July</a:t>
            </a:r>
            <a:endParaRPr sz="4900"/>
          </a:p>
          <a:p>
            <a:pPr marL="0" lvl="0" indent="0" algn="l" rtl="0">
              <a:spcBef>
                <a:spcPts val="0"/>
              </a:spcBef>
              <a:spcAft>
                <a:spcPts val="0"/>
              </a:spcAft>
              <a:buNone/>
            </a:pPr>
            <a:endParaRPr sz="4900"/>
          </a:p>
          <a:p>
            <a:pPr marL="0" lvl="0" indent="0" algn="l" rtl="0">
              <a:spcBef>
                <a:spcPts val="0"/>
              </a:spcBef>
              <a:spcAft>
                <a:spcPts val="0"/>
              </a:spcAft>
              <a:buNone/>
            </a:pPr>
            <a:r>
              <a:rPr lang="en" sz="4900"/>
              <a:t>Biggest factors: Weather and</a:t>
            </a:r>
            <a:endParaRPr sz="4900"/>
          </a:p>
          <a:p>
            <a:pPr marL="0" lvl="0" indent="0" algn="l" rtl="0">
              <a:spcBef>
                <a:spcPts val="1200"/>
              </a:spcBef>
              <a:spcAft>
                <a:spcPts val="0"/>
              </a:spcAft>
              <a:buNone/>
            </a:pPr>
            <a:r>
              <a:rPr lang="en" sz="4900"/>
              <a:t>Covid</a:t>
            </a:r>
            <a:endParaRPr sz="4900"/>
          </a:p>
          <a:p>
            <a:pPr marL="0" lvl="0" indent="0" algn="l" rtl="0">
              <a:spcBef>
                <a:spcPts val="1200"/>
              </a:spcBef>
              <a:spcAft>
                <a:spcPts val="0"/>
              </a:spcAft>
              <a:buNone/>
            </a:pPr>
            <a:r>
              <a:rPr lang="en" sz="4900"/>
              <a:t>Limit to dataset</a:t>
            </a:r>
            <a:endParaRPr sz="4900"/>
          </a:p>
          <a:p>
            <a:pPr marL="0" lvl="0" indent="0" algn="l" rtl="0">
              <a:spcBef>
                <a:spcPts val="1200"/>
              </a:spcBef>
              <a:spcAft>
                <a:spcPts val="0"/>
              </a:spcAft>
              <a:buNone/>
            </a:pPr>
            <a:endParaRPr sz="1600">
              <a:solidFill>
                <a:schemeClr val="dk1"/>
              </a:solidFill>
            </a:endParaRPr>
          </a:p>
          <a:p>
            <a:pPr marL="0" lvl="0" indent="0" algn="l" rtl="0">
              <a:spcBef>
                <a:spcPts val="1200"/>
              </a:spcBef>
              <a:spcAft>
                <a:spcPts val="1200"/>
              </a:spcAft>
              <a:buNone/>
            </a:pPr>
            <a:endParaRPr sz="1600">
              <a:solidFill>
                <a:schemeClr val="dk1"/>
              </a:solidFill>
              <a:highlight>
                <a:schemeClr val="dk1"/>
              </a:highlight>
            </a:endParaRPr>
          </a:p>
        </p:txBody>
      </p:sp>
      <p:pic>
        <p:nvPicPr>
          <p:cNvPr id="111" name="Google Shape;111;p21"/>
          <p:cNvPicPr preferRelativeResize="0"/>
          <p:nvPr/>
        </p:nvPicPr>
        <p:blipFill>
          <a:blip r:embed="rId3">
            <a:alphaModFix/>
          </a:blip>
          <a:stretch>
            <a:fillRect/>
          </a:stretch>
        </p:blipFill>
        <p:spPr>
          <a:xfrm>
            <a:off x="3694176" y="612648"/>
            <a:ext cx="5061600" cy="3796200"/>
          </a:xfrm>
          <a:prstGeom prst="rect">
            <a:avLst/>
          </a:prstGeom>
          <a:noFill/>
          <a:ln w="19050" cap="flat" cmpd="sng">
            <a:solidFill>
              <a:schemeClr val="lt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On-screen Show (16:9)</PresentationFormat>
  <Paragraphs>84</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Dark</vt:lpstr>
      <vt:lpstr>Fatal Accidents in Chicago 2019 - Present</vt:lpstr>
      <vt:lpstr>Table of Contents </vt:lpstr>
      <vt:lpstr>Objective</vt:lpstr>
      <vt:lpstr>The Dataset</vt:lpstr>
      <vt:lpstr>Who is affected?</vt:lpstr>
      <vt:lpstr>Is there a connection between victim type and when the fatality occurred?</vt:lpstr>
      <vt:lpstr>Where are these fatal accidents?</vt:lpstr>
      <vt:lpstr>Which streets have the most fatalities?</vt:lpstr>
      <vt:lpstr>What time of the year are these accidents happening?</vt:lpstr>
      <vt:lpstr>When are more fatalities occurring?</vt:lpstr>
      <vt:lpstr>Do the trends in “When” differ by victim type?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Accidents in Chicago 2019 - Present</dc:title>
  <dc:creator>s7551286 lee</dc:creator>
  <cp:lastModifiedBy>s7551286 lee</cp:lastModifiedBy>
  <cp:revision>1</cp:revision>
  <dcterms:modified xsi:type="dcterms:W3CDTF">2022-12-13T05:10:24Z</dcterms:modified>
</cp:coreProperties>
</file>