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E4AE-D851-4A36-BAE0-1477286617DC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82CA-708D-4540-A338-04E7DC985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82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E4AE-D851-4A36-BAE0-1477286617DC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82CA-708D-4540-A338-04E7DC985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09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E4AE-D851-4A36-BAE0-1477286617DC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82CA-708D-4540-A338-04E7DC985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1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E4AE-D851-4A36-BAE0-1477286617DC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82CA-708D-4540-A338-04E7DC985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06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E4AE-D851-4A36-BAE0-1477286617DC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82CA-708D-4540-A338-04E7DC985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28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E4AE-D851-4A36-BAE0-1477286617DC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82CA-708D-4540-A338-04E7DC985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34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E4AE-D851-4A36-BAE0-1477286617DC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82CA-708D-4540-A338-04E7DC985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82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E4AE-D851-4A36-BAE0-1477286617DC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82CA-708D-4540-A338-04E7DC985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80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E4AE-D851-4A36-BAE0-1477286617DC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82CA-708D-4540-A338-04E7DC985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58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E4AE-D851-4A36-BAE0-1477286617DC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82CA-708D-4540-A338-04E7DC985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5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E4AE-D851-4A36-BAE0-1477286617DC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82CA-708D-4540-A338-04E7DC985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61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8E4AE-D851-4A36-BAE0-1477286617DC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182CA-708D-4540-A338-04E7DC985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24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Topic-Enhanced Language Model (Proposal)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Ao Liu</a:t>
            </a:r>
          </a:p>
          <a:p>
            <a:pPr algn="r"/>
            <a:r>
              <a:rPr lang="en-US" altLang="zh-CN" dirty="0" err="1" smtClean="0"/>
              <a:t>Umass</a:t>
            </a:r>
            <a:r>
              <a:rPr lang="en-US" altLang="zh-CN" dirty="0" smtClean="0"/>
              <a:t>, CICS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8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Joint Probability:</a:t>
            </a:r>
          </a:p>
          <a:p>
            <a:r>
              <a:rPr lang="en-US" altLang="zh-CN" dirty="0" smtClean="0"/>
              <a:t>Log-likelihood: </a:t>
            </a:r>
          </a:p>
          <a:p>
            <a:r>
              <a:rPr lang="en-US" altLang="zh-CN" dirty="0" smtClean="0"/>
              <a:t>Problem: </a:t>
            </a:r>
          </a:p>
          <a:p>
            <a:pPr lvl="1"/>
            <a:r>
              <a:rPr lang="en-US" altLang="zh-CN" dirty="0" smtClean="0"/>
              <a:t>hard to learn semantic dependencies (usually long-distance)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667" y="1825625"/>
            <a:ext cx="2333625" cy="409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292" y="2857198"/>
            <a:ext cx="2412816" cy="511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742" y="2284111"/>
            <a:ext cx="21717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6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Topic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LDA, </a:t>
            </a:r>
            <a:r>
              <a:rPr lang="en-US" altLang="zh-CN" dirty="0" err="1" smtClean="0"/>
              <a:t>etc</a:t>
            </a:r>
            <a:endParaRPr lang="en-US" altLang="zh-CN" dirty="0" smtClean="0"/>
          </a:p>
          <a:p>
            <a:r>
              <a:rPr lang="en-US" altLang="zh-CN" dirty="0" smtClean="0"/>
              <a:t>Useful tool to capture hidden semantic structures</a:t>
            </a:r>
          </a:p>
          <a:p>
            <a:r>
              <a:rPr lang="en-US" altLang="zh-CN" dirty="0" smtClean="0"/>
              <a:t>Problem:</a:t>
            </a:r>
          </a:p>
          <a:p>
            <a:pPr lvl="1"/>
            <a:r>
              <a:rPr lang="en-US" altLang="zh-CN" dirty="0" smtClean="0"/>
              <a:t>No Word Ordering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754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TopicRNN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Dieng</a:t>
            </a:r>
            <a:r>
              <a:rPr lang="en-US" altLang="zh-CN" dirty="0" smtClean="0"/>
              <a:t> et al., 2017)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Latent topic model to capture global semantics</a:t>
            </a:r>
          </a:p>
          <a:p>
            <a:r>
              <a:rPr lang="en-US" altLang="zh-CN" dirty="0" smtClean="0"/>
              <a:t>RNNs to capture local syntactic structures</a:t>
            </a:r>
          </a:p>
          <a:p>
            <a:endParaRPr lang="en-US" altLang="zh-CN" dirty="0"/>
          </a:p>
          <a:p>
            <a:r>
              <a:rPr lang="en-US" altLang="zh-CN" dirty="0" smtClean="0"/>
              <a:t>Problem:</a:t>
            </a:r>
          </a:p>
          <a:p>
            <a:pPr lvl="1"/>
            <a:r>
              <a:rPr lang="en-US" altLang="zh-CN" dirty="0" smtClean="0"/>
              <a:t>Only excludes the effect of stop words</a:t>
            </a:r>
          </a:p>
          <a:p>
            <a:pPr lvl="1"/>
            <a:r>
              <a:rPr lang="en-US" altLang="zh-CN" dirty="0" smtClean="0"/>
              <a:t>Topic model remains global</a:t>
            </a:r>
          </a:p>
          <a:p>
            <a:pPr lvl="2"/>
            <a:r>
              <a:rPr lang="en-US" altLang="zh-CN" dirty="0" smtClean="0"/>
              <a:t>Local alternation is ignored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434" y="3077234"/>
            <a:ext cx="3569017" cy="176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1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Mixture of </a:t>
            </a:r>
            <a:r>
              <a:rPr lang="en-US" altLang="zh-CN" dirty="0" err="1" smtClean="0"/>
              <a:t>Softmax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MoS</a:t>
            </a:r>
            <a:r>
              <a:rPr lang="en-US" altLang="zh-CN" dirty="0" smtClean="0"/>
              <a:t>) (Yang et al., 2018)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View language modeling as a matrix factorization problem</a:t>
            </a:r>
          </a:p>
          <a:p>
            <a:r>
              <a:rPr lang="en-US" altLang="zh-CN" dirty="0" err="1" smtClean="0"/>
              <a:t>MoS</a:t>
            </a:r>
            <a:r>
              <a:rPr lang="en-US" altLang="zh-CN" dirty="0" smtClean="0"/>
              <a:t>:  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Weighted average of K </a:t>
            </a:r>
            <a:r>
              <a:rPr lang="en-US" altLang="zh-CN" dirty="0" err="1" smtClean="0"/>
              <a:t>softmax</a:t>
            </a:r>
            <a:r>
              <a:rPr lang="en-US" altLang="zh-CN" dirty="0" smtClean="0"/>
              <a:t> distributions</a:t>
            </a:r>
          </a:p>
          <a:p>
            <a:pPr lvl="1"/>
            <a:r>
              <a:rPr lang="en-US" altLang="zh-CN" dirty="0" smtClean="0"/>
              <a:t>Allow the probability matrix to have high rank</a:t>
            </a:r>
          </a:p>
          <a:p>
            <a:pPr lvl="1"/>
            <a:r>
              <a:rPr lang="en-US" altLang="zh-CN" dirty="0" smtClean="0"/>
              <a:t>Model has better expressiveness</a:t>
            </a:r>
            <a:endParaRPr lang="zh-CN" altLang="en-US" dirty="0" smtClean="0"/>
          </a:p>
          <a:p>
            <a:r>
              <a:rPr lang="en-US" altLang="zh-CN" dirty="0" smtClean="0"/>
              <a:t>Problem:</a:t>
            </a:r>
          </a:p>
          <a:p>
            <a:pPr lvl="1"/>
            <a:r>
              <a:rPr lang="en-US" altLang="zh-CN" dirty="0" smtClean="0"/>
              <a:t>Hard to interpret the latent states</a:t>
            </a:r>
          </a:p>
          <a:p>
            <a:pPr lvl="1"/>
            <a:r>
              <a:rPr lang="en-US" altLang="zh-CN" dirty="0" smtClean="0"/>
              <a:t>Semantic dependencies may or may not be learned</a:t>
            </a:r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102" y="2386304"/>
            <a:ext cx="4353343" cy="77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3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Haw-</a:t>
            </a:r>
            <a:r>
              <a:rPr lang="en-US" altLang="zh-CN" dirty="0" err="1" smtClean="0"/>
              <a:t>Shiuan’s</a:t>
            </a:r>
            <a:r>
              <a:rPr lang="en-US" altLang="zh-CN" dirty="0" smtClean="0"/>
              <a:t> Previous Work</a:t>
            </a:r>
            <a:endParaRPr lang="zh-CN" altLang="en-US" dirty="0"/>
          </a:p>
        </p:txBody>
      </p:sp>
      <p:grpSp>
        <p:nvGrpSpPr>
          <p:cNvPr id="4" name="Shape 266"/>
          <p:cNvGrpSpPr/>
          <p:nvPr/>
        </p:nvGrpSpPr>
        <p:grpSpPr>
          <a:xfrm>
            <a:off x="1944732" y="2348509"/>
            <a:ext cx="1835400" cy="2219539"/>
            <a:chOff x="554900" y="1344575"/>
            <a:chExt cx="1835400" cy="3062700"/>
          </a:xfrm>
        </p:grpSpPr>
        <p:sp>
          <p:nvSpPr>
            <p:cNvPr id="5" name="Shape 267"/>
            <p:cNvSpPr/>
            <p:nvPr/>
          </p:nvSpPr>
          <p:spPr>
            <a:xfrm>
              <a:off x="554900" y="1344575"/>
              <a:ext cx="1835400" cy="306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" name="Shape 268"/>
            <p:cNvCxnSpPr/>
            <p:nvPr/>
          </p:nvCxnSpPr>
          <p:spPr>
            <a:xfrm>
              <a:off x="959410" y="1483325"/>
              <a:ext cx="0" cy="2785200"/>
            </a:xfrm>
            <a:prstGeom prst="straightConnector1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Shape 269"/>
            <p:cNvCxnSpPr/>
            <p:nvPr/>
          </p:nvCxnSpPr>
          <p:spPr>
            <a:xfrm>
              <a:off x="675300" y="1483325"/>
              <a:ext cx="0" cy="2785200"/>
            </a:xfrm>
            <a:prstGeom prst="straightConnector1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270"/>
            <p:cNvCxnSpPr/>
            <p:nvPr/>
          </p:nvCxnSpPr>
          <p:spPr>
            <a:xfrm>
              <a:off x="817355" y="1483325"/>
              <a:ext cx="0" cy="2785200"/>
            </a:xfrm>
            <a:prstGeom prst="straightConnector1">
              <a:avLst/>
            </a:pr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271"/>
            <p:cNvCxnSpPr/>
            <p:nvPr/>
          </p:nvCxnSpPr>
          <p:spPr>
            <a:xfrm>
              <a:off x="1101465" y="1483325"/>
              <a:ext cx="0" cy="278520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272"/>
            <p:cNvCxnSpPr/>
            <p:nvPr/>
          </p:nvCxnSpPr>
          <p:spPr>
            <a:xfrm>
              <a:off x="1243520" y="1483325"/>
              <a:ext cx="0" cy="2785200"/>
            </a:xfrm>
            <a:prstGeom prst="straightConnector1">
              <a:avLst/>
            </a:prstGeom>
            <a:noFill/>
            <a:ln w="1905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273"/>
            <p:cNvCxnSpPr/>
            <p:nvPr/>
          </p:nvCxnSpPr>
          <p:spPr>
            <a:xfrm>
              <a:off x="1385575" y="1483325"/>
              <a:ext cx="0" cy="2785200"/>
            </a:xfrm>
            <a:prstGeom prst="straightConnector1">
              <a:avLst/>
            </a:prstGeom>
            <a:noFill/>
            <a:ln w="19050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Shape 274"/>
          <p:cNvSpPr txBox="1"/>
          <p:nvPr/>
        </p:nvSpPr>
        <p:spPr>
          <a:xfrm>
            <a:off x="1891382" y="1889650"/>
            <a:ext cx="14940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rgbClr val="0000FF"/>
                </a:solidFill>
              </a:rPr>
              <a:t>a</a:t>
            </a:r>
            <a:r>
              <a:rPr lang="en" sz="1800" dirty="0">
                <a:solidFill>
                  <a:schemeClr val="dk2"/>
                </a:solidFill>
              </a:rPr>
              <a:t> </a:t>
            </a:r>
            <a:r>
              <a:rPr lang="en" sz="1800" dirty="0">
                <a:solidFill>
                  <a:srgbClr val="6AA84F"/>
                </a:solidFill>
              </a:rPr>
              <a:t>b</a:t>
            </a:r>
            <a:r>
              <a:rPr lang="en" sz="1800" dirty="0">
                <a:solidFill>
                  <a:schemeClr val="dk2"/>
                </a:solidFill>
              </a:rPr>
              <a:t> </a:t>
            </a:r>
            <a:r>
              <a:rPr lang="en" sz="1800" dirty="0">
                <a:solidFill>
                  <a:srgbClr val="CC0000"/>
                </a:solidFill>
              </a:rPr>
              <a:t>c </a:t>
            </a:r>
            <a:r>
              <a:rPr lang="en" sz="1800" dirty="0">
                <a:solidFill>
                  <a:srgbClr val="FF9900"/>
                </a:solidFill>
              </a:rPr>
              <a:t>d</a:t>
            </a:r>
            <a:r>
              <a:rPr lang="en" sz="1800" dirty="0">
                <a:solidFill>
                  <a:srgbClr val="CC0000"/>
                </a:solidFill>
              </a:rPr>
              <a:t> </a:t>
            </a:r>
            <a:r>
              <a:rPr lang="en" sz="1800" dirty="0">
                <a:solidFill>
                  <a:srgbClr val="9900FF"/>
                </a:solidFill>
              </a:rPr>
              <a:t>e </a:t>
            </a:r>
            <a:r>
              <a:rPr lang="en" sz="1800" dirty="0">
                <a:solidFill>
                  <a:srgbClr val="4A86E8"/>
                </a:solidFill>
              </a:rPr>
              <a:t>f</a:t>
            </a:r>
            <a:endParaRPr dirty="0"/>
          </a:p>
        </p:txBody>
      </p:sp>
      <p:sp>
        <p:nvSpPr>
          <p:cNvPr id="13" name="Shape 275"/>
          <p:cNvSpPr/>
          <p:nvPr/>
        </p:nvSpPr>
        <p:spPr>
          <a:xfrm rot="5400000">
            <a:off x="4504657" y="1813775"/>
            <a:ext cx="1835400" cy="290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276"/>
          <p:cNvSpPr/>
          <p:nvPr/>
        </p:nvSpPr>
        <p:spPr>
          <a:xfrm>
            <a:off x="4068282" y="2423225"/>
            <a:ext cx="202800" cy="202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277"/>
          <p:cNvSpPr/>
          <p:nvPr/>
        </p:nvSpPr>
        <p:spPr>
          <a:xfrm>
            <a:off x="4068282" y="2671675"/>
            <a:ext cx="202800" cy="2028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278"/>
          <p:cNvSpPr/>
          <p:nvPr/>
        </p:nvSpPr>
        <p:spPr>
          <a:xfrm>
            <a:off x="4068282" y="2920125"/>
            <a:ext cx="202800" cy="2028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0000"/>
              </a:solidFill>
            </a:endParaRPr>
          </a:p>
        </p:txBody>
      </p:sp>
      <p:sp>
        <p:nvSpPr>
          <p:cNvPr id="17" name="Shape 279"/>
          <p:cNvSpPr/>
          <p:nvPr/>
        </p:nvSpPr>
        <p:spPr>
          <a:xfrm rot="5400000">
            <a:off x="7938232" y="1963150"/>
            <a:ext cx="2134200" cy="290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280"/>
          <p:cNvSpPr txBox="1"/>
          <p:nvPr/>
        </p:nvSpPr>
        <p:spPr>
          <a:xfrm>
            <a:off x="6917482" y="2551275"/>
            <a:ext cx="5016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≅</a:t>
            </a:r>
            <a:endParaRPr sz="3600"/>
          </a:p>
        </p:txBody>
      </p:sp>
      <p:sp>
        <p:nvSpPr>
          <p:cNvPr id="19" name="Shape 281"/>
          <p:cNvSpPr txBox="1"/>
          <p:nvPr/>
        </p:nvSpPr>
        <p:spPr>
          <a:xfrm>
            <a:off x="7557757" y="1825625"/>
            <a:ext cx="4056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s1</a:t>
            </a:r>
            <a:endParaRPr/>
          </a:p>
        </p:txBody>
      </p:sp>
      <p:cxnSp>
        <p:nvCxnSpPr>
          <p:cNvPr id="20" name="Shape 282"/>
          <p:cNvCxnSpPr/>
          <p:nvPr/>
        </p:nvCxnSpPr>
        <p:spPr>
          <a:xfrm>
            <a:off x="7771182" y="2487250"/>
            <a:ext cx="0" cy="179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Shape 283"/>
          <p:cNvSpPr txBox="1"/>
          <p:nvPr/>
        </p:nvSpPr>
        <p:spPr>
          <a:xfrm>
            <a:off x="7109557" y="4781550"/>
            <a:ext cx="20049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Sentences embedding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word2vec</a:t>
            </a:r>
            <a:endParaRPr/>
          </a:p>
        </p:txBody>
      </p:sp>
      <p:cxnSp>
        <p:nvCxnSpPr>
          <p:cNvPr id="22" name="Shape 284"/>
          <p:cNvCxnSpPr>
            <a:stCxn id="21" idx="0"/>
          </p:cNvCxnSpPr>
          <p:nvPr/>
        </p:nvCxnSpPr>
        <p:spPr>
          <a:xfrm rot="10800000">
            <a:off x="7866607" y="4375950"/>
            <a:ext cx="245400" cy="40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Shape 285"/>
          <p:cNvSpPr txBox="1"/>
          <p:nvPr/>
        </p:nvSpPr>
        <p:spPr>
          <a:xfrm>
            <a:off x="7963357" y="1825625"/>
            <a:ext cx="4056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</a:t>
            </a:r>
            <a:endParaRPr/>
          </a:p>
        </p:txBody>
      </p:sp>
      <p:sp>
        <p:nvSpPr>
          <p:cNvPr id="24" name="Shape 286"/>
          <p:cNvSpPr txBox="1"/>
          <p:nvPr/>
        </p:nvSpPr>
        <p:spPr>
          <a:xfrm>
            <a:off x="4281707" y="4376025"/>
            <a:ext cx="23583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Coefficients of bases in s1</a:t>
            </a:r>
            <a:endParaRPr/>
          </a:p>
        </p:txBody>
      </p:sp>
      <p:sp>
        <p:nvSpPr>
          <p:cNvPr id="25" name="Shape 288"/>
          <p:cNvSpPr txBox="1"/>
          <p:nvPr/>
        </p:nvSpPr>
        <p:spPr>
          <a:xfrm>
            <a:off x="3969907" y="1903300"/>
            <a:ext cx="4056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s1</a:t>
            </a:r>
            <a:endParaRPr/>
          </a:p>
        </p:txBody>
      </p:sp>
      <p:sp>
        <p:nvSpPr>
          <p:cNvPr id="26" name="Shape 289"/>
          <p:cNvSpPr txBox="1"/>
          <p:nvPr/>
        </p:nvSpPr>
        <p:spPr>
          <a:xfrm>
            <a:off x="4375507" y="1903300"/>
            <a:ext cx="4056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</a:t>
            </a:r>
            <a:endParaRPr/>
          </a:p>
        </p:txBody>
      </p:sp>
      <p:cxnSp>
        <p:nvCxnSpPr>
          <p:cNvPr id="27" name="Shape 290"/>
          <p:cNvCxnSpPr>
            <a:stCxn id="24" idx="0"/>
          </p:cNvCxnSpPr>
          <p:nvPr/>
        </p:nvCxnSpPr>
        <p:spPr>
          <a:xfrm rot="10800000">
            <a:off x="4110857" y="3981225"/>
            <a:ext cx="1350000" cy="39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Shape 291"/>
          <p:cNvSpPr txBox="1"/>
          <p:nvPr/>
        </p:nvSpPr>
        <p:spPr>
          <a:xfrm>
            <a:off x="1976732" y="5028475"/>
            <a:ext cx="1803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 of words</a:t>
            </a:r>
            <a:endParaRPr/>
          </a:p>
        </p:txBody>
      </p:sp>
      <p:sp>
        <p:nvSpPr>
          <p:cNvPr id="29" name="Shape 292"/>
          <p:cNvSpPr txBox="1"/>
          <p:nvPr/>
        </p:nvSpPr>
        <p:spPr>
          <a:xfrm>
            <a:off x="3969907" y="5032950"/>
            <a:ext cx="27447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sentence representation 1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be clustered into events</a:t>
            </a:r>
            <a:endParaRPr/>
          </a:p>
        </p:txBody>
      </p:sp>
      <p:cxnSp>
        <p:nvCxnSpPr>
          <p:cNvPr id="30" name="Shape 293"/>
          <p:cNvCxnSpPr>
            <a:stCxn id="5" idx="2"/>
            <a:endCxn id="28" idx="0"/>
          </p:cNvCxnSpPr>
          <p:nvPr/>
        </p:nvCxnSpPr>
        <p:spPr>
          <a:xfrm>
            <a:off x="2862432" y="4568048"/>
            <a:ext cx="15900" cy="46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Shape 294"/>
          <p:cNvCxnSpPr>
            <a:stCxn id="24" idx="2"/>
            <a:endCxn id="29" idx="0"/>
          </p:cNvCxnSpPr>
          <p:nvPr/>
        </p:nvCxnSpPr>
        <p:spPr>
          <a:xfrm flipH="1">
            <a:off x="5342357" y="4792125"/>
            <a:ext cx="118500" cy="24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" name="Shape 295"/>
          <p:cNvSpPr/>
          <p:nvPr/>
        </p:nvSpPr>
        <p:spPr>
          <a:xfrm>
            <a:off x="9294682" y="4633625"/>
            <a:ext cx="1163100" cy="1163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296"/>
          <p:cNvSpPr/>
          <p:nvPr/>
        </p:nvSpPr>
        <p:spPr>
          <a:xfrm>
            <a:off x="9696257" y="4793700"/>
            <a:ext cx="234900" cy="23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297"/>
          <p:cNvSpPr/>
          <p:nvPr/>
        </p:nvSpPr>
        <p:spPr>
          <a:xfrm>
            <a:off x="10097932" y="5028600"/>
            <a:ext cx="234900" cy="23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298"/>
          <p:cNvSpPr/>
          <p:nvPr/>
        </p:nvSpPr>
        <p:spPr>
          <a:xfrm>
            <a:off x="9391682" y="5137850"/>
            <a:ext cx="234900" cy="23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299"/>
          <p:cNvSpPr/>
          <p:nvPr/>
        </p:nvSpPr>
        <p:spPr>
          <a:xfrm>
            <a:off x="9769282" y="5438563"/>
            <a:ext cx="234900" cy="23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00"/>
          <p:cNvSpPr/>
          <p:nvPr/>
        </p:nvSpPr>
        <p:spPr>
          <a:xfrm>
            <a:off x="9797752" y="5154245"/>
            <a:ext cx="162600" cy="162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Shape 301"/>
          <p:cNvCxnSpPr>
            <a:stCxn id="37" idx="3"/>
          </p:cNvCxnSpPr>
          <p:nvPr/>
        </p:nvCxnSpPr>
        <p:spPr>
          <a:xfrm flipH="1">
            <a:off x="9540164" y="5293033"/>
            <a:ext cx="281400" cy="50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" name="文本框 39"/>
          <p:cNvSpPr txBox="1"/>
          <p:nvPr/>
        </p:nvSpPr>
        <p:spPr>
          <a:xfrm>
            <a:off x="7866606" y="5931618"/>
            <a:ext cx="34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(Haw-</a:t>
            </a:r>
            <a:r>
              <a:rPr lang="en-US" altLang="zh-CN" dirty="0" err="1" smtClean="0"/>
              <a:t>Shiuan</a:t>
            </a:r>
            <a:r>
              <a:rPr lang="en-US" altLang="zh-CN" dirty="0" smtClean="0"/>
              <a:t>, presented 2/21/2018)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231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Proposed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Using all seen words in the document to </a:t>
            </a:r>
            <a:r>
              <a:rPr lang="en-US" altLang="zh-CN" dirty="0" err="1" smtClean="0"/>
              <a:t>finetune</a:t>
            </a:r>
            <a:r>
              <a:rPr lang="en-US" altLang="zh-CN" dirty="0" smtClean="0"/>
              <a:t> global topic basis</a:t>
            </a:r>
          </a:p>
          <a:p>
            <a:r>
              <a:rPr lang="en-US" altLang="zh-CN" dirty="0" smtClean="0"/>
              <a:t>Using seen words in the sentence to predict local topic basis (a subset of global basis)</a:t>
            </a:r>
          </a:p>
          <a:p>
            <a:r>
              <a:rPr lang="en-US" altLang="zh-CN" dirty="0" smtClean="0"/>
              <a:t>Predict the next word conditioned on seen words in the sentence and local topic basis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60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Downstream Tasks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Text Generation</a:t>
            </a:r>
          </a:p>
          <a:p>
            <a:pPr lvl="1"/>
            <a:r>
              <a:rPr lang="en-US" altLang="zh-CN" dirty="0" smtClean="0"/>
              <a:t>Similar to predictions in the proposed language model</a:t>
            </a:r>
          </a:p>
          <a:p>
            <a:pPr lvl="1"/>
            <a:r>
              <a:rPr lang="en-US" altLang="zh-CN" dirty="0" smtClean="0"/>
              <a:t>Further changes depend on the specific generation task</a:t>
            </a:r>
          </a:p>
          <a:p>
            <a:endParaRPr lang="en-US" altLang="zh-CN" dirty="0"/>
          </a:p>
          <a:p>
            <a:r>
              <a:rPr lang="en-US" altLang="zh-CN" dirty="0" smtClean="0"/>
              <a:t>Document Ontology Classification and Ranking</a:t>
            </a:r>
          </a:p>
          <a:p>
            <a:pPr lvl="1"/>
            <a:r>
              <a:rPr lang="en-US" altLang="zh-CN" dirty="0" smtClean="0"/>
              <a:t>Can be either unsupervised or semi-supervised</a:t>
            </a:r>
          </a:p>
          <a:p>
            <a:pPr lvl="1"/>
            <a:r>
              <a:rPr lang="en-US" altLang="zh-CN" dirty="0" smtClean="0"/>
              <a:t>Features:</a:t>
            </a:r>
          </a:p>
          <a:p>
            <a:pPr lvl="2"/>
            <a:r>
              <a:rPr lang="en-US" altLang="zh-CN" dirty="0" smtClean="0"/>
              <a:t>Output of language model (last state)</a:t>
            </a:r>
          </a:p>
          <a:p>
            <a:pPr lvl="2"/>
            <a:r>
              <a:rPr lang="en-US" altLang="zh-CN" smtClean="0"/>
              <a:t>Topic Similarities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030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273</Words>
  <Application>Microsoft Office PowerPoint</Application>
  <PresentationFormat>宽屏</PresentationFormat>
  <Paragraphs>60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Topic-Enhanced Language Model (Proposal)</vt:lpstr>
      <vt:lpstr>Language Models</vt:lpstr>
      <vt:lpstr>Topic Models</vt:lpstr>
      <vt:lpstr>TopicRNN (Dieng et al., 2017)</vt:lpstr>
      <vt:lpstr>Mixture of Softmax (MoS) (Yang et al., 2018)</vt:lpstr>
      <vt:lpstr>Haw-Shiuan’s Previous Work</vt:lpstr>
      <vt:lpstr>Proposed Model</vt:lpstr>
      <vt:lpstr>Downstream Tasks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Topic-Enhanced Language Model (Proposal)</dc:title>
  <dc:creator>Liu Ao</dc:creator>
  <cp:lastModifiedBy>Liu Ao</cp:lastModifiedBy>
  <cp:revision>13</cp:revision>
  <dcterms:created xsi:type="dcterms:W3CDTF">2018-09-11T01:51:13Z</dcterms:created>
  <dcterms:modified xsi:type="dcterms:W3CDTF">2018-09-11T03:41:00Z</dcterms:modified>
</cp:coreProperties>
</file>