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L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F9A4-BD62-BEB4-E216-8C2D9107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C682D-B7F3-0D53-1038-B6A008470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12D3-3CBF-2546-A37A-72A22816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42E1-BF8D-B7EE-8B4E-AA44018D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1B47-C22E-C774-6119-5ADE1AEC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42298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5204-9EFC-57F3-D780-0F696DD8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942DA-B16D-0750-0EEC-31AFF6909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4CD2-0A04-2373-31F3-6D2A742B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F75C-2BC1-DE6D-27E7-88BEF53C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C6A6-FB0F-B822-617C-C1EC6BC8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53469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BC734-A259-2540-C7C2-4773EE9F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CEE87-7959-70B4-8635-B02D1C34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B68A-A420-79A7-ACBE-73129B8F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7101-55C2-BFB3-481B-720140B5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BA3E-3F85-4C30-DB36-66E5564A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2141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B473-E0D4-643C-3CE4-09031B9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E3C7-A21D-4381-0AD3-0F423913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D094-C6C5-DF23-7619-A6EC1A94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DCC6-914B-C87E-334B-902B0EBF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FB729-8CDD-A899-B785-4C13BB5F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61028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B0B6-FFC2-DE57-8105-AB8A35B0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F2E1E-C5FE-22E9-F702-8647C380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16A5-DFAB-D3B6-FE4A-1CD0EE87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A06C-73A6-9F1D-33AA-0F7AC20D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7015-71E4-E850-99C4-F4983407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44070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936C-C4C8-75D8-2F9C-6D94B06E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D237-5586-1B39-18C1-F9937C47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57E41-8B68-97E1-3335-D0C64253C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B9616-A480-6BBF-6C5E-33954E9D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C5FED-9D8A-70D6-6D0A-B136909E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3FD9-A8CF-EEAD-8543-38E79688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1420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73D0-8716-EA00-C724-D0976929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09DC1-048F-CD01-5919-40C5D671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534F-09EF-7CF3-A4D7-A47E8ABE7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CDCFE-D2B9-AFAD-EDCE-9B4091D56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45F42-D575-598C-F4F6-AB0950771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E4D03-FF7E-A409-DDF9-2659AC0B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9FC5E-E2D8-4ED8-EE29-7F8561DF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9D08D-7D4B-4F41-DC5F-C8FF7680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9888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5ED0-CF64-8B60-8A0E-A3DAA140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71D62-C49B-A186-A618-A165D31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5E80B-6137-7B9A-C155-274ECEAA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5788C-139A-C1A8-6B16-976DB188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9797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96E8C-ECB8-B771-C388-53FC635E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24E29-7E6A-0FE0-16E7-F827A620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45361-F288-8FED-03C5-F7BD9A5A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25469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8FF3-6717-917E-641B-4C9A6C19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CB39-244E-CADB-0EC8-183269F1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852EC-A3CA-B560-1417-F6CF1EF8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3FFB6-6B1C-2A1E-194C-3DBD2C2A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1FDB8-DDA3-8DE1-237A-6A4937EC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A9BD0-8558-4BB2-0D4B-E3C8B3D7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2255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4B55-FA93-7513-5AB3-5C9F7C45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0AB3A-2374-0F89-B079-FC0D91FB5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9A4C7-91EB-2AD0-CB55-850EE4D4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38AE1-DCAE-7D3A-955C-46DC7385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69BB-DAF7-2643-26E1-D0286B08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0437-2C33-7E5C-E11A-35FF31BA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374715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F1330-F784-13C9-51EB-1109482A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5D5F-ABF4-C6E5-ABF3-1D55160E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0192-DF58-ED42-60F4-13AE289C4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FB8C-0425-49AF-8873-591EE499CE58}" type="datetimeFigureOut">
              <a:rPr lang="en-LC" smtClean="0"/>
              <a:t>08/21/2022</a:t>
            </a:fld>
            <a:endParaRPr lang="en-L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B1A02-53E5-8374-2513-BE1C5FB00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1B47-9F73-781A-B546-ACA934DBF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1A50-CF03-4A00-8574-94AA3E3FDD6C}" type="slidenum">
              <a:rPr lang="en-LC" smtClean="0"/>
              <a:t>‹#›</a:t>
            </a:fld>
            <a:endParaRPr lang="en-LC"/>
          </a:p>
        </p:txBody>
      </p:sp>
    </p:spTree>
    <p:extLst>
      <p:ext uri="{BB962C8B-B14F-4D97-AF65-F5344CB8AC3E}">
        <p14:creationId xmlns:p14="http://schemas.microsoft.com/office/powerpoint/2010/main" val="200748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3C00DB-B9F0-5CBC-B05F-0256093A6D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D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C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244B1-A204-86B9-057C-E9E31BFBE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486" y="1893155"/>
            <a:ext cx="6656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19300" dirty="0">
                <a:solidFill>
                  <a:srgbClr val="FFC000"/>
                </a:solidFill>
                <a:latin typeface="Cameliya" panose="02000500000000000000" pitchFamily="2" charset="0"/>
              </a:rPr>
              <a:t>C#</a:t>
            </a:r>
            <a:endParaRPr lang="en-LC" sz="19300" dirty="0">
              <a:solidFill>
                <a:srgbClr val="FFC000"/>
              </a:solidFill>
              <a:latin typeface="Cameliya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7A763-8277-07D6-CC55-8828E1B4E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362" y="4931066"/>
            <a:ext cx="1964987" cy="478377"/>
          </a:xfrm>
        </p:spPr>
        <p:txBody>
          <a:bodyPr/>
          <a:lstStyle/>
          <a:p>
            <a:pPr algn="l"/>
            <a:r>
              <a:rPr lang="en-US" sz="1200" dirty="0">
                <a:solidFill>
                  <a:srgbClr val="FFC000"/>
                </a:solidFill>
                <a:latin typeface="TT Norms Black" panose="02000903040000020004" pitchFamily="50" charset="0"/>
              </a:rPr>
              <a:t>Tutor</a:t>
            </a:r>
            <a:endParaRPr lang="en-LC" dirty="0">
              <a:solidFill>
                <a:srgbClr val="FFC000"/>
              </a:solidFill>
              <a:latin typeface="TT Norms Black" panose="02000903040000020004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63F40BF-FC5E-3243-BBF3-B3B69391D285}"/>
              </a:ext>
            </a:extLst>
          </p:cNvPr>
          <p:cNvSpPr txBox="1">
            <a:spLocks/>
          </p:cNvSpPr>
          <p:nvPr/>
        </p:nvSpPr>
        <p:spPr>
          <a:xfrm>
            <a:off x="2999362" y="5170255"/>
            <a:ext cx="1964987" cy="478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TT Norms Medium" panose="02000803030000020003" pitchFamily="50" charset="0"/>
              </a:rPr>
              <a:t>Daniel Omajali</a:t>
            </a:r>
            <a:endParaRPr lang="en-LC" sz="1800" dirty="0">
              <a:solidFill>
                <a:schemeClr val="bg1"/>
              </a:solidFill>
              <a:latin typeface="TT Norms Medium" panose="02000803030000020003" pitchFamily="50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7768D91-F5B2-9EF2-133A-C0D77C3AEFEF}"/>
              </a:ext>
            </a:extLst>
          </p:cNvPr>
          <p:cNvSpPr txBox="1">
            <a:spLocks/>
          </p:cNvSpPr>
          <p:nvPr/>
        </p:nvSpPr>
        <p:spPr>
          <a:xfrm>
            <a:off x="2999362" y="5417451"/>
            <a:ext cx="1964987" cy="478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  <a:latin typeface="TT Norms Light" panose="02000503020000020003" pitchFamily="50" charset="0"/>
              </a:rPr>
              <a:t>Otukpo Tech Academy</a:t>
            </a:r>
            <a:endParaRPr lang="en-LC" sz="1100" dirty="0">
              <a:solidFill>
                <a:schemeClr val="bg1"/>
              </a:solidFill>
              <a:latin typeface="TT Norms Light" panose="02000503020000020003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D1586C-1FE8-6743-EA5D-8E83B7EEA0BF}"/>
              </a:ext>
            </a:extLst>
          </p:cNvPr>
          <p:cNvSpPr txBox="1">
            <a:spLocks/>
          </p:cNvSpPr>
          <p:nvPr/>
        </p:nvSpPr>
        <p:spPr>
          <a:xfrm>
            <a:off x="2767519" y="2423872"/>
            <a:ext cx="66569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spc="600" dirty="0">
                <a:solidFill>
                  <a:srgbClr val="00B0F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meliya" panose="02000500000000000000" pitchFamily="2" charset="0"/>
              </a:rPr>
              <a:t>Basics</a:t>
            </a:r>
            <a:endParaRPr lang="en-LC" sz="8800" spc="600" dirty="0">
              <a:solidFill>
                <a:srgbClr val="00B0F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meliya" panose="020005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E2A163-A7E7-ACD7-2CE0-92239C380A3E}"/>
              </a:ext>
            </a:extLst>
          </p:cNvPr>
          <p:cNvCxnSpPr/>
          <p:nvPr/>
        </p:nvCxnSpPr>
        <p:spPr>
          <a:xfrm>
            <a:off x="3083668" y="4747823"/>
            <a:ext cx="319067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9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E63B-26EC-40DD-497B-17001D77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83" y="1134960"/>
            <a:ext cx="4628161" cy="566363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Introduction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Setting up the environment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C# Syntax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C# Output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C# Comments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Variables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Data types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Type Conversion Methods – Conversion of strings to integers and integers to strings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Receiving inputs from the user</a:t>
            </a:r>
          </a:p>
          <a:p>
            <a:pPr marL="514350" indent="-514350">
              <a:buAutoNum type="arabicPeriod"/>
            </a:pPr>
            <a:r>
              <a:rPr lang="en-US" sz="1200" dirty="0" err="1">
                <a:solidFill>
                  <a:schemeClr val="bg1"/>
                </a:solidFill>
                <a:latin typeface="TT Norms Medium" panose="02000803030000020003" pitchFamily="50" charset="0"/>
              </a:rPr>
              <a:t>Maths</a:t>
            </a: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 class and methods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Conditional statements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Project – Advanced calculator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Iteration statements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Arrays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Lists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Dictionary</a:t>
            </a:r>
          </a:p>
          <a:p>
            <a:pPr marL="514350" indent="-51435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Methods/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C9B8A-3D29-2229-C50F-08908947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3" y="59404"/>
            <a:ext cx="1133110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Cameliya" panose="02000500000000000000" pitchFamily="2" charset="0"/>
              </a:rPr>
              <a:t>Contents</a:t>
            </a:r>
            <a:endParaRPr lang="en-LC" sz="3600" dirty="0">
              <a:solidFill>
                <a:srgbClr val="FFC000"/>
              </a:solidFill>
              <a:latin typeface="Cameliya" panose="02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6F0626-3781-3D60-5DA8-F28F373C9B67}"/>
              </a:ext>
            </a:extLst>
          </p:cNvPr>
          <p:cNvSpPr txBox="1">
            <a:spLocks/>
          </p:cNvSpPr>
          <p:nvPr/>
        </p:nvSpPr>
        <p:spPr>
          <a:xfrm>
            <a:off x="5289351" y="1134960"/>
            <a:ext cx="5381698" cy="5663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18. Classes and objects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19. Fields and properties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20. Access modifiers (public, private, internal)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21. Static modifier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22. Object-Orientated concepts – Inheritance, Encapsulation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23. Handling exceptions in C#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24. Debugging in Visual Studio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T Norms Medium" panose="02000803030000020003" pitchFamily="50" charset="0"/>
              </a:rPr>
              <a:t>25. Git &amp; </a:t>
            </a:r>
            <a:r>
              <a:rPr lang="en-US" sz="1200" dirty="0" err="1">
                <a:solidFill>
                  <a:schemeClr val="bg1"/>
                </a:solidFill>
                <a:latin typeface="TT Norms Medium" panose="02000803030000020003" pitchFamily="50" charset="0"/>
              </a:rPr>
              <a:t>Github</a:t>
            </a:r>
            <a:endParaRPr lang="en-US" sz="1200" dirty="0">
              <a:solidFill>
                <a:schemeClr val="bg1"/>
              </a:solidFill>
              <a:latin typeface="TT Norms Medium" panose="020008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9B8A-3D29-2229-C50F-08908947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3" y="59404"/>
            <a:ext cx="1133110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Cameliya" panose="02000500000000000000" pitchFamily="2" charset="0"/>
              </a:rPr>
              <a:t>Lesson plan</a:t>
            </a:r>
            <a:endParaRPr lang="en-LC" sz="3600" dirty="0">
              <a:solidFill>
                <a:srgbClr val="FFC000"/>
              </a:solidFill>
              <a:latin typeface="Cameliya" panose="020005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E49C7E-82A9-2EDC-AAF4-A38078EB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0086"/>
              </p:ext>
            </p:extLst>
          </p:nvPr>
        </p:nvGraphicFramePr>
        <p:xfrm>
          <a:off x="538759" y="1449508"/>
          <a:ext cx="10970934" cy="5044716"/>
        </p:xfrm>
        <a:graphic>
          <a:graphicData uri="http://schemas.openxmlformats.org/drawingml/2006/table">
            <a:tbl>
              <a:tblPr firstRow="1" bandRow="1">
                <a:effectLst>
                  <a:outerShdw blurRad="165100" dir="4440000" sx="101000" sy="101000" algn="tl" rotWithShape="0">
                    <a:srgbClr val="00B0F0">
                      <a:alpha val="24000"/>
                    </a:srgbClr>
                  </a:outerShdw>
                </a:effectLst>
                <a:tableStyleId>{5C22544A-7EE6-4342-B048-85BDC9FD1C3A}</a:tableStyleId>
              </a:tblPr>
              <a:tblGrid>
                <a:gridCol w="1828489">
                  <a:extLst>
                    <a:ext uri="{9D8B030D-6E8A-4147-A177-3AD203B41FA5}">
                      <a16:colId xmlns:a16="http://schemas.microsoft.com/office/drawing/2014/main" val="1698864457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2550448344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3219678052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587661140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400245111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1167817794"/>
                    </a:ext>
                  </a:extLst>
                </a:gridCol>
              </a:tblGrid>
              <a:tr h="5969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WEEKS</a:t>
                      </a:r>
                      <a:endParaRPr lang="en-LC" dirty="0">
                        <a:solidFill>
                          <a:schemeClr val="tx1"/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(Mon)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(Tue)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(Wed)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Thur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(Fri)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272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1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Data types, variables, type conversion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Receiving inputs from the user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Conditional statements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Iteration statements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Array and Lists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287179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2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Methods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Dictionary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Dictionary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PROJECT – Quiz App</a:t>
                      </a:r>
                      <a:endParaRPr lang="en-LC" dirty="0">
                        <a:solidFill>
                          <a:srgbClr val="00B0F0"/>
                        </a:solidFill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PROJECT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/Revising</a:t>
                      </a:r>
                      <a:endParaRPr lang="en-LC" dirty="0">
                        <a:solidFill>
                          <a:schemeClr val="tx1"/>
                        </a:solidFill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79076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3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TT Norms Medium" panose="02000803030000020003" pitchFamily="50" charset="0"/>
                        </a:rPr>
                        <a:t>Public Holiday (Democracy day)</a:t>
                      </a:r>
                      <a:endParaRPr lang="en-LC" dirty="0">
                        <a:solidFill>
                          <a:srgbClr val="00B050"/>
                        </a:solidFill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Introduction to classes and objects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T Norms Medium" panose="02000803030000020003" pitchFamily="50" charset="0"/>
                        </a:rPr>
                        <a:t>Classes and objects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T Norms Medium" panose="02000803030000020003" pitchFamily="50" charset="0"/>
                        </a:rPr>
                        <a:t>Classes and objects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T Norms Medium" panose="02000803030000020003" pitchFamily="50" charset="0"/>
                        </a:rPr>
                        <a:t>Classes and objects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682445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4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PROJECT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Fields and properties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Fields and properties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Fields and properties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T Norms Medium" panose="02000803030000020003" pitchFamily="50" charset="0"/>
                        </a:rPr>
                        <a:t>Access modifiers 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03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28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9B8A-3D29-2229-C50F-08908947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3" y="59404"/>
            <a:ext cx="1133110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Cameliya" panose="02000500000000000000" pitchFamily="2" charset="0"/>
              </a:rPr>
              <a:t>Lesson plan</a:t>
            </a:r>
            <a:endParaRPr lang="en-LC" sz="3600" dirty="0">
              <a:solidFill>
                <a:srgbClr val="FFC000"/>
              </a:solidFill>
              <a:latin typeface="Cameliya" panose="020005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E49C7E-82A9-2EDC-AAF4-A38078EB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16781"/>
              </p:ext>
            </p:extLst>
          </p:nvPr>
        </p:nvGraphicFramePr>
        <p:xfrm>
          <a:off x="538759" y="1449508"/>
          <a:ext cx="10970934" cy="5044716"/>
        </p:xfrm>
        <a:graphic>
          <a:graphicData uri="http://schemas.openxmlformats.org/drawingml/2006/table">
            <a:tbl>
              <a:tblPr firstRow="1" bandRow="1">
                <a:effectLst>
                  <a:outerShdw blurRad="165100" dir="4440000" sx="101000" sy="101000" algn="tl" rotWithShape="0">
                    <a:srgbClr val="00B0F0">
                      <a:alpha val="24000"/>
                    </a:srgbClr>
                  </a:outerShdw>
                </a:effectLst>
                <a:tableStyleId>{5C22544A-7EE6-4342-B048-85BDC9FD1C3A}</a:tableStyleId>
              </a:tblPr>
              <a:tblGrid>
                <a:gridCol w="1828489">
                  <a:extLst>
                    <a:ext uri="{9D8B030D-6E8A-4147-A177-3AD203B41FA5}">
                      <a16:colId xmlns:a16="http://schemas.microsoft.com/office/drawing/2014/main" val="1698864457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2550448344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3219678052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587661140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400245111"/>
                    </a:ext>
                  </a:extLst>
                </a:gridCol>
                <a:gridCol w="1828489">
                  <a:extLst>
                    <a:ext uri="{9D8B030D-6E8A-4147-A177-3AD203B41FA5}">
                      <a16:colId xmlns:a16="http://schemas.microsoft.com/office/drawing/2014/main" val="1167817794"/>
                    </a:ext>
                  </a:extLst>
                </a:gridCol>
              </a:tblGrid>
              <a:tr h="5969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WEEKS</a:t>
                      </a:r>
                      <a:endParaRPr lang="en-LC" dirty="0">
                        <a:solidFill>
                          <a:schemeClr val="tx1"/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(Mon)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(Tue)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(Wed)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Thur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Black" panose="02000903040000020004" pitchFamily="50" charset="0"/>
                        </a:rPr>
                        <a:t>DAY5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(Fri)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272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5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T Norms Medium" panose="02000803030000020003" pitchFamily="50" charset="0"/>
                        </a:rPr>
                        <a:t>Access modifiers 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T Norms Medium" panose="02000803030000020003" pitchFamily="50" charset="0"/>
                        </a:rPr>
                        <a:t>Access modifiers 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Static modifier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T Norms Medium" panose="02000803030000020003" pitchFamily="50" charset="0"/>
                        </a:rPr>
                        <a:t>Static modifier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PROJECT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287179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6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Object-Orientated concepts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T Norms Medium" panose="02000803030000020003" pitchFamily="50" charset="0"/>
                        </a:rPr>
                        <a:t>Object-Orientated concepts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T Norms Medium" panose="02000803030000020003" pitchFamily="50" charset="0"/>
                        </a:rPr>
                        <a:t>Object-Orientated concepts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PROJECT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PROJECT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79076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7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T Norms Medium" panose="02000803030000020003" pitchFamily="50" charset="0"/>
                        </a:rPr>
                        <a:t>Handling exceptions</a:t>
                      </a:r>
                      <a:endParaRPr lang="en-LC" dirty="0">
                        <a:solidFill>
                          <a:schemeClr val="tx1"/>
                        </a:solidFill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T Norms Medium" panose="02000803030000020003" pitchFamily="50" charset="0"/>
                        </a:rPr>
                        <a:t>Debugging in Visual Studio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T Norms Medium" panose="02000803030000020003" pitchFamily="50" charset="0"/>
                        </a:rPr>
                        <a:t>Git &amp; </a:t>
                      </a:r>
                      <a:r>
                        <a:rPr lang="en-US" dirty="0" err="1">
                          <a:latin typeface="TT Norms Medium" panose="02000803030000020003" pitchFamily="50" charset="0"/>
                        </a:rPr>
                        <a:t>Github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REVISION</a:t>
                      </a:r>
                      <a:endParaRPr lang="en-LC" b="0" dirty="0">
                        <a:solidFill>
                          <a:srgbClr val="00B0F0"/>
                        </a:solidFill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TT Norms Medium" panose="02000803030000020003" pitchFamily="50" charset="0"/>
                        </a:rPr>
                        <a:t>REVISION</a:t>
                      </a: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682445"/>
                  </a:ext>
                </a:extLst>
              </a:tr>
              <a:tr h="1101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T Norms Black" panose="02000903040000020004" pitchFamily="50" charset="0"/>
                        </a:rPr>
                        <a:t>WEEK 8</a:t>
                      </a:r>
                      <a:endParaRPr lang="en-LC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T Norms Black" panose="0200090304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LC" dirty="0">
                        <a:latin typeface="TT Norms Medium" panose="020008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03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4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6778</TotalTime>
  <Words>265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Cameliya</vt:lpstr>
      <vt:lpstr>TT Norms Black</vt:lpstr>
      <vt:lpstr>TT Norms Light</vt:lpstr>
      <vt:lpstr>TT Norms Medium</vt:lpstr>
      <vt:lpstr>Office Theme</vt:lpstr>
      <vt:lpstr>C#</vt:lpstr>
      <vt:lpstr>Contents</vt:lpstr>
      <vt:lpstr>Lesson plan</vt:lpstr>
      <vt:lpstr>Lesson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Daniel Omajali</dc:creator>
  <cp:lastModifiedBy>Daniel Omajali</cp:lastModifiedBy>
  <cp:revision>422</cp:revision>
  <dcterms:created xsi:type="dcterms:W3CDTF">2022-05-17T20:33:35Z</dcterms:created>
  <dcterms:modified xsi:type="dcterms:W3CDTF">2022-08-21T11:52:36Z</dcterms:modified>
</cp:coreProperties>
</file>