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uli"/>
      <p:regular r:id="rId54"/>
      <p:bold r:id="rId55"/>
      <p:italic r:id="rId56"/>
      <p:boldItalic r:id="rId57"/>
    </p:embeddedFont>
    <p:embeddedFont>
      <p:font typeface="Nixie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9C61FDA-DF5B-48EB-934B-544C07EFAEDC}">
  <a:tblStyle styleId="{59C61FDA-DF5B-48EB-934B-544C07EFAEDC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uli-bold.fntdata"/><Relationship Id="rId10" Type="http://schemas.openxmlformats.org/officeDocument/2006/relationships/slide" Target="slides/slide5.xml"/><Relationship Id="rId54" Type="http://schemas.openxmlformats.org/officeDocument/2006/relationships/font" Target="fonts/Muli-regular.fntdata"/><Relationship Id="rId13" Type="http://schemas.openxmlformats.org/officeDocument/2006/relationships/slide" Target="slides/slide8.xml"/><Relationship Id="rId57" Type="http://schemas.openxmlformats.org/officeDocument/2006/relationships/font" Target="fonts/Muli-boldItalic.fntdata"/><Relationship Id="rId12" Type="http://schemas.openxmlformats.org/officeDocument/2006/relationships/slide" Target="slides/slide7.xml"/><Relationship Id="rId56" Type="http://schemas.openxmlformats.org/officeDocument/2006/relationships/font" Target="fonts/Muli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Nixie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Shape 1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Shape 14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Shape 1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Shape 1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Shape 1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Shape 1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Shape 1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Shape 1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Shape 1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Shape 1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Shape 1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Shape 1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Shape 1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Shape 1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Shape 1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Shape 1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Shape 1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Shape 1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Shape 1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Shape 1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Shape 1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Shape 1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Shape 1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Shape 16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Shape 1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Shape 1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Shape 1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Shape 17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Shape 1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Shape 17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Shape 1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Shape 1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 20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Shape 20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Shape 1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Shape 1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Shape 1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6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2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7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399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slidemodel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722850" y="1390450"/>
            <a:ext cx="7698300" cy="245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Short-Term Rental Platform vs. Long-Term Tenant: Evaluating Expected Profits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</a:t>
            </a:r>
          </a:p>
        </p:txBody>
      </p:sp>
      <p:sp>
        <p:nvSpPr>
          <p:cNvPr id="1461" name="Shape 1461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Found data on insideairbnb.com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Calculated monthly prices and occupancies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Aggregated with Listings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Zillow</a:t>
            </a:r>
          </a:p>
        </p:txBody>
      </p:sp>
      <p:sp>
        <p:nvSpPr>
          <p:cNvPr id="1467" name="Shape 146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Scraping Process</a:t>
            </a:r>
          </a:p>
        </p:txBody>
      </p:sp>
      <p:sp>
        <p:nvSpPr>
          <p:cNvPr id="1474" name="Shape 1474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Found URLs for each neighborhood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Scraped URLs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types of listings: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Buildings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Unique apartment listings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Re-scraped the building listings to find unique apartment listings.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Scraped all unique listings to find: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Sqft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Bedrooms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Zillow Data</a:t>
            </a:r>
          </a:p>
        </p:txBody>
      </p:sp>
      <p:sp>
        <p:nvSpPr>
          <p:cNvPr id="1480" name="Shape 1480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Narrowed the data to remove outliers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Studio - 4 bedrooms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Price  - luxury apartments would be outliers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Sqft - removed listings with more than 3000 sqft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Regression to predict missing sqft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MSE: 41809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Aggregated data to be used with AirBnB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Shape 1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2" y="740575"/>
            <a:ext cx="53625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Shape 1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7" y="940800"/>
            <a:ext cx="51530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</a:t>
            </a:r>
          </a:p>
        </p:txBody>
      </p:sp>
      <p:sp>
        <p:nvSpPr>
          <p:cNvPr id="1496" name="Shape 149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503" name="Shape 1503"/>
          <p:cNvSpPr txBox="1"/>
          <p:nvPr>
            <p:ph idx="1" type="body"/>
          </p:nvPr>
        </p:nvSpPr>
        <p:spPr>
          <a:xfrm>
            <a:off x="1732700" y="2255125"/>
            <a:ext cx="4944300" cy="265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Occupancy: Days occupied in a time frame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ADR: Average Daily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RevPAR: Revenue per Available Room (time frame)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Rating: Average Rating of a Listing on AirBnB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Proxy for Credibility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Reviews: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Proxy for Listing 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Certain Neighborhoods can charge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Month: Seasonality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Data</a:t>
            </a:r>
          </a:p>
        </p:txBody>
      </p:sp>
      <p:sp>
        <p:nvSpPr>
          <p:cNvPr id="1509" name="Shape 1509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data from insideairbnb.com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scraped regularly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Lead to lower occupancies and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2015 and 2016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2016 was not complete, missing last two months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Calendar scrapes were per day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Calculated median price and occupancy %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Data aggregated by listing, month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Combined with listing data to get bedrooms, neighborhood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 - Evaluate expected profits for private room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II - Evaluate expected profits for entire unit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4" name="Shape 1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1174450"/>
            <a:ext cx="7363876" cy="37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Shape 1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62" y="1249325"/>
            <a:ext cx="7249873" cy="3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Shape 1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1246349"/>
            <a:ext cx="7365150" cy="37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Model I</a:t>
            </a:r>
          </a:p>
        </p:txBody>
      </p:sp>
      <p:sp>
        <p:nvSpPr>
          <p:cNvPr id="1530" name="Shape 1530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Features for Model 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Occ %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Reviews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 Trees performed the best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MSE: 155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0.74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Distribution of prices were between 50 and 120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Pricing model does not work for a Private 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Missing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Shape 1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550" y="591401"/>
            <a:ext cx="6058874" cy="43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Shape 1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25" y="568102"/>
            <a:ext cx="6186950" cy="4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I Results</a:t>
            </a:r>
          </a:p>
        </p:txBody>
      </p:sp>
      <p:sp>
        <p:nvSpPr>
          <p:cNvPr id="1546" name="Shape 1546"/>
          <p:cNvSpPr txBox="1"/>
          <p:nvPr>
            <p:ph idx="1" type="body"/>
          </p:nvPr>
        </p:nvSpPr>
        <p:spPr>
          <a:xfrm>
            <a:off x="1617450" y="2255125"/>
            <a:ext cx="61563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Feature Importances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Number of Reviews: 0.34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Neighborhood: 0.22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Rating: 0.19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Not enough variation to explain pricing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Missing Features (i.e photo and listing quality)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average neighborhood price (yearly) to zillow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Zillow listings that maximize expected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Midtown dominated the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tourist traffic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Locals do not want to live near Times Square (cheaper $/sqft)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Model II</a:t>
            </a:r>
          </a:p>
        </p:txBody>
      </p:sp>
      <p:sp>
        <p:nvSpPr>
          <p:cNvPr id="1552" name="Shape 1552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Features for Model 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Occ %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Bedrooms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Reviews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 Trees performed the best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MSE: 1072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0.89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Enough variation to implement Dynamic Pricing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Shape 1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25" y="651875"/>
            <a:ext cx="6238149" cy="4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" name="Shape 1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50" y="650162"/>
            <a:ext cx="6135700" cy="4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II Results</a:t>
            </a:r>
          </a:p>
        </p:txBody>
      </p:sp>
      <p:sp>
        <p:nvSpPr>
          <p:cNvPr id="1568" name="Shape 1568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Not enough variation to explain pricing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photo and listing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average neighborhood price (yearly) to zillow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Zillow listings that maximize expected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Midtown dominated the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tourist traffic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Locals do not want to live near Times Square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Clinton Hill (Brooklyn) projected close second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Shape 1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012" y="152400"/>
            <a:ext cx="37739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74" name="Shape 157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Neighborhoods</a:t>
            </a:r>
          </a:p>
        </p:txBody>
      </p:sp>
      <p:sp>
        <p:nvSpPr>
          <p:cNvPr id="1581" name="Shape 1581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Extra Trees, best places to find units for STR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 - Private Rooms - Midtown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II - Midtown (Manhattan), Clinton Hill (Brooklyn)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Considerations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future AirBnB scraping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Better Estimation of Prices and Occupancies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Scrape new Zillow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Count Vectorization to understand Listing Quality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Are more number of bedrooms better?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 to Zillow Listings without Doorman/Non-Luxury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4" name="Shape 1594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5" name="Shape 1595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01" name="Shape 160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02" name="Shape 1602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608" name="Shape 1608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609" name="Shape 160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10" name="Shape 1610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picture is worth a thousand words</a:t>
            </a:r>
          </a:p>
        </p:txBody>
      </p:sp>
      <p:sp>
        <p:nvSpPr>
          <p:cNvPr id="1616" name="Shape 1616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17" name="Shape 1617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Shape 1627"/>
          <p:cNvSpPr/>
          <p:nvPr/>
        </p:nvSpPr>
        <p:spPr>
          <a:xfrm>
            <a:off x="3147685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1628" name="Shape 1628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29" name="Shape 1629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1630" name="Shape 1630"/>
          <p:cNvSpPr/>
          <p:nvPr/>
        </p:nvSpPr>
        <p:spPr>
          <a:xfrm>
            <a:off x="5019871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36" name="Shape 1636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{59C61FDA-DF5B-48EB-934B-544C07EFAEDC}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NYC STR Market</a:t>
            </a:r>
          </a:p>
        </p:txBody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largest supply in the country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Legal fight between NYC and AirBnB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Professional/Property Management companies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Shape 1641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 txBox="1"/>
          <p:nvPr>
            <p:ph idx="4294967295" type="ctrTitle"/>
          </p:nvPr>
        </p:nvSpPr>
        <p:spPr>
          <a:xfrm>
            <a:off x="685800" y="57179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1647" name="Shape 1647"/>
          <p:cNvSpPr txBox="1"/>
          <p:nvPr>
            <p:ph idx="4294967295" type="subTitle"/>
          </p:nvPr>
        </p:nvSpPr>
        <p:spPr>
          <a:xfrm>
            <a:off x="685800" y="1182708"/>
            <a:ext cx="7772400" cy="46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1648" name="Shape 1648"/>
          <p:cNvSpPr txBox="1"/>
          <p:nvPr>
            <p:ph idx="4294967295" type="ctrTitle"/>
          </p:nvPr>
        </p:nvSpPr>
        <p:spPr>
          <a:xfrm>
            <a:off x="685800" y="350549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1649" name="Shape 1649"/>
          <p:cNvSpPr txBox="1"/>
          <p:nvPr>
            <p:ph idx="4294967295" type="subTitle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1650" name="Shape 1650"/>
          <p:cNvSpPr txBox="1"/>
          <p:nvPr>
            <p:ph idx="4294967295" type="ctrTitle"/>
          </p:nvPr>
        </p:nvSpPr>
        <p:spPr>
          <a:xfrm>
            <a:off x="685800" y="203864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1651" name="Shape 1651"/>
          <p:cNvSpPr txBox="1"/>
          <p:nvPr>
            <p:ph idx="4294967295" type="subTitle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657" name="Shape 165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1658" name="Shape 1658"/>
          <p:cNvSpPr/>
          <p:nvPr/>
        </p:nvSpPr>
        <p:spPr>
          <a:xfrm>
            <a:off x="3666196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1659" name="Shape 1659"/>
          <p:cNvSpPr/>
          <p:nvPr/>
        </p:nvSpPr>
        <p:spPr>
          <a:xfrm>
            <a:off x="5455293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 txBox="1"/>
          <p:nvPr>
            <p:ph idx="4294967295" type="title"/>
          </p:nvPr>
        </p:nvSpPr>
        <p:spPr>
          <a:xfrm>
            <a:off x="3105600" y="461528"/>
            <a:ext cx="29328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Our sales funnel</a:t>
            </a:r>
          </a:p>
        </p:txBody>
      </p:sp>
      <p:sp>
        <p:nvSpPr>
          <p:cNvPr id="1665" name="Shape 1665"/>
          <p:cNvSpPr/>
          <p:nvPr/>
        </p:nvSpPr>
        <p:spPr>
          <a:xfrm>
            <a:off x="4156982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3561294" y="2554334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3180643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4055272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Shape 1669"/>
          <p:cNvSpPr/>
          <p:nvPr/>
        </p:nvSpPr>
        <p:spPr>
          <a:xfrm rot="10800000">
            <a:off x="3904757" y="3561319"/>
            <a:ext cx="1334700" cy="4914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3859232" y="3124712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Shape 1671"/>
          <p:cNvSpPr/>
          <p:nvPr/>
        </p:nvSpPr>
        <p:spPr>
          <a:xfrm rot="10800000">
            <a:off x="3654624" y="3008669"/>
            <a:ext cx="1837800" cy="6393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3201584" y="1889036"/>
            <a:ext cx="2716799" cy="6675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Shape 1673"/>
          <p:cNvSpPr/>
          <p:nvPr/>
        </p:nvSpPr>
        <p:spPr>
          <a:xfrm rot="10800000">
            <a:off x="2782867" y="1806585"/>
            <a:ext cx="3534600" cy="7308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Shape 1674"/>
          <p:cNvSpPr/>
          <p:nvPr/>
        </p:nvSpPr>
        <p:spPr>
          <a:xfrm rot="10800000">
            <a:off x="3276487" y="2411864"/>
            <a:ext cx="2589000" cy="692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Shape 1675"/>
          <p:cNvSpPr/>
          <p:nvPr/>
        </p:nvSpPr>
        <p:spPr>
          <a:xfrm rot="10800000">
            <a:off x="4088990" y="3986747"/>
            <a:ext cx="989700" cy="677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Shape 1676"/>
          <p:cNvSpPr/>
          <p:nvPr/>
        </p:nvSpPr>
        <p:spPr>
          <a:xfrm>
            <a:off x="2695725" y="1301074"/>
            <a:ext cx="3709200" cy="6741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Shape 1677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78" name="Shape 1678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1679" name="Shape 1679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80" name="Shape 1680"/>
          <p:cNvSpPr txBox="1"/>
          <p:nvPr/>
        </p:nvSpPr>
        <p:spPr>
          <a:xfrm>
            <a:off x="4284558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82" name="Shape 1682"/>
          <p:cNvSpPr txBox="1"/>
          <p:nvPr/>
        </p:nvSpPr>
        <p:spPr>
          <a:xfrm>
            <a:off x="4306473" y="3364714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1683" name="Shape 1683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84" name="Shape 1684"/>
          <p:cNvSpPr txBox="1"/>
          <p:nvPr/>
        </p:nvSpPr>
        <p:spPr>
          <a:xfrm>
            <a:off x="4337644" y="4507513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1685" name="Shape 1685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86" name="Shape 1686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1687" name="Shape 1687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hape 169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693" name="Shape 1693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94" name="Shape 1694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695" name="Shape 1695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696" name="Shape 1696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97" name="Shape 1697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698" name="Shape 1698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/>
          <p:nvPr/>
        </p:nvSpPr>
        <p:spPr>
          <a:xfrm>
            <a:off x="3619500" y="358924"/>
            <a:ext cx="4927316" cy="383597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4" name="Shape 170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705" name="Shape 1705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1706" name="Shape 1706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707" name="Shape 1707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714" name="Shape 1714"/>
          <p:cNvSpPr txBox="1"/>
          <p:nvPr>
            <p:ph idx="4294967295" type="body"/>
          </p:nvPr>
        </p:nvSpPr>
        <p:spPr>
          <a:xfrm>
            <a:off x="3286467" y="2400250"/>
            <a:ext cx="4562100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find me at: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@username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grpSp>
        <p:nvGrpSpPr>
          <p:cNvPr id="1715" name="Shape 1715"/>
          <p:cNvGrpSpPr/>
          <p:nvPr/>
        </p:nvGrpSpPr>
        <p:grpSpPr>
          <a:xfrm flipH="1">
            <a:off x="905354" y="670081"/>
            <a:ext cx="2152304" cy="1864573"/>
            <a:chOff x="4088875" y="1431100"/>
            <a:chExt cx="3293000" cy="2852775"/>
          </a:xfrm>
        </p:grpSpPr>
        <p:sp>
          <p:nvSpPr>
            <p:cNvPr id="1716" name="Shape 171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63" name="Shape 1763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BBD5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Shape 1768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1769" name="Shape 1769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Shape 1775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1776" name="Shape 1776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Shape 177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1779" name="Shape 1779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1" name="Shape 1781"/>
          <p:cNvSpPr/>
          <p:nvPr/>
        </p:nvSpPr>
        <p:spPr>
          <a:xfrm>
            <a:off x="2371223" y="851156"/>
            <a:ext cx="239876" cy="2760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2852215" y="85200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83" name="Shape 1783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1784" name="Shape 1784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1788" name="Shape 1788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92" name="Shape 1792"/>
          <p:cNvSpPr/>
          <p:nvPr/>
        </p:nvSpPr>
        <p:spPr>
          <a:xfrm>
            <a:off x="4190862" y="850725"/>
            <a:ext cx="317307" cy="27692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93" name="Shape 1793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1794" name="Shape 1794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Shape 1814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1815" name="Shape 181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7" name="Shape 1817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1818" name="Shape 1818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Shape 1821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1822" name="Shape 1822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Shape 1825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1826" name="Shape 1826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Shape 1830"/>
          <p:cNvSpPr/>
          <p:nvPr/>
        </p:nvSpPr>
        <p:spPr>
          <a:xfrm>
            <a:off x="2346807" y="1310264"/>
            <a:ext cx="288705" cy="28701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2811827" y="1324583"/>
            <a:ext cx="287844" cy="258398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3280620" y="1326685"/>
            <a:ext cx="279436" cy="25417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3754462" y="13292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34" name="Shape 1834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1835" name="Shape 1835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7" name="Shape 1837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1838" name="Shape 183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Shape 1840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1841" name="Shape 1841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3" name="Shape 1843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1844" name="Shape 1844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Shape 1846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1847" name="Shape 1847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Shape 1851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1852" name="Shape 185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Shape 1854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1855" name="Shape 1855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Shape 1858"/>
          <p:cNvSpPr/>
          <p:nvPr/>
        </p:nvSpPr>
        <p:spPr>
          <a:xfrm>
            <a:off x="2817289" y="1779918"/>
            <a:ext cx="276920" cy="27690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59" name="Shape 1859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1860" name="Shape 1860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Shape 1862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1863" name="Shape 1863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8" name="Shape 1868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1869" name="Shape 1869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Shape 1871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1872" name="Shape 187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7" name="Shape 1877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1878" name="Shape 1878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Shape 1883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1884" name="Shape 1884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88" name="Shape 1888"/>
          <p:cNvSpPr/>
          <p:nvPr/>
        </p:nvSpPr>
        <p:spPr>
          <a:xfrm>
            <a:off x="1430259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9" name="Shape 1889"/>
          <p:cNvSpPr/>
          <p:nvPr/>
        </p:nvSpPr>
        <p:spPr>
          <a:xfrm>
            <a:off x="1894848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0" name="Shape 1890"/>
          <p:cNvSpPr/>
          <p:nvPr/>
        </p:nvSpPr>
        <p:spPr>
          <a:xfrm>
            <a:off x="2359437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91" name="Shape 1891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1892" name="Shape 1892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Shape 1894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1895" name="Shape 1895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7" name="Shape 1897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1898" name="Shape 1898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00" name="Shape 1900"/>
          <p:cNvSpPr/>
          <p:nvPr/>
        </p:nvSpPr>
        <p:spPr>
          <a:xfrm>
            <a:off x="4217793" y="2244075"/>
            <a:ext cx="263446" cy="277747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01" name="Shape 1901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1902" name="Shape 190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1905" name="Shape 190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Shape 1910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1911" name="Shape 1911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13" name="Shape 1913"/>
          <p:cNvSpPr/>
          <p:nvPr/>
        </p:nvSpPr>
        <p:spPr>
          <a:xfrm>
            <a:off x="1888542" y="26703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1459723" y="26703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15" name="Shape 1915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1916" name="Shape 191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8" name="Shape 191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919" name="Shape 1919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21" name="Shape 1921"/>
          <p:cNvSpPr/>
          <p:nvPr/>
        </p:nvSpPr>
        <p:spPr>
          <a:xfrm>
            <a:off x="3738472" y="2701098"/>
            <a:ext cx="292909" cy="29289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22" name="Shape 1922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1923" name="Shape 192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Shape 1925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1926" name="Shape 1926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29" name="Shape 1929"/>
          <p:cNvSpPr/>
          <p:nvPr/>
        </p:nvSpPr>
        <p:spPr>
          <a:xfrm>
            <a:off x="939583" y="3186725"/>
            <a:ext cx="318978" cy="25081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0" name="Shape 1930"/>
          <p:cNvSpPr/>
          <p:nvPr/>
        </p:nvSpPr>
        <p:spPr>
          <a:xfrm>
            <a:off x="4703007" y="2687624"/>
            <a:ext cx="222198" cy="319840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31" name="Shape 1931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1932" name="Shape 1932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Shape 1934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1935" name="Shape 1935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9" name="Shape 1939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1940" name="Shape 1940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Shape 1943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1944" name="Shape 1944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Shape 1946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1947" name="Shape 1947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Shape 1950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1951" name="Shape 1951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6" name="Shape 1956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1957" name="Shape 1957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9" name="Shape 1959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1960" name="Shape 1960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65" name="Shape 1965"/>
          <p:cNvSpPr/>
          <p:nvPr/>
        </p:nvSpPr>
        <p:spPr>
          <a:xfrm>
            <a:off x="4652504" y="3150540"/>
            <a:ext cx="323200" cy="3231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66" name="Shape 1966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1967" name="Shape 196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Shape 1969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1970" name="Shape 197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Shape 1974"/>
          <p:cNvSpPr/>
          <p:nvPr/>
        </p:nvSpPr>
        <p:spPr>
          <a:xfrm>
            <a:off x="1396591" y="3683292"/>
            <a:ext cx="330781" cy="18685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75" name="Shape 1975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1976" name="Shape 1976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Shape 1979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1980" name="Shape 1980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83" name="Shape 1983"/>
          <p:cNvSpPr/>
          <p:nvPr/>
        </p:nvSpPr>
        <p:spPr>
          <a:xfrm>
            <a:off x="3280207" y="3636580"/>
            <a:ext cx="280263" cy="2802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4" name="Shape 1984"/>
          <p:cNvSpPr/>
          <p:nvPr/>
        </p:nvSpPr>
        <p:spPr>
          <a:xfrm>
            <a:off x="2815617" y="3654258"/>
            <a:ext cx="280263" cy="24492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5" name="Shape 1985"/>
          <p:cNvSpPr/>
          <p:nvPr/>
        </p:nvSpPr>
        <p:spPr>
          <a:xfrm>
            <a:off x="3743521" y="3635322"/>
            <a:ext cx="282813" cy="28279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86" name="Shape 1986"/>
          <p:cNvGrpSpPr/>
          <p:nvPr/>
        </p:nvGrpSpPr>
        <p:grpSpPr>
          <a:xfrm>
            <a:off x="4187373" y="3639428"/>
            <a:ext cx="324027" cy="274387"/>
            <a:chOff x="5275975" y="4344850"/>
            <a:chExt cx="470150" cy="398125"/>
          </a:xfrm>
        </p:grpSpPr>
        <p:sp>
          <p:nvSpPr>
            <p:cNvPr id="1987" name="Shape 198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Shape 1990"/>
          <p:cNvSpPr/>
          <p:nvPr/>
        </p:nvSpPr>
        <p:spPr>
          <a:xfrm>
            <a:off x="4668494" y="3631118"/>
            <a:ext cx="291221" cy="29120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91" name="Shape 1991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1992" name="Shape 1992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95" name="Shape 1995"/>
          <p:cNvSpPr/>
          <p:nvPr/>
        </p:nvSpPr>
        <p:spPr>
          <a:xfrm>
            <a:off x="905501" y="4128099"/>
            <a:ext cx="383781" cy="22641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96" name="Shape 1996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1997" name="Shape 199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Shape 2002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2003" name="Shape 2003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Shape 2006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2007" name="Shape 2007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Shape 2010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2011" name="Shape 2011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Shape 2016"/>
          <p:cNvGrpSpPr/>
          <p:nvPr/>
        </p:nvGrpSpPr>
        <p:grpSpPr>
          <a:xfrm>
            <a:off x="3695439" y="4069076"/>
            <a:ext cx="378749" cy="344238"/>
            <a:chOff x="4562200" y="4968250"/>
            <a:chExt cx="549550" cy="499475"/>
          </a:xfrm>
        </p:grpSpPr>
        <p:sp>
          <p:nvSpPr>
            <p:cNvPr id="2017" name="Shape 2017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Shape 2022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2023" name="Shape 2023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Shape 2025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2026" name="Shape 202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32" name="Shape 2032"/>
          <p:cNvSpPr/>
          <p:nvPr/>
        </p:nvSpPr>
        <p:spPr>
          <a:xfrm>
            <a:off x="4650402" y="4150826"/>
            <a:ext cx="327404" cy="18096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33" name="Shape 2033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2034" name="Shape 2034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Shape 2039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2040" name="Shape 204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42" name="Shape 2042"/>
          <p:cNvSpPr/>
          <p:nvPr/>
        </p:nvSpPr>
        <p:spPr>
          <a:xfrm>
            <a:off x="6191587" y="2580380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43" name="Shape 2043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2044" name="Shape 204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46" name="Shape 2046"/>
          <p:cNvSpPr/>
          <p:nvPr/>
        </p:nvSpPr>
        <p:spPr>
          <a:xfrm>
            <a:off x="7076575" y="2559761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47" name="Shape 2047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2048" name="Shape 204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50" name="Shape 2050"/>
          <p:cNvSpPr/>
          <p:nvPr/>
        </p:nvSpPr>
        <p:spPr>
          <a:xfrm>
            <a:off x="6480248" y="3659842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1" name="Shape 2051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hape 2056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7" name="Shape 2057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2058" name="Shape 2058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Stakeholders</a:t>
            </a:r>
          </a:p>
        </p:txBody>
      </p:sp>
      <p:sp>
        <p:nvSpPr>
          <p:cNvPr id="1431" name="Shape 1431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Hosts that want to maximize their profit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Professional/Property Management companies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Short-Term Rental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1732700" y="2255125"/>
            <a:ext cx="4944300" cy="247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Specific Neighborhoods to maximize Profit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Pricing is the 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Difficult to Implement without right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Another 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&amp; Methodology</a:t>
            </a:r>
          </a:p>
        </p:txBody>
      </p:sp>
      <p:sp>
        <p:nvSpPr>
          <p:cNvPr id="1443" name="Shape 144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449" name="Shape 1449"/>
          <p:cNvSpPr txBox="1"/>
          <p:nvPr>
            <p:ph idx="1" type="body"/>
          </p:nvPr>
        </p:nvSpPr>
        <p:spPr>
          <a:xfrm>
            <a:off x="1732700" y="2255125"/>
            <a:ext cx="53211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Scrape Zillow Listings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Prices and Occupancies using AirBnB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units that maximize expected profits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Zillow</a:t>
            </a:r>
          </a:p>
        </p:txBody>
      </p:sp>
      <p:sp>
        <p:nvSpPr>
          <p:cNvPr id="1455" name="Shape 1455"/>
          <p:cNvSpPr txBox="1"/>
          <p:nvPr>
            <p:ph idx="1" type="body"/>
          </p:nvPr>
        </p:nvSpPr>
        <p:spPr>
          <a:xfrm>
            <a:off x="1732700" y="2255125"/>
            <a:ext cx="57396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Scraped Zillow Listings for each Neighborhood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all links that were buildings, found individual listings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Scraped all individual listings for prices, sqft, bedrooms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