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uli"/>
      <p:regular r:id="rId36"/>
      <p:bold r:id="rId37"/>
      <p:italic r:id="rId38"/>
      <p:boldItalic r:id="rId39"/>
    </p:embeddedFont>
    <p:embeddedFont>
      <p:font typeface="Nixie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ixieOn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uli-bold.fntdata"/><Relationship Id="rId14" Type="http://schemas.openxmlformats.org/officeDocument/2006/relationships/slide" Target="slides/slide10.xml"/><Relationship Id="rId36" Type="http://schemas.openxmlformats.org/officeDocument/2006/relationships/font" Target="fonts/Muli-regular.fntdata"/><Relationship Id="rId17" Type="http://schemas.openxmlformats.org/officeDocument/2006/relationships/slide" Target="slides/slide13.xml"/><Relationship Id="rId39" Type="http://schemas.openxmlformats.org/officeDocument/2006/relationships/font" Target="fonts/Muli-boldItalic.fntdata"/><Relationship Id="rId16" Type="http://schemas.openxmlformats.org/officeDocument/2006/relationships/slide" Target="slides/slide12.xml"/><Relationship Id="rId38" Type="http://schemas.openxmlformats.org/officeDocument/2006/relationships/font" Target="fonts/Muli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hape 14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Shape 1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Shape 1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Shape 1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Shape 14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Shape 1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Shape 1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Shape 1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Shape 1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Shape 1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Shape 1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Shape 1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Shape 1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Shape 1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Shape 1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Shape 1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Shape 1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Shape 1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Shape 1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Shape 1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Shape 1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Shape 15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Shape 1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Shape 1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Shape 1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Shape 1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Shape 1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Shape 1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Shape 1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0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6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9" name="Shape 179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828674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793851" y="4692801"/>
            <a:ext cx="517499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2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738524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-291324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 flipH="1" rot="10800000">
            <a:off x="420724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flipH="1" rot="10800000">
            <a:off x="-123825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638174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flipH="1" rot="10800000">
            <a:off x="657224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7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728999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 flipH="1" rot="10800000">
            <a:off x="411199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687" name="Shape 68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7" name="Shape 857"/>
          <p:cNvSpPr txBox="1"/>
          <p:nvPr>
            <p:ph idx="3" type="body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8" name="Shape 85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30" name="Shape 930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8" name="Shape 109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1208423" y="-131812"/>
            <a:ext cx="674399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 flipH="1" rot="10800000">
            <a:off x="247753" y="49692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7" name="Shape 1317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flipH="1" rot="10800000">
            <a:off x="8763567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322785" y="3628022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 flipH="1" rot="10800000">
            <a:off x="8763568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lal80/GA-DSI/tree/master/projects/projects-capstone/Final" TargetMode="External"/><Relationship Id="rId4" Type="http://schemas.openxmlformats.org/officeDocument/2006/relationships/hyperlink" Target="https://adalal80.github.io/2016/12/11/NYC_STR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722850" y="1390450"/>
            <a:ext cx="7698300" cy="245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Short-Term Rental Platform vs. Long-Term Tenant: Evaluating Expected Profits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</a:t>
            </a:r>
          </a:p>
        </p:txBody>
      </p:sp>
      <p:sp>
        <p:nvSpPr>
          <p:cNvPr id="1462" name="Shape 1462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Found data on insideairbnb.com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Calculated monthly prices and occupancies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Aggregated with Listings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Zillow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Scraping Process</a:t>
            </a:r>
          </a:p>
        </p:txBody>
      </p:sp>
      <p:sp>
        <p:nvSpPr>
          <p:cNvPr id="1474" name="Shape 1474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Found URLs for each neighborhood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Scraped URLs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types of listings: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Buildings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Unique apartment listings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Re-scraped the building listings to find unique apartment listings.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Scraped all unique listings to find: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Sqft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Bedrooms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Zillow Data</a:t>
            </a:r>
          </a:p>
        </p:txBody>
      </p:sp>
      <p:sp>
        <p:nvSpPr>
          <p:cNvPr id="1480" name="Shape 1480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Narrowed the data to remove outliers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Studio - 4 bedrooms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Price  - luxury apartments would be outliers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Sqft - removed listings with more than 3000 sqft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Regression to predict missing sqft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MSE: 41809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0.78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Aggregated data to be used with AirBnB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" name="Shape 1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2" y="740575"/>
            <a:ext cx="53625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Shape 1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37" y="789425"/>
            <a:ext cx="5328525" cy="39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</a:t>
            </a:r>
          </a:p>
        </p:txBody>
      </p:sp>
      <p:sp>
        <p:nvSpPr>
          <p:cNvPr id="1496" name="Shape 149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1732700" y="2255125"/>
            <a:ext cx="4944300" cy="265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Occupancy: Days occupied in a time frame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ADR: Average Daily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RevPAR: Revenue per Available Room (time frame)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Rating: Average Rating of a Listing on AirBnB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Proxy for Credibility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Reviews: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Proxy for Listing 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Neighborhood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Certain Neighborhoods can charge more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Month: Seasonality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Data</a:t>
            </a:r>
          </a:p>
        </p:txBody>
      </p:sp>
      <p:sp>
        <p:nvSpPr>
          <p:cNvPr id="1508" name="Shape 1508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data from insideairbnb.com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scraped regularly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Lead to lower occupancies and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2015 and 2016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2016 was not complete, missing last two months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Calendar scrapes were per day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Calculated median price and occupancy %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Data aggregated by listing, month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Combined with listing data to get bedrooms, neighborhood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Models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 - Evaluate expected profits for private room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II - Evaluate expected profits for entire unit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3" name="Shape 1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1174450"/>
            <a:ext cx="7363876" cy="37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14" name="Shape 14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  <p:sp>
        <p:nvSpPr>
          <p:cNvPr id="1415" name="Shape 1415"/>
          <p:cNvSpPr txBox="1"/>
          <p:nvPr/>
        </p:nvSpPr>
        <p:spPr>
          <a:xfrm>
            <a:off x="2837400" y="2916525"/>
            <a:ext cx="51549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For technical documents: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github repo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My associated blog is located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here.</a:t>
            </a:r>
            <a:r>
              <a:rPr lang="en" sz="12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8" name="Shape 1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62" y="1249325"/>
            <a:ext cx="7249873" cy="37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3" name="Shape 1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1246349"/>
            <a:ext cx="7365150" cy="37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Model I</a:t>
            </a:r>
          </a:p>
        </p:txBody>
      </p:sp>
      <p:sp>
        <p:nvSpPr>
          <p:cNvPr id="1529" name="Shape 1529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Features for Model 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Month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Occ %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Neighborhood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Reviews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Extra Trees performed the best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MSE: 155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0.74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Distribution of prices were between 50 and 120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Pricing model does not work for a Private 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Missing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" name="Shape 1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550" y="591401"/>
            <a:ext cx="6058874" cy="43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" name="Shape 1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25" y="568102"/>
            <a:ext cx="6186950" cy="4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I Results</a:t>
            </a:r>
          </a:p>
        </p:txBody>
      </p:sp>
      <p:sp>
        <p:nvSpPr>
          <p:cNvPr id="1545" name="Shape 1545"/>
          <p:cNvSpPr txBox="1"/>
          <p:nvPr>
            <p:ph idx="1" type="body"/>
          </p:nvPr>
        </p:nvSpPr>
        <p:spPr>
          <a:xfrm>
            <a:off x="1617450" y="2255125"/>
            <a:ext cx="61563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Feature Importances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Number of Reviews: 0.34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Neighborhood: 0.22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Rating: 0.19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Not enough variation to explain pricing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Missing Features (i.e photo and listing quality)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 average neighborhood price (yearly) to zillow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Zillow listings that maximize expected profit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Midtown dominated the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tourist traffic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Locals do not want to live near Times Square (cheaper $/sqft)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AirBnB Model II</a:t>
            </a:r>
          </a:p>
        </p:txBody>
      </p:sp>
      <p:sp>
        <p:nvSpPr>
          <p:cNvPr id="1551" name="Shape 1551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Features for Model 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Month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Occ %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Bedrooms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Neighborhood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Reviews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Extra Trees performed the best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MSE: 1072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0.89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Enough variation to implement Dynamic Pricing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Shape 1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25" y="651875"/>
            <a:ext cx="6238149" cy="4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" name="Shape 1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50" y="650162"/>
            <a:ext cx="6135700" cy="4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II Results</a:t>
            </a:r>
          </a:p>
        </p:txBody>
      </p:sp>
      <p:sp>
        <p:nvSpPr>
          <p:cNvPr id="1567" name="Shape 1567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</a:pPr>
            <a:r>
              <a:rPr lang="en"/>
              <a:t>Not enough variation to explain pricing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photo and listing 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 average neighborhood price (yearly) to zillow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Zillow listings that maximize expected profit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Midtown dominated the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tourist traffic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Locals do not want to live near Times Square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Clinton Hill (Brooklyn) projected close second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" name="Shape 1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012" y="152400"/>
            <a:ext cx="37739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573" name="Shape 157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Neighborhoods</a:t>
            </a:r>
          </a:p>
        </p:txBody>
      </p:sp>
      <p:sp>
        <p:nvSpPr>
          <p:cNvPr id="1579" name="Shape 1579"/>
          <p:cNvSpPr txBox="1"/>
          <p:nvPr>
            <p:ph idx="1" type="body"/>
          </p:nvPr>
        </p:nvSpPr>
        <p:spPr>
          <a:xfrm>
            <a:off x="1732700" y="2255125"/>
            <a:ext cx="5739600" cy="26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Extra Trees, best places to find units for STR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 - Private Rooms - Midtown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Model II - Midtown (Manhattan), Clinton Hill (Brooklyn)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 Considerations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future AirBnB scraping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Better Estimation of Prices and Occupancies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Scrape new Zillow Listings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Count Vectorization to understand Listing Quality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Are more number of bedrooms better?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 to Zillow Listings without Doorman/Non-Luxury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1426" name="Shape 1426"/>
          <p:cNvSpPr txBox="1"/>
          <p:nvPr>
            <p:ph idx="1" type="body"/>
          </p:nvPr>
        </p:nvSpPr>
        <p:spPr>
          <a:xfrm>
            <a:off x="1732700" y="2255125"/>
            <a:ext cx="4944300" cy="247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Specific Neighborhoods to maximize Profit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Room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Entire home/Apt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Pricing is the 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Difficult to Implement without right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Vary based on Seasonality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NYC STR Market</a:t>
            </a:r>
          </a:p>
        </p:txBody>
      </p:sp>
      <p:sp>
        <p:nvSpPr>
          <p:cNvPr id="1432" name="Shape 1432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largest supply in the country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Legal fight between NYC and AirBnB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Professional/Property Management companies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Stakeholders</a:t>
            </a:r>
          </a:p>
        </p:txBody>
      </p:sp>
      <p:sp>
        <p:nvSpPr>
          <p:cNvPr id="1438" name="Shape 1438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Hosts that want to maximize their profit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Professional/Property Management companies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Short-Term Rental Platforms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&amp; Methodology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1732700" y="2255125"/>
            <a:ext cx="53211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Scrape Zillow Listings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 Prices and Occupancies using AirBnB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units that maximize expected profits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Zillow</a:t>
            </a:r>
          </a:p>
        </p:txBody>
      </p:sp>
      <p:sp>
        <p:nvSpPr>
          <p:cNvPr id="1456" name="Shape 1456"/>
          <p:cNvSpPr txBox="1"/>
          <p:nvPr>
            <p:ph idx="1" type="body"/>
          </p:nvPr>
        </p:nvSpPr>
        <p:spPr>
          <a:xfrm>
            <a:off x="1732700" y="2255125"/>
            <a:ext cx="57396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Scraped Zillow Listings for each Neighborhood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all links that were buildings, found individual listings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Scraped all individual listings for prices, sqft, bedrooms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