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p1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2360" cy="741240"/>
          </a:xfrm>
          <a:prstGeom prst="rect">
            <a:avLst/>
          </a:prstGeom>
          <a:ln>
            <a:noFill/>
          </a:ln>
        </p:spPr>
      </p:pic>
      <p:pic>
        <p:nvPicPr>
          <p:cNvPr id="1" name="Google Shape;9;p1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8840" cy="502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60880" y="444600"/>
            <a:ext cx="11882520" cy="1074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5840" y="1838520"/>
            <a:ext cx="11338920" cy="726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;p1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32360" cy="741240"/>
          </a:xfrm>
          <a:prstGeom prst="rect">
            <a:avLst/>
          </a:prstGeom>
          <a:ln>
            <a:noFill/>
          </a:ln>
        </p:spPr>
      </p:pic>
      <p:pic>
        <p:nvPicPr>
          <p:cNvPr id="41" name="Google Shape;9;p1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8840" cy="502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enrickgsilva/PROJECT/tree/master/HUFFMAN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46240" y="3964320"/>
            <a:ext cx="1251180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latin typeface="Arial Narrow"/>
                <a:ea typeface="Arial Narrow"/>
              </a:rPr>
              <a:t>Árvore Red-Black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2040" y="5434560"/>
            <a:ext cx="12760560" cy="36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 Narrow"/>
                <a:ea typeface="Arial Narrow"/>
              </a:rPr>
              <a:t>Equipe: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 Narrow"/>
                <a:ea typeface="Arial Narrow"/>
              </a:rPr>
              <a:t>Adalberto de Lima Junior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 Narrow"/>
                <a:ea typeface="Arial Narrow"/>
              </a:rPr>
              <a:t>William Gabriel da Paz Rosendo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https://github.com/enrickgsilva/PROJECT/tree/master/HUFFMAN</a:t>
            </a:r>
            <a:endParaRPr b="0" lang="pt-BR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pic>
        <p:nvPicPr>
          <p:cNvPr id="82" name="Google Shape;57;p13" descr=""/>
          <p:cNvPicPr/>
          <p:nvPr/>
        </p:nvPicPr>
        <p:blipFill>
          <a:blip r:embed="rId2"/>
          <a:stretch/>
        </p:blipFill>
        <p:spPr>
          <a:xfrm>
            <a:off x="6525000" y="944280"/>
            <a:ext cx="1986840" cy="1883160"/>
          </a:xfrm>
          <a:prstGeom prst="rect">
            <a:avLst/>
          </a:prstGeom>
          <a:ln>
            <a:noFill/>
          </a:ln>
        </p:spPr>
      </p:pic>
      <p:pic>
        <p:nvPicPr>
          <p:cNvPr id="83" name="Google Shape;58;p13" descr=""/>
          <p:cNvPicPr/>
          <p:nvPr/>
        </p:nvPicPr>
        <p:blipFill>
          <a:blip r:embed="rId3"/>
          <a:stretch/>
        </p:blipFill>
        <p:spPr>
          <a:xfrm>
            <a:off x="4492080" y="466920"/>
            <a:ext cx="1655280" cy="28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0880" y="444600"/>
            <a:ext cx="11882520" cy="10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Motivação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35840" y="1838520"/>
            <a:ext cx="11338920" cy="72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43080" indent="-34848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Calibri"/>
              </a:rPr>
              <a:t>Algoritmo de </a:t>
            </a:r>
            <a:r>
              <a:rPr b="0" lang="pt-BR" sz="2800" spc="-1" strike="noStrike">
                <a:solidFill>
                  <a:srgbClr val="222222"/>
                </a:solidFill>
                <a:latin typeface="Arial"/>
                <a:ea typeface="Calibri"/>
              </a:rPr>
              <a:t>pesquisa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Calibri"/>
              </a:rPr>
              <a:t> em árvore de busca binária tem um O(n) em seu pior caso, se os dados forem inseridos em ordem crescente ou decrescente;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marL="343080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marL="343080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marL="343080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marL="343080"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 marL="343080" indent="-34848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Calibri"/>
              </a:rPr>
              <a:t>Uma árvore balanceada pode resolver a complexidade da busca, porém o custo para manter uma árvore balanceada após cada inserção é muito alto;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6" name="Google Shape;65;p14" descr=""/>
          <p:cNvPicPr/>
          <p:nvPr/>
        </p:nvPicPr>
        <p:blipFill>
          <a:blip r:embed="rId1"/>
          <a:stretch/>
        </p:blipFill>
        <p:spPr>
          <a:xfrm>
            <a:off x="3469680" y="3000240"/>
            <a:ext cx="6165720" cy="38635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60880" y="444600"/>
            <a:ext cx="11882520" cy="10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Árvore Red-Black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35840" y="1838520"/>
            <a:ext cx="11338920" cy="72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43080" indent="-34848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É um tipo de árvore binária balanceada que utiliza um esquema de cores para manter seu balanceamento.</a:t>
            </a:r>
            <a:endParaRPr b="0" lang="pt-BR" sz="2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343080" indent="-348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Calibri"/>
              </a:rPr>
              <a:t>Realização de busca, inserção e remoção em tempo O(log n).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343080" indent="-170640"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343080" indent="-170640"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160000" y="4394520"/>
            <a:ext cx="8808840" cy="42451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60880" y="444600"/>
            <a:ext cx="11882520" cy="10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Definições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35840" y="1838520"/>
            <a:ext cx="11338560" cy="72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Calibri"/>
              </a:rPr>
              <a:t>Todo nó é vermelho ou preto.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Calibri"/>
              </a:rPr>
              <a:t>A raiz é preta.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Calibri"/>
              </a:rPr>
              <a:t>Toda folha (Nil) é preta.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Calibri"/>
              </a:rPr>
              <a:t>Se um nó é vermelho, então os seus filhos são pretos.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Calibri"/>
              </a:rPr>
              <a:t>Para cada nó, todos os caminhos do nó para as folhas descendentes contém o mesmo número de nós pretos.</a:t>
            </a:r>
            <a:endParaRPr b="0" lang="pt-BR" sz="3600" spc="-1" strike="noStrike">
              <a:latin typeface="Arial"/>
            </a:endParaRPr>
          </a:p>
          <a:p>
            <a:pPr marL="343080">
              <a:lnSpc>
                <a:spcPct val="100000"/>
              </a:lnSpc>
            </a:pPr>
            <a:endParaRPr b="0" lang="pt-BR" sz="3600" spc="-1" strike="noStrike"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60880" y="444600"/>
            <a:ext cx="11882520" cy="10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Código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35840" y="1305360"/>
            <a:ext cx="11338560" cy="72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 thruBlk="true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60880" y="444600"/>
            <a:ext cx="11882520" cy="10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Animação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35840" y="1838520"/>
            <a:ext cx="11338920" cy="72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Link: </a:t>
            </a:r>
            <a:r>
              <a:rPr b="0" lang="pt-BR" sz="3600" spc="-1" strike="noStrike" u="sng">
                <a:solidFill>
                  <a:srgbClr val="0000ff"/>
                </a:solidFill>
                <a:uFillTx/>
                <a:latin typeface="Calibri"/>
                <a:ea typeface="Calibri"/>
              </a:rPr>
              <a:t>https://www.cs.usfca.edu/~galles/visualization/RedBlack.html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990520" y="951480"/>
            <a:ext cx="10466640" cy="12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60880" y="444600"/>
            <a:ext cx="11882520" cy="10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De volta à Motivação…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35840" y="1838520"/>
            <a:ext cx="11338920" cy="72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Google Shape;114;p21" descr=""/>
          <p:cNvPicPr/>
          <p:nvPr/>
        </p:nvPicPr>
        <p:blipFill>
          <a:blip r:embed="rId1"/>
          <a:stretch/>
        </p:blipFill>
        <p:spPr>
          <a:xfrm>
            <a:off x="735840" y="1838520"/>
            <a:ext cx="11338920" cy="612504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  <Words>298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Matheus</dc:creator>
  <dc:description/>
  <dc:language>pt-BR</dc:language>
  <cp:lastModifiedBy/>
  <dcterms:modified xsi:type="dcterms:W3CDTF">2020-02-03T08:48:52Z</dcterms:modified>
  <cp:revision>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