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75" r:id="rId3"/>
    <p:sldId id="279" r:id="rId4"/>
    <p:sldId id="277" r:id="rId5"/>
    <p:sldId id="278" r:id="rId6"/>
    <p:sldId id="276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8A582-EE21-4D81-A245-3BA5E81B2BED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4B630-1D6B-40F6-8158-3403AE0A5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EBF02-7682-AC3E-69BB-F58050EF5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457A459-D6B7-87F2-0BED-A1DCAC78ABB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65560F6A-6C25-91A3-73E4-10C340C07A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FF1363A6-DECB-33F4-1469-D99036A3C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5C5BBC20-AA09-0BCD-ABEE-678D768EE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922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30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482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748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E457-0432-D18D-B90E-4557243AA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C2FF86-1E34-4DFC-E143-155AF9725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6A578-7CFE-2E69-0DE1-92062D8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F7366-CB8D-F1D5-61B7-9A548871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AB7EC4-8C42-3317-69DA-8EEDC374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4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611FE-A89D-E29B-B6DE-F56A7565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F41402-E731-824C-1176-85C0BDF27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FFC4A-4897-7F03-B334-830E1405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E08A0-5F17-3C22-A36E-75C4867F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C9CFF-5959-130F-455C-AA313536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75C20-1041-FDD8-29D3-74BD1E278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A1E617-DE8D-A290-5788-04290FBD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F6403-5743-73CE-90F0-0A8E2E00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B5AB9-D351-0DF8-4195-892D4C1B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23B29-99EF-08C4-A5D8-84F4524C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4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FE004-299C-5928-40E6-F65A8737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8A9ED-C181-EAD0-5465-5FBB93F8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68DA1-36D8-EEA4-B7F8-1129D93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721CA-B70C-F15F-A241-EB28221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7E85A-1D83-F8BD-1C16-752BAAE2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9C252-B800-3522-D6E4-0AD03696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170A62-AA95-3F39-69CF-F62C16CF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CE739-F4D9-3687-F34D-12D9D16F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8367F8-27A2-C211-34C4-47282BE6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E7F62F-DF4D-0597-3AC6-B40BF0EF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0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4B1B4-9D9A-8682-01C7-DF7DDA7E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55286-A297-F90A-3EF5-225B790B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29A14C-7080-0891-89E0-14B98706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939D86-EC78-F1B9-2544-2020EDC8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A90F1E-4DC1-9D1B-9547-503F8A79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CEFE95-71A6-A0D3-5EC6-968513E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7683-A2D6-3337-F2B4-15371B87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50E1C-7EC9-E3CB-4695-DC5A471C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A663A6-AE30-6CB9-32A7-D589EA75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EC2EF0-727C-7431-5719-CE46151E3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F319D1-23D6-E40E-32C4-A4FB8A87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7670B6-189B-5CED-1CB4-D52DC858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E40946-82E2-4C9A-C43B-1BF4D3B1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8410F6-D459-ABDE-6AB7-8766DBE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7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7B7C-E4A5-7D88-CA14-339CB4F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96DA98-7D70-DB6D-9FEA-7A5D3C2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12D662-C823-29E9-BDFF-65493574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4ED7A-3866-19F3-A36E-8725C855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1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634F45-5DA9-882F-6078-3EEB6A20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192402-0733-B200-2875-0765CE1D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EB587F-3097-780D-BEBB-DE7AFA2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7FD1E-16EB-8295-611B-B24F96F1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FC01D-272F-623D-69CF-70F727CB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F65795-1CFF-9042-0D16-0B4C20A9A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0208BD-9CE1-A59C-9111-E0550AE8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7F4D2-47AA-352A-D217-7C2B821D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1D95AD-7F1B-5E78-04EB-A6983F77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86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542A-D9DE-2111-A7E1-59736090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BEA743-73C0-577C-F326-60675B33F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7C860F-8105-1288-C0AE-DE838ADD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DBC37-B197-445A-89AA-4B22914C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74F107-7D2F-1B3E-0532-F323AA71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22FB34-D912-93C1-19ED-3D4E488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23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436958-3D7B-2B97-A5F6-E2F5522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7CEF19-CDE7-EE0F-95A2-6726C7CF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B6FF8-3F71-10A2-6006-56B3B472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7450-5452-4B06-9359-9EA71596C0F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CFD664-252E-F9AB-5D00-BE22DA5E9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8383E-E13E-5839-40FB-48996AA6E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index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opendatahub.io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ata.worldbank.org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C139C-E158-83EC-9C22-20A9B83A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pt-BR" sz="6600" dirty="0"/>
              <a:t>Laboratório de Programação Científica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37A98-384E-FECF-23AB-2F4B69DF3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  <a:buClrTx/>
              <a:buFontTx/>
              <a:buNone/>
            </a:pPr>
            <a:r>
              <a:rPr lang="pt-BR" altLang="pt-BR" dirty="0">
                <a:latin typeface="Calibri" panose="020F0502020204030204" pitchFamily="34" charset="0"/>
              </a:rPr>
              <a:t>Adalberto Cavalcante de Melo</a:t>
            </a:r>
          </a:p>
          <a:p>
            <a:pPr algn="l">
              <a:spcBef>
                <a:spcPts val="800"/>
              </a:spcBef>
              <a:buClrTx/>
              <a:buFontTx/>
              <a:buNone/>
            </a:pPr>
            <a:r>
              <a:rPr lang="pt-BR" altLang="pt-BR" dirty="0">
                <a:latin typeface="Calibri" panose="020F0502020204030204" pitchFamily="34" charset="0"/>
              </a:rPr>
              <a:t>adalberto.melo@ifpa.edu.br</a:t>
            </a:r>
          </a:p>
          <a:p>
            <a:pPr algn="l"/>
            <a:endParaRPr lang="pt-BR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BA95EFB-79E4-DE0A-4424-AB67EB5E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1267079"/>
            <a:ext cx="4087368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8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4F9A72-85F9-8434-316E-BBB7A5F1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apriori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10456F-41A3-D878-F8C8-D1A78B3D03DA}"/>
              </a:ext>
            </a:extLst>
          </p:cNvPr>
          <p:cNvSpPr txBox="1"/>
          <p:nvPr/>
        </p:nvSpPr>
        <p:spPr>
          <a:xfrm>
            <a:off x="563880" y="184770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Instalar e importar bibliotecas</a:t>
            </a:r>
          </a:p>
          <a:p>
            <a:r>
              <a:rPr lang="pt-BR" dirty="0"/>
              <a:t>!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mlxtend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r>
              <a:rPr lang="pt-BR" dirty="0"/>
              <a:t>from </a:t>
            </a:r>
            <a:r>
              <a:rPr lang="pt-BR" dirty="0" err="1"/>
              <a:t>mlxtend.frequent_patterns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apriori</a:t>
            </a:r>
            <a:r>
              <a:rPr lang="pt-BR" dirty="0"/>
              <a:t>, </a:t>
            </a:r>
            <a:r>
              <a:rPr lang="pt-BR" dirty="0" err="1"/>
              <a:t>association_rules</a:t>
            </a:r>
            <a:endParaRPr lang="pt-BR" dirty="0"/>
          </a:p>
          <a:p>
            <a:endParaRPr lang="pt-BR" dirty="0"/>
          </a:p>
          <a:p>
            <a:r>
              <a:rPr lang="pt-BR" dirty="0"/>
              <a:t># Carregar </a:t>
            </a:r>
            <a:r>
              <a:rPr lang="pt-BR" dirty="0" err="1"/>
              <a:t>dataset</a:t>
            </a:r>
            <a:r>
              <a:rPr lang="pt-BR" dirty="0"/>
              <a:t> (ajuste conforme seu </a:t>
            </a:r>
            <a:r>
              <a:rPr lang="pt-BR" dirty="0" err="1"/>
              <a:t>dataset</a:t>
            </a:r>
            <a:r>
              <a:rPr lang="pt-BR" dirty="0"/>
              <a:t>)</a:t>
            </a:r>
          </a:p>
          <a:p>
            <a:r>
              <a:rPr lang="pt-BR" dirty="0" err="1"/>
              <a:t>dataset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('nome_do_arquivo.csv')</a:t>
            </a:r>
          </a:p>
          <a:p>
            <a:endParaRPr lang="pt-BR" dirty="0"/>
          </a:p>
          <a:p>
            <a:r>
              <a:rPr lang="pt-BR" dirty="0"/>
              <a:t># Transformar dados para o formato binário</a:t>
            </a:r>
          </a:p>
          <a:p>
            <a:r>
              <a:rPr lang="pt-BR" dirty="0" err="1"/>
              <a:t>basket</a:t>
            </a:r>
            <a:r>
              <a:rPr lang="pt-BR" dirty="0"/>
              <a:t> = </a:t>
            </a:r>
            <a:r>
              <a:rPr lang="pt-BR" dirty="0" err="1"/>
              <a:t>dataset.pivot_table</a:t>
            </a:r>
            <a:r>
              <a:rPr lang="pt-BR" dirty="0"/>
              <a:t>(index='</a:t>
            </a:r>
            <a:r>
              <a:rPr lang="pt-BR" dirty="0" err="1"/>
              <a:t>Transaction</a:t>
            </a:r>
            <a:r>
              <a:rPr lang="pt-BR" dirty="0"/>
              <a:t>', </a:t>
            </a:r>
            <a:r>
              <a:rPr lang="pt-BR" dirty="0" err="1"/>
              <a:t>columns</a:t>
            </a:r>
            <a:r>
              <a:rPr lang="pt-BR" dirty="0"/>
              <a:t>='Item', </a:t>
            </a:r>
            <a:r>
              <a:rPr lang="pt-BR" dirty="0" err="1"/>
              <a:t>aggfunc</a:t>
            </a:r>
            <a:r>
              <a:rPr lang="pt-BR" dirty="0"/>
              <a:t>='</a:t>
            </a:r>
            <a:r>
              <a:rPr lang="pt-BR" dirty="0" err="1"/>
              <a:t>size</a:t>
            </a:r>
            <a:r>
              <a:rPr lang="pt-BR" dirty="0"/>
              <a:t>', </a:t>
            </a:r>
            <a:r>
              <a:rPr lang="pt-BR" dirty="0" err="1"/>
              <a:t>fill_value</a:t>
            </a:r>
            <a:r>
              <a:rPr lang="pt-BR" dirty="0"/>
              <a:t>=0)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E1580D-7B8D-A974-9E77-38E86B05041A}"/>
              </a:ext>
            </a:extLst>
          </p:cNvPr>
          <p:cNvSpPr txBox="1"/>
          <p:nvPr/>
        </p:nvSpPr>
        <p:spPr>
          <a:xfrm>
            <a:off x="5379720" y="1847701"/>
            <a:ext cx="65684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Aplicar </a:t>
            </a:r>
            <a:r>
              <a:rPr lang="pt-BR" dirty="0" err="1"/>
              <a:t>Apriori</a:t>
            </a:r>
            <a:r>
              <a:rPr lang="pt-BR" dirty="0"/>
              <a:t> para encontrar </a:t>
            </a:r>
            <a:r>
              <a:rPr lang="pt-BR" dirty="0" err="1"/>
              <a:t>itemsets</a:t>
            </a:r>
            <a:r>
              <a:rPr lang="pt-BR" dirty="0"/>
              <a:t> frequentes</a:t>
            </a:r>
          </a:p>
          <a:p>
            <a:r>
              <a:rPr lang="pt-BR" dirty="0" err="1"/>
              <a:t>frequent_itemsets</a:t>
            </a:r>
            <a:r>
              <a:rPr lang="pt-BR" dirty="0"/>
              <a:t> = </a:t>
            </a:r>
            <a:r>
              <a:rPr lang="pt-BR" dirty="0" err="1"/>
              <a:t>apriori</a:t>
            </a:r>
            <a:r>
              <a:rPr lang="pt-BR" dirty="0"/>
              <a:t>(</a:t>
            </a:r>
            <a:r>
              <a:rPr lang="pt-BR" dirty="0" err="1"/>
              <a:t>basket</a:t>
            </a:r>
            <a:r>
              <a:rPr lang="pt-BR" dirty="0"/>
              <a:t>, </a:t>
            </a:r>
            <a:r>
              <a:rPr lang="pt-BR" dirty="0" err="1"/>
              <a:t>min_support</a:t>
            </a:r>
            <a:r>
              <a:rPr lang="pt-BR" dirty="0"/>
              <a:t>=0.01, </a:t>
            </a:r>
            <a:r>
              <a:rPr lang="pt-BR" dirty="0" err="1"/>
              <a:t>use_colnames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r>
              <a:rPr lang="pt-BR" dirty="0"/>
              <a:t>print(</a:t>
            </a:r>
            <a:r>
              <a:rPr lang="pt-BR" dirty="0" err="1"/>
              <a:t>frequent_itemsets.head</a:t>
            </a:r>
            <a:r>
              <a:rPr lang="pt-BR" dirty="0"/>
              <a:t>())</a:t>
            </a:r>
          </a:p>
          <a:p>
            <a:endParaRPr lang="pt-BR" dirty="0"/>
          </a:p>
          <a:p>
            <a:r>
              <a:rPr lang="pt-BR" dirty="0"/>
              <a:t># Gerar regras de associação</a:t>
            </a:r>
          </a:p>
          <a:p>
            <a:r>
              <a:rPr lang="pt-BR" dirty="0" err="1"/>
              <a:t>rules</a:t>
            </a:r>
            <a:r>
              <a:rPr lang="pt-BR" dirty="0"/>
              <a:t> = </a:t>
            </a:r>
            <a:r>
              <a:rPr lang="pt-BR" dirty="0" err="1"/>
              <a:t>association_rules</a:t>
            </a:r>
            <a:r>
              <a:rPr lang="pt-BR" dirty="0"/>
              <a:t>(</a:t>
            </a:r>
            <a:r>
              <a:rPr lang="pt-BR" dirty="0" err="1"/>
              <a:t>frequent_itemsets</a:t>
            </a:r>
            <a:r>
              <a:rPr lang="pt-BR" dirty="0"/>
              <a:t>, </a:t>
            </a:r>
            <a:r>
              <a:rPr lang="pt-BR" dirty="0" err="1"/>
              <a:t>metric</a:t>
            </a:r>
            <a:r>
              <a:rPr lang="pt-BR" dirty="0"/>
              <a:t>="</a:t>
            </a:r>
            <a:r>
              <a:rPr lang="pt-BR" dirty="0" err="1"/>
              <a:t>lift</a:t>
            </a:r>
            <a:r>
              <a:rPr lang="pt-BR" dirty="0"/>
              <a:t>", </a:t>
            </a:r>
            <a:r>
              <a:rPr lang="pt-BR" dirty="0" err="1"/>
              <a:t>min_threshold</a:t>
            </a:r>
            <a:r>
              <a:rPr lang="pt-BR" dirty="0"/>
              <a:t>=1)</a:t>
            </a:r>
          </a:p>
          <a:p>
            <a:r>
              <a:rPr lang="pt-BR" dirty="0"/>
              <a:t>print(</a:t>
            </a:r>
            <a:r>
              <a:rPr lang="pt-BR" dirty="0" err="1"/>
              <a:t>rules.head</a:t>
            </a:r>
            <a:r>
              <a:rPr lang="pt-BR" dirty="0"/>
              <a:t>())</a:t>
            </a:r>
          </a:p>
          <a:p>
            <a:endParaRPr lang="pt-BR" dirty="0"/>
          </a:p>
          <a:p>
            <a:r>
              <a:rPr lang="pt-BR" dirty="0"/>
              <a:t># Filtrar regras de associação com confiança &gt; 0.8 e </a:t>
            </a:r>
            <a:r>
              <a:rPr lang="pt-BR" dirty="0" err="1"/>
              <a:t>lift</a:t>
            </a:r>
            <a:r>
              <a:rPr lang="pt-BR" dirty="0"/>
              <a:t> &gt; 1.2</a:t>
            </a:r>
          </a:p>
          <a:p>
            <a:r>
              <a:rPr lang="pt-BR" dirty="0" err="1"/>
              <a:t>rules_filtered</a:t>
            </a:r>
            <a:r>
              <a:rPr lang="pt-BR" dirty="0"/>
              <a:t> = </a:t>
            </a:r>
            <a:r>
              <a:rPr lang="pt-BR" dirty="0" err="1"/>
              <a:t>rules</a:t>
            </a:r>
            <a:r>
              <a:rPr lang="pt-BR" dirty="0"/>
              <a:t>[(</a:t>
            </a:r>
            <a:r>
              <a:rPr lang="pt-BR" dirty="0" err="1"/>
              <a:t>rules</a:t>
            </a:r>
            <a:r>
              <a:rPr lang="pt-BR" dirty="0"/>
              <a:t>['</a:t>
            </a:r>
            <a:r>
              <a:rPr lang="pt-BR" dirty="0" err="1"/>
              <a:t>confidence</a:t>
            </a:r>
            <a:r>
              <a:rPr lang="pt-BR" dirty="0"/>
              <a:t>'] &gt; 0.8) &amp; (</a:t>
            </a:r>
            <a:r>
              <a:rPr lang="pt-BR" dirty="0" err="1"/>
              <a:t>rules</a:t>
            </a:r>
            <a:r>
              <a:rPr lang="pt-BR" dirty="0"/>
              <a:t>['</a:t>
            </a:r>
            <a:r>
              <a:rPr lang="pt-BR" dirty="0" err="1"/>
              <a:t>lift</a:t>
            </a:r>
            <a:r>
              <a:rPr lang="pt-BR" dirty="0"/>
              <a:t>'] &gt; 1.2)]</a:t>
            </a:r>
          </a:p>
          <a:p>
            <a:r>
              <a:rPr lang="pt-BR" dirty="0"/>
              <a:t>print(</a:t>
            </a:r>
            <a:r>
              <a:rPr lang="pt-BR" dirty="0" err="1"/>
              <a:t>rules_filtered.head</a:t>
            </a:r>
            <a:r>
              <a:rPr lang="pt-BR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013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F21A9-7B11-3F6C-F764-53A94596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apriori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AA1C5-51BD-7A9A-BC72-045ACAAB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from </a:t>
            </a:r>
            <a:r>
              <a:rPr lang="pt-BR" dirty="0" err="1"/>
              <a:t>google.colab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files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Faça o upload do arquivo CSV </a:t>
            </a:r>
          </a:p>
          <a:p>
            <a:pPr marL="0" indent="0">
              <a:buNone/>
            </a:pPr>
            <a:r>
              <a:rPr lang="pt-BR" dirty="0" err="1"/>
              <a:t>uploaded</a:t>
            </a:r>
            <a:r>
              <a:rPr lang="pt-BR" dirty="0"/>
              <a:t> = </a:t>
            </a:r>
            <a:r>
              <a:rPr lang="pt-BR" dirty="0" err="1"/>
              <a:t>files.upload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670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00" name="Picture 50199" descr="Modelos de moléculas em sala de aula de ciências">
            <a:extLst>
              <a:ext uri="{FF2B5EF4-FFF2-40B4-BE49-F238E27FC236}">
                <a16:creationId xmlns:a16="http://schemas.microsoft.com/office/drawing/2014/main" id="{01053339-8685-3D94-FDAF-36F0F56E29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51" r="9843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50204" name="Straight Connector 5020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12A78D-4CFE-BB07-3833-371E9F487FB1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Kaggle</a:t>
            </a:r>
            <a:r>
              <a:rPr lang="en-US" sz="2000"/>
              <a:t> (https://www.kaggle.com/datasets): Uma das plataformas mais populares para datasets e competições de ciência de dados. Kaggle oferece uma ampla variedade de datasets para diferentes tipos de problemas, desde simples até altamente complexos.</a:t>
            </a:r>
          </a:p>
        </p:txBody>
      </p:sp>
      <p:sp>
        <p:nvSpPr>
          <p:cNvPr id="50178" name="Text Box 1">
            <a:extLst>
              <a:ext uri="{FF2B5EF4-FFF2-40B4-BE49-F238E27FC236}">
                <a16:creationId xmlns:a16="http://schemas.microsoft.com/office/drawing/2014/main" id="{97283F78-9756-942B-3B31-DDEF72E0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325369"/>
            <a:ext cx="10835640" cy="19568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1pPr>
            <a:lvl2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endParaRPr lang="en-US" altLang="pt-BR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3E4E5-F07B-BAB4-BFB7-9FDD010F2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221" name="Rectangle 5022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23" name="Rectangle 5022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225" name="Group 5022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50226" name="Freeform: Shape 5022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7" name="Freeform: Shape 5022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8" name="Freeform: Shape 5022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9" name="Freeform: Shape 5022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DC89BA-EFC0-48EC-B398-E05F72F1380C}"/>
              </a:ext>
            </a:extLst>
          </p:cNvPr>
          <p:cNvSpPr txBox="1"/>
          <p:nvPr/>
        </p:nvSpPr>
        <p:spPr>
          <a:xfrm>
            <a:off x="1179226" y="3329677"/>
            <a:ext cx="9833548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Data.gov</a:t>
            </a:r>
            <a:r>
              <a:rPr lang="en-US">
                <a:solidFill>
                  <a:schemeClr val="tx2"/>
                </a:solidFill>
              </a:rPr>
              <a:t> (</a:t>
            </a:r>
            <a:r>
              <a:rPr lang="en-US">
                <a:solidFill>
                  <a:schemeClr val="tx2"/>
                </a:solidFill>
                <a:hlinkClick r:id="rId3"/>
              </a:rPr>
              <a:t>https://www.data.gov/</a:t>
            </a:r>
            <a:r>
              <a:rPr lang="en-US">
                <a:solidFill>
                  <a:schemeClr val="tx2"/>
                </a:solidFill>
              </a:rPr>
              <a:t>): O portal oficial do governo dos Estados Unidos para dados públicos. Oferece datasets em várias categorias, incluindo clima, saúde, educação, e muitos outros.</a:t>
            </a:r>
          </a:p>
        </p:txBody>
      </p:sp>
      <p:grpSp>
        <p:nvGrpSpPr>
          <p:cNvPr id="50231" name="Group 5023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0232" name="Freeform: Shape 5023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33" name="Freeform: Shape 5023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34" name="Freeform: Shape 5023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35" name="Freeform: Shape 5023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178" name="Text Box 1">
            <a:extLst>
              <a:ext uri="{FF2B5EF4-FFF2-40B4-BE49-F238E27FC236}">
                <a16:creationId xmlns:a16="http://schemas.microsoft.com/office/drawing/2014/main" id="{5AA26E31-8706-F2EC-A421-9F96CABAC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325369"/>
            <a:ext cx="10835640" cy="19568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1pPr>
            <a:lvl2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endParaRPr lang="en-US" altLang="pt-BR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8763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92" name="Rectangle 5019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94" name="Rectangle 50193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196" name="Group 50195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50197" name="Freeform: Shape 50196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198" name="Freeform: Shape 50197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199" name="Freeform: Shape 50198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200" name="Freeform: Shape 50199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201" name="Freeform: Shape 5020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 Box 1">
            <a:extLst>
              <a:ext uri="{FF2B5EF4-FFF2-40B4-BE49-F238E27FC236}">
                <a16:creationId xmlns:a16="http://schemas.microsoft.com/office/drawing/2014/main" id="{F0B48788-BBAC-C1DD-521F-E9C0868D7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72" y="2053641"/>
            <a:ext cx="3669161" cy="27600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1pPr>
            <a:lvl2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endParaRPr lang="en-US" altLang="pt-B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3F7D41-F885-CB48-3975-7FF0F212CE26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Google Dataset Search</a:t>
            </a:r>
            <a:r>
              <a:rPr lang="en-US">
                <a:solidFill>
                  <a:schemeClr val="tx2"/>
                </a:solidFill>
              </a:rPr>
              <a:t> (https://datasetsearch.research.google.com/): Uma ferramenta do Google que permite pesquisar datasets disponíveis na web. É uma excelente maneira de descobrir diferentes fontes de dados para estudos práticos.</a:t>
            </a:r>
          </a:p>
        </p:txBody>
      </p:sp>
    </p:spTree>
    <p:extLst>
      <p:ext uri="{BB962C8B-B14F-4D97-AF65-F5344CB8AC3E}">
        <p14:creationId xmlns:p14="http://schemas.microsoft.com/office/powerpoint/2010/main" val="3207275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206" name="Rectangle 5020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08" name="Freeform: Shape 5020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3205EA-AB49-511B-34D0-289479B50DDC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UCI Machine Learning Repository</a:t>
            </a:r>
            <a:r>
              <a:rPr lang="en-US"/>
              <a:t> (</a:t>
            </a:r>
            <a:r>
              <a:rPr lang="en-US">
                <a:hlinkClick r:id="rId3"/>
              </a:rPr>
              <a:t>https://archive.ics.uci.edu/ml/index.php</a:t>
            </a:r>
            <a:r>
              <a:rPr lang="en-US"/>
              <a:t>): Um dos repositórios mais antigos e amplamente utilizados pela comunidade de ciência de dados. O UCI oferece uma vasta coleção de datasets para tarefas de aprendizado de máquina e mineração de dados.</a:t>
            </a:r>
          </a:p>
        </p:txBody>
      </p:sp>
      <p:sp>
        <p:nvSpPr>
          <p:cNvPr id="50210" name="Oval 5020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212" name="Block Arc 5021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214" name="Freeform: Shape 5021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0216" name="Straight Connector 5021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18" name="Freeform: Shape 5021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220" name="Arc 5021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222" name="Freeform: Shape 5022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20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198" name="Picture 50197" descr="Painel de sala de servidor iluminado">
            <a:extLst>
              <a:ext uri="{FF2B5EF4-FFF2-40B4-BE49-F238E27FC236}">
                <a16:creationId xmlns:a16="http://schemas.microsoft.com/office/drawing/2014/main" id="{9C9014A7-A353-74B2-7C78-1471A03B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05" r="2703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50204" name="Rectangle 5020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BC4F76-C236-FB62-8605-C64A2C667368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AWS Public Datasets</a:t>
            </a:r>
            <a:r>
              <a:rPr lang="en-US" sz="2000"/>
              <a:t> (https://registry.opendata.aws/): A Amazon Web Services oferece uma coleção de datasets públicos hospedados na AWS. Estes são úteis para estudos que envolvem grandes volumes de dados ou computação em nuvem.</a:t>
            </a:r>
          </a:p>
        </p:txBody>
      </p:sp>
    </p:spTree>
    <p:extLst>
      <p:ext uri="{BB962C8B-B14F-4D97-AF65-F5344CB8AC3E}">
        <p14:creationId xmlns:p14="http://schemas.microsoft.com/office/powerpoint/2010/main" val="44899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AD52AB-E64D-7957-9FEE-2132845F058C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Open Data Hub</a:t>
            </a:r>
            <a:r>
              <a:rPr lang="en-US" sz="2000"/>
              <a:t> (</a:t>
            </a:r>
            <a:r>
              <a:rPr lang="en-US" sz="2000">
                <a:hlinkClick r:id="rId2"/>
              </a:rPr>
              <a:t>https://opendatahub.io/</a:t>
            </a:r>
            <a:r>
              <a:rPr lang="en-US" sz="2000"/>
              <a:t>): Uma plataforma para dados abertos de várias organizações e governos. Os datasets estão disponíveis para diferentes áreas, como saúde, transporte e economia.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.</a:t>
            </a:r>
          </a:p>
        </p:txBody>
      </p:sp>
      <p:pic>
        <p:nvPicPr>
          <p:cNvPr id="16" name="Picture 15" descr="Um padrão 3D em forma de anéis conectados por linhas">
            <a:extLst>
              <a:ext uri="{FF2B5EF4-FFF2-40B4-BE49-F238E27FC236}">
                <a16:creationId xmlns:a16="http://schemas.microsoft.com/office/drawing/2014/main" id="{728288E7-8E5B-8049-8E0B-BD57E646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11" r="413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2B949B-7019-596D-6DF2-BE9C2440017E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World Bank Open Data</a:t>
            </a:r>
            <a:r>
              <a:rPr lang="en-US" sz="2000"/>
              <a:t> (</a:t>
            </a:r>
            <a:r>
              <a:rPr lang="en-US" sz="2000">
                <a:hlinkClick r:id="rId2"/>
              </a:rPr>
              <a:t>https://data.worldbank.org/</a:t>
            </a:r>
            <a:r>
              <a:rPr lang="en-US" sz="2000"/>
              <a:t>): Datasets econômicos, sociais e de desenvolvimento de vários países. Ideal para análise de dados em estudos relacionados a economia, demografia e desenvolvimento.</a:t>
            </a:r>
          </a:p>
        </p:txBody>
      </p:sp>
      <p:pic>
        <p:nvPicPr>
          <p:cNvPr id="24" name="Picture 23" descr="Gráficos financeiros digitais em 3D">
            <a:extLst>
              <a:ext uri="{FF2B5EF4-FFF2-40B4-BE49-F238E27FC236}">
                <a16:creationId xmlns:a16="http://schemas.microsoft.com/office/drawing/2014/main" id="{3FF388CE-17B2-E5AA-7338-D5CC1400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203" r="26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s financeiros em uma tela escura">
            <a:extLst>
              <a:ext uri="{FF2B5EF4-FFF2-40B4-BE49-F238E27FC236}">
                <a16:creationId xmlns:a16="http://schemas.microsoft.com/office/drawing/2014/main" id="{94A9178B-3FB9-CE51-3453-8421C8CF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43" r="2825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D33FDF-D959-8552-3F0D-F5F5793A9CD3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FiveThirtyEight Data</a:t>
            </a:r>
            <a:r>
              <a:rPr lang="en-US" sz="2000"/>
              <a:t> (https://data.fivethirtyeight.com/): Datasets usados nos artigos e análises do site FiveThirtyEight, cobrindo temas como política, economia, esportes e cultura</a:t>
            </a:r>
          </a:p>
        </p:txBody>
      </p:sp>
    </p:spTree>
    <p:extLst>
      <p:ext uri="{BB962C8B-B14F-4D97-AF65-F5344CB8AC3E}">
        <p14:creationId xmlns:p14="http://schemas.microsoft.com/office/powerpoint/2010/main" val="2761955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574</Words>
  <Application>Microsoft Office PowerPoint</Application>
  <PresentationFormat>Widescreen</PresentationFormat>
  <Paragraphs>49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Wingdings</vt:lpstr>
      <vt:lpstr>Tema do Office</vt:lpstr>
      <vt:lpstr>Laboratório de Programação Científica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Python code apriori</vt:lpstr>
      <vt:lpstr>Python code apriori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Livre Educacional</dc:title>
  <dc:creator>Adalberto Cavalcante de Melo</dc:creator>
  <cp:lastModifiedBy>Adalberto Cavalcante de Melo</cp:lastModifiedBy>
  <cp:revision>24</cp:revision>
  <dcterms:created xsi:type="dcterms:W3CDTF">2023-03-10T01:16:17Z</dcterms:created>
  <dcterms:modified xsi:type="dcterms:W3CDTF">2024-10-29T22:21:21Z</dcterms:modified>
</cp:coreProperties>
</file>