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43A1-B55A-7F8E-6FF2-4AAF2AF9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F2BB33-7AC6-215B-5E74-99606D3D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54863-5E6D-FD0E-5485-43C559C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D4A7F-3721-0F7A-F6C7-08F9B1D0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141B0-A1D3-DB72-6804-318031B7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1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9C60-C253-0F1B-63F4-8CCEBE5D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CE078B-2AB5-61B6-0EB8-FF25789D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388C3-5CDB-7419-FC20-206F8A0E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B008D0-EECF-B0AA-E2E4-E1B622C1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248D5-506E-6712-7231-A983EF3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70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3B7450-5D4E-82D3-246F-19D55980E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0A6FF2-7E71-FB78-49CD-F4A311A7A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63AA9-AD41-C29E-8056-AEECC240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9217C-10BB-1AFE-3CEC-EBF4EEB4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411F5-E67A-ED43-5D00-3573F1FC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6085-C6CC-3CA2-74A2-27855E7B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33366-3282-59BE-7BFF-FB3BED1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4C55A-5F08-1B81-CEA7-44F56500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04E3C-7B10-0883-AE0A-4EDEB4C2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FFF93-6995-E380-F5E0-BCC064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D14F0-0BC8-359B-68BA-960CA718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F2562-6526-7395-7731-BE83EA5E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15BEC-744A-B06C-6AAE-139D2CE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83544-1D59-91A0-408E-AB28B476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2F5AA-E0A5-250B-0338-7538FC05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5E21-C69C-DE04-2178-2BE9E36C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F7A53-316E-1C13-27AE-C81CD74E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D79AF6-290A-29BC-F02F-7BDA65B3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44110-8038-1CC5-60D1-21338C44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41B7E0-52F7-FDB6-F66B-445CF681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E320D-371A-73F0-AD90-ADA50081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7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AFB1-C41B-013B-E04C-AACFEE4B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5BEA5A-6D64-8F02-CEAE-2127BE0C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4204E-7D6A-56DE-04C3-B757EFA8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9D6801-804A-9F20-5530-F6368BD9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4A0D6D-3496-AFD5-9E67-0232398CA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E479C1-97FD-3FAD-A196-991F95CF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73A95B-2A8E-1630-F1BE-E06F33ED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CF4A9E-DD2D-683F-55EB-AECFDBF6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E8DD-B961-52F9-1C6C-0DC1C988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CBCBCC-1B68-5C22-0175-D84624B6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0AD925-8A62-3D41-8368-C1086627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88291E-3CDB-0666-97AB-AC7D8A24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06F3A7-BF48-B376-DE77-E33EB236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227464-CAE4-C5FE-9A62-EF8CE38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5BA04A-2E1A-8DFB-ED6C-40BA3D1E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B168D-46A3-08C9-F670-8690E65C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70A5B-2E85-B24A-80C2-C864244F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ACCD7-0615-682E-AD99-DAE55C01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E27886-CA87-4A48-0BD2-3621486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C7C2B-2004-C49E-FF29-06D573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53D558-9243-D022-31DE-85A7D958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7516-C393-5380-180C-06CD93C2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5087B1-FF81-C4F7-DAF7-81ACCC95E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07FDE4-E201-D54D-0AD4-EA3CBC6A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A33A3-3475-9573-97FA-42513B5C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AFAD9-05A0-C6FF-11B4-914D68D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189DD-DB4A-F788-75CF-EC1FF640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8FFC96-FFE9-2C7E-CF99-48515E34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594987-5B6D-8156-DC66-4666CCC6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EC970-3398-67AD-64A0-F5B8FA97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9B088-9186-49AE-9D65-29CB05F5FA22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527A2-7954-7CFE-EF25-8BB3AFCF9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A32C3-1F18-6A43-4C90-A246C49B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A7EFA-F9EC-46A8-9A00-3F5EADC91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BD9C-1287-0F76-B1A9-DAC576FDE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Ambientes de Desenvolvimento de Programas Genéricos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E2359-0732-E9F7-A8C8-03C0A8790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9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2FDE11B-CC70-8DAA-80F0-6318756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4. 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BBB3A-4DA1-6FAD-3F04-CD787EC6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800" b="1">
                <a:solidFill>
                  <a:schemeClr val="tx2"/>
                </a:solidFill>
              </a:rPr>
              <a:t>Descrição: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Implementar um programa que utiliza recursos de programação genérica para criar uma estrutura de lista genérica em uma linguagem de escolha (C++, Java ou Python).</a:t>
            </a:r>
          </a:p>
          <a:p>
            <a:r>
              <a:rPr lang="pt-BR" sz="1800" b="1">
                <a:solidFill>
                  <a:schemeClr val="tx2"/>
                </a:solidFill>
              </a:rPr>
              <a:t>Passos: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Escolher um ambiente de desenvolvimento.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Criar uma classe ou função genérica para manipulação de dados.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Testar a classe com diferentes tipos de dados.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1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79947-9CC8-DDCE-5E2C-B1FE65ADE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F4BE-1516-46D9-3DFF-65330F52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73"/>
            <a:ext cx="10515600" cy="1325563"/>
          </a:xfrm>
        </p:spPr>
        <p:txBody>
          <a:bodyPr/>
          <a:lstStyle/>
          <a:p>
            <a:r>
              <a:rPr lang="pt-BR" dirty="0"/>
              <a:t>4. 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46C03-EAA3-0F23-6B8C-59CF0151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1" y="1253331"/>
            <a:ext cx="10515600" cy="4351338"/>
          </a:xfrm>
        </p:spPr>
        <p:txBody>
          <a:bodyPr/>
          <a:lstStyle/>
          <a:p>
            <a:r>
              <a:rPr lang="pt-BR" dirty="0"/>
              <a:t>Exemplo C++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36D27-90D3-76A8-66A7-0BE349B23585}"/>
              </a:ext>
            </a:extLst>
          </p:cNvPr>
          <p:cNvSpPr txBox="1"/>
          <p:nvPr/>
        </p:nvSpPr>
        <p:spPr>
          <a:xfrm>
            <a:off x="838200" y="1699141"/>
            <a:ext cx="5097781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#include &lt;</a:t>
            </a:r>
            <a:r>
              <a:rPr lang="pt-BR" dirty="0" err="1">
                <a:solidFill>
                  <a:schemeClr val="bg1"/>
                </a:solidFill>
              </a:rPr>
              <a:t>iostream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#include &lt;vector&gt;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template &lt;</a:t>
            </a:r>
            <a:r>
              <a:rPr lang="pt-BR" dirty="0" err="1">
                <a:solidFill>
                  <a:schemeClr val="bg1"/>
                </a:solidFill>
              </a:rPr>
              <a:t>typename</a:t>
            </a:r>
            <a:r>
              <a:rPr lang="pt-BR" dirty="0">
                <a:solidFill>
                  <a:schemeClr val="bg1"/>
                </a:solidFill>
              </a:rPr>
              <a:t> T&gt;</a:t>
            </a:r>
          </a:p>
          <a:p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ListaGenerica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r>
              <a:rPr lang="pt-BR" dirty="0" err="1">
                <a:solidFill>
                  <a:schemeClr val="bg1"/>
                </a:solidFill>
              </a:rPr>
              <a:t>private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::vector&lt;T&gt; elementos;</a:t>
            </a:r>
          </a:p>
          <a:p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void</a:t>
            </a:r>
            <a:r>
              <a:rPr lang="pt-BR" dirty="0">
                <a:solidFill>
                  <a:schemeClr val="bg1"/>
                </a:solidFill>
              </a:rPr>
              <a:t> adicionar(T elemento)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elementos.push_back</a:t>
            </a:r>
            <a:r>
              <a:rPr lang="pt-BR" dirty="0">
                <a:solidFill>
                  <a:schemeClr val="bg1"/>
                </a:solidFill>
              </a:rPr>
              <a:t>(elemento);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void</a:t>
            </a:r>
            <a:r>
              <a:rPr lang="pt-BR" dirty="0">
                <a:solidFill>
                  <a:schemeClr val="bg1"/>
                </a:solidFill>
              </a:rPr>
              <a:t> exibir()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for (</a:t>
            </a:r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auto&amp; elemento : elementos)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elemento &lt;&lt; " ";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endl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49864D-E7EE-81A6-463D-762F487A6389}"/>
              </a:ext>
            </a:extLst>
          </p:cNvPr>
          <p:cNvSpPr txBox="1"/>
          <p:nvPr/>
        </p:nvSpPr>
        <p:spPr>
          <a:xfrm>
            <a:off x="6153151" y="1699141"/>
            <a:ext cx="482346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ListaGenerica</a:t>
            </a: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&gt; </a:t>
            </a:r>
            <a:r>
              <a:rPr lang="pt-BR" dirty="0" err="1">
                <a:solidFill>
                  <a:schemeClr val="bg1"/>
                </a:solidFill>
              </a:rPr>
              <a:t>listaInt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listaInt.adicionar</a:t>
            </a:r>
            <a:r>
              <a:rPr lang="pt-BR" dirty="0">
                <a:solidFill>
                  <a:schemeClr val="bg1"/>
                </a:solidFill>
              </a:rPr>
              <a:t>(10);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listaInt.adicionar</a:t>
            </a:r>
            <a:r>
              <a:rPr lang="pt-BR" dirty="0">
                <a:solidFill>
                  <a:schemeClr val="bg1"/>
                </a:solidFill>
              </a:rPr>
              <a:t>(20);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listaInt.exibir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ListaGenerica</a:t>
            </a: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&gt; </a:t>
            </a:r>
            <a:r>
              <a:rPr lang="pt-BR" dirty="0" err="1">
                <a:solidFill>
                  <a:schemeClr val="bg1"/>
                </a:solidFill>
              </a:rPr>
              <a:t>listaString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listaString.adicionar</a:t>
            </a:r>
            <a:r>
              <a:rPr lang="pt-BR" dirty="0">
                <a:solidFill>
                  <a:schemeClr val="bg1"/>
                </a:solidFill>
              </a:rPr>
              <a:t>("Olá");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listaString.adicionar</a:t>
            </a:r>
            <a:r>
              <a:rPr lang="pt-BR" dirty="0">
                <a:solidFill>
                  <a:schemeClr val="bg1"/>
                </a:solidFill>
              </a:rPr>
              <a:t>("Mundo");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listaString.exibir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0;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2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140F-ABD0-B965-B1F7-64CD9970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Limitações da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1176C-A3EF-8402-2181-3182105E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2.1. Limitações Técnicas</a:t>
            </a:r>
          </a:p>
          <a:p>
            <a:pPr marL="0" indent="0">
              <a:buNone/>
            </a:pPr>
            <a:r>
              <a:rPr lang="pt-BR" dirty="0"/>
              <a:t>C++ </a:t>
            </a:r>
            <a:r>
              <a:rPr lang="pt-BR" dirty="0" err="1"/>
              <a:t>Templates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A falta de verificação de tipo em tempo de compilação pode levar a mensagens de erro confusas.</a:t>
            </a:r>
          </a:p>
          <a:p>
            <a:pPr marL="0" indent="0">
              <a:buNone/>
            </a:pPr>
            <a:r>
              <a:rPr lang="pt-BR" dirty="0"/>
              <a:t>	Sobrecarga do compilador com </a:t>
            </a:r>
            <a:r>
              <a:rPr lang="pt-BR" dirty="0" err="1"/>
              <a:t>metaprogramação</a:t>
            </a:r>
            <a:r>
              <a:rPr lang="pt-BR" dirty="0"/>
              <a:t> complexa.</a:t>
            </a:r>
          </a:p>
          <a:p>
            <a:pPr marL="0" indent="0">
              <a:buNone/>
            </a:pPr>
            <a:r>
              <a:rPr lang="pt-BR" dirty="0"/>
              <a:t>Java </a:t>
            </a:r>
            <a:r>
              <a:rPr lang="pt-BR" dirty="0" err="1"/>
              <a:t>Generics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O uso de "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erasure</a:t>
            </a:r>
            <a:r>
              <a:rPr lang="pt-BR" dirty="0"/>
              <a:t>" remove as informações de tipo genérico durante a compilação, dificultando o uso de reflexão.</a:t>
            </a:r>
          </a:p>
          <a:p>
            <a:pPr marL="0" indent="0">
              <a:buNone/>
            </a:pPr>
            <a:r>
              <a:rPr lang="pt-BR" dirty="0"/>
              <a:t>	Não suporta tipos primitivos diretamente, exigindo o uso de classes </a:t>
            </a:r>
            <a:r>
              <a:rPr lang="pt-BR" dirty="0" err="1"/>
              <a:t>wrapper</a:t>
            </a:r>
            <a:r>
              <a:rPr lang="pt-BR" dirty="0"/>
              <a:t> como Integer e Double.</a:t>
            </a:r>
          </a:p>
          <a:p>
            <a:pPr marL="0" indent="0">
              <a:buNone/>
            </a:pPr>
            <a:r>
              <a:rPr lang="pt-BR" dirty="0"/>
              <a:t>Python </a:t>
            </a:r>
            <a:r>
              <a:rPr lang="pt-BR" dirty="0" err="1"/>
              <a:t>Generics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Verificação de tipo apenas estática (usando ferramentas como </a:t>
            </a:r>
            <a:r>
              <a:rPr lang="pt-BR" dirty="0" err="1"/>
              <a:t>mypy</a:t>
            </a:r>
            <a:r>
              <a:rPr lang="pt-BR" dirty="0"/>
              <a:t>), sem impacto na execução.</a:t>
            </a:r>
          </a:p>
        </p:txBody>
      </p:sp>
    </p:spTree>
    <p:extLst>
      <p:ext uri="{BB962C8B-B14F-4D97-AF65-F5344CB8AC3E}">
        <p14:creationId xmlns:p14="http://schemas.microsoft.com/office/powerpoint/2010/main" val="285953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61EE-2FAF-90C8-2A4F-CF50562B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DCF8F-FE99-08BB-5342-7BAE581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Limitações da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374C9-A7B0-748A-631A-CD5B6B9C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2.2. Limitações Práticas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Dificuldade em equilibrar flexibilidade com desempenho.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Complexidade em cenários multilinguagem ou sistemas integrados.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Risco de abuso de </a:t>
            </a:r>
            <a:r>
              <a:rPr lang="pt-BR" dirty="0" err="1"/>
              <a:t>generics</a:t>
            </a:r>
            <a:r>
              <a:rPr lang="pt-BR" dirty="0"/>
              <a:t> para criar abstrações excessivamente complicadas.</a:t>
            </a:r>
          </a:p>
        </p:txBody>
      </p:sp>
    </p:spTree>
    <p:extLst>
      <p:ext uri="{BB962C8B-B14F-4D97-AF65-F5344CB8AC3E}">
        <p14:creationId xmlns:p14="http://schemas.microsoft.com/office/powerpoint/2010/main" val="111944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9D80-F8D8-C955-241B-9EF478CD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6.Aplicações Práticas</a:t>
            </a:r>
            <a:br>
              <a:rPr lang="pt-BR" dirty="0"/>
            </a:br>
            <a:r>
              <a:rPr lang="pt-BR" dirty="0"/>
              <a:t> Avançadas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91568-9F85-1182-0CDE-1AE33146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6.1 Criação de Bibliotecas Genéricas</a:t>
            </a:r>
          </a:p>
          <a:p>
            <a:pPr lvl="1"/>
            <a:r>
              <a:rPr lang="pt-BR" dirty="0"/>
              <a:t>Exemplo: STL (Standard Template Library) no C++.</a:t>
            </a:r>
          </a:p>
          <a:p>
            <a:pPr lvl="2"/>
            <a:r>
              <a:rPr lang="pt-BR" dirty="0"/>
              <a:t>Classes genéricas para containers como vector, </a:t>
            </a:r>
            <a:r>
              <a:rPr lang="pt-BR" dirty="0" err="1"/>
              <a:t>map</a:t>
            </a:r>
            <a:r>
              <a:rPr lang="pt-BR" dirty="0"/>
              <a:t>, e </a:t>
            </a:r>
            <a:r>
              <a:rPr lang="pt-BR" dirty="0" err="1"/>
              <a:t>list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2CF6F3-0978-E2D2-00C6-76645603B2E7}"/>
              </a:ext>
            </a:extLst>
          </p:cNvPr>
          <p:cNvSpPr txBox="1"/>
          <p:nvPr/>
        </p:nvSpPr>
        <p:spPr>
          <a:xfrm>
            <a:off x="6553200" y="733246"/>
            <a:ext cx="5106911" cy="57554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#include &lt;</a:t>
            </a:r>
            <a:r>
              <a:rPr lang="pt-BR" sz="1600" dirty="0" err="1">
                <a:solidFill>
                  <a:schemeClr val="bg1"/>
                </a:solidFill>
              </a:rPr>
              <a:t>iostream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#include &lt;vector&gt;</a:t>
            </a:r>
          </a:p>
          <a:p>
            <a:r>
              <a:rPr lang="pt-BR" sz="1600" dirty="0">
                <a:solidFill>
                  <a:schemeClr val="bg1"/>
                </a:solidFill>
              </a:rPr>
              <a:t>#include &lt;</a:t>
            </a:r>
            <a:r>
              <a:rPr lang="pt-BR" sz="1600" dirty="0" err="1">
                <a:solidFill>
                  <a:schemeClr val="bg1"/>
                </a:solidFill>
              </a:rPr>
              <a:t>algorithm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template &lt;</a:t>
            </a:r>
            <a:r>
              <a:rPr lang="pt-BR" sz="1600" dirty="0" err="1">
                <a:solidFill>
                  <a:schemeClr val="bg1"/>
                </a:solidFill>
              </a:rPr>
              <a:t>typename</a:t>
            </a:r>
            <a:r>
              <a:rPr lang="pt-BR" sz="1600" dirty="0">
                <a:solidFill>
                  <a:schemeClr val="bg1"/>
                </a:solidFill>
              </a:rPr>
              <a:t> T&gt;</a:t>
            </a:r>
          </a:p>
          <a:p>
            <a:r>
              <a:rPr lang="pt-BR" sz="1600" dirty="0" err="1">
                <a:solidFill>
                  <a:schemeClr val="bg1"/>
                </a:solidFill>
              </a:rPr>
              <a:t>class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Colecao</a:t>
            </a:r>
            <a:r>
              <a:rPr lang="pt-BR" sz="1600" dirty="0">
                <a:solidFill>
                  <a:schemeClr val="bg1"/>
                </a:solidFill>
              </a:rPr>
              <a:t> {</a:t>
            </a:r>
          </a:p>
          <a:p>
            <a:r>
              <a:rPr lang="pt-BR" sz="1600" dirty="0" err="1">
                <a:solidFill>
                  <a:schemeClr val="bg1"/>
                </a:solidFill>
              </a:rPr>
              <a:t>private</a:t>
            </a:r>
            <a:r>
              <a:rPr lang="pt-BR" sz="1600" dirty="0">
                <a:solidFill>
                  <a:schemeClr val="bg1"/>
                </a:solidFill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std</a:t>
            </a:r>
            <a:r>
              <a:rPr lang="pt-BR" sz="1600" dirty="0">
                <a:solidFill>
                  <a:schemeClr val="bg1"/>
                </a:solidFill>
              </a:rPr>
              <a:t>::vector&lt;T&gt; itens;</a:t>
            </a:r>
          </a:p>
          <a:p>
            <a:r>
              <a:rPr lang="pt-BR" sz="1600" dirty="0" err="1">
                <a:solidFill>
                  <a:schemeClr val="bg1"/>
                </a:solidFill>
              </a:rPr>
              <a:t>public</a:t>
            </a:r>
            <a:r>
              <a:rPr lang="pt-BR" sz="1600" dirty="0">
                <a:solidFill>
                  <a:schemeClr val="bg1"/>
                </a:solidFill>
              </a:rPr>
              <a:t>: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void</a:t>
            </a:r>
            <a:r>
              <a:rPr lang="pt-BR" sz="1600" dirty="0">
                <a:solidFill>
                  <a:schemeClr val="bg1"/>
                </a:solidFill>
              </a:rPr>
              <a:t> adicionar(T item) { </a:t>
            </a:r>
            <a:r>
              <a:rPr lang="pt-BR" sz="1600" dirty="0" err="1">
                <a:solidFill>
                  <a:schemeClr val="bg1"/>
                </a:solidFill>
              </a:rPr>
              <a:t>itens.push_back</a:t>
            </a:r>
            <a:r>
              <a:rPr lang="pt-BR" sz="1600" dirty="0">
                <a:solidFill>
                  <a:schemeClr val="bg1"/>
                </a:solidFill>
              </a:rPr>
              <a:t>(item); }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void</a:t>
            </a:r>
            <a:r>
              <a:rPr lang="pt-BR" sz="1600" dirty="0">
                <a:solidFill>
                  <a:schemeClr val="bg1"/>
                </a:solidFill>
              </a:rPr>
              <a:t> exibir()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    for (</a:t>
            </a:r>
            <a:r>
              <a:rPr lang="pt-BR" sz="1600" dirty="0" err="1">
                <a:solidFill>
                  <a:schemeClr val="bg1"/>
                </a:solidFill>
              </a:rPr>
              <a:t>const</a:t>
            </a:r>
            <a:r>
              <a:rPr lang="pt-BR" sz="1600" dirty="0">
                <a:solidFill>
                  <a:schemeClr val="bg1"/>
                </a:solidFill>
              </a:rPr>
              <a:t> auto&amp; item : itens) </a:t>
            </a:r>
            <a:r>
              <a:rPr lang="pt-BR" sz="1600" dirty="0" err="1">
                <a:solidFill>
                  <a:schemeClr val="bg1"/>
                </a:solidFill>
              </a:rPr>
              <a:t>std</a:t>
            </a:r>
            <a:r>
              <a:rPr lang="pt-BR" sz="1600" dirty="0">
                <a:solidFill>
                  <a:schemeClr val="bg1"/>
                </a:solidFill>
              </a:rPr>
              <a:t>::</a:t>
            </a:r>
            <a:r>
              <a:rPr lang="pt-BR" sz="1600" dirty="0" err="1">
                <a:solidFill>
                  <a:schemeClr val="bg1"/>
                </a:solidFill>
              </a:rPr>
              <a:t>cout</a:t>
            </a:r>
            <a:r>
              <a:rPr lang="pt-BR" sz="1600" dirty="0">
                <a:solidFill>
                  <a:schemeClr val="bg1"/>
                </a:solidFill>
              </a:rPr>
              <a:t> &lt;&lt; item &lt;&lt; " ";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    </a:t>
            </a:r>
            <a:r>
              <a:rPr lang="pt-BR" sz="1600" dirty="0" err="1">
                <a:solidFill>
                  <a:schemeClr val="bg1"/>
                </a:solidFill>
              </a:rPr>
              <a:t>std</a:t>
            </a:r>
            <a:r>
              <a:rPr lang="pt-BR" sz="1600" dirty="0">
                <a:solidFill>
                  <a:schemeClr val="bg1"/>
                </a:solidFill>
              </a:rPr>
              <a:t>::</a:t>
            </a:r>
            <a:r>
              <a:rPr lang="pt-BR" sz="1600" dirty="0" err="1">
                <a:solidFill>
                  <a:schemeClr val="bg1"/>
                </a:solidFill>
              </a:rPr>
              <a:t>cout</a:t>
            </a:r>
            <a:r>
              <a:rPr lang="pt-BR" sz="1600" dirty="0">
                <a:solidFill>
                  <a:schemeClr val="bg1"/>
                </a:solidFill>
              </a:rPr>
              <a:t> &lt;&lt; </a:t>
            </a:r>
            <a:r>
              <a:rPr lang="pt-BR" sz="1600" dirty="0" err="1">
                <a:solidFill>
                  <a:schemeClr val="bg1"/>
                </a:solidFill>
              </a:rPr>
              <a:t>std</a:t>
            </a:r>
            <a:r>
              <a:rPr lang="pt-BR" sz="1600" dirty="0">
                <a:solidFill>
                  <a:schemeClr val="bg1"/>
                </a:solidFill>
              </a:rPr>
              <a:t>::</a:t>
            </a:r>
            <a:r>
              <a:rPr lang="pt-BR" sz="1600" dirty="0" err="1">
                <a:solidFill>
                  <a:schemeClr val="bg1"/>
                </a:solidFill>
              </a:rPr>
              <a:t>endl</a:t>
            </a:r>
            <a:r>
              <a:rPr lang="pt-BR" sz="1600" dirty="0">
                <a:solidFill>
                  <a:schemeClr val="bg1"/>
                </a:solidFill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</a:rPr>
              <a:t>};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int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main</a:t>
            </a:r>
            <a:r>
              <a:rPr lang="pt-BR" sz="16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Colecao</a:t>
            </a:r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chemeClr val="bg1"/>
                </a:solidFill>
              </a:rPr>
              <a:t>int</a:t>
            </a:r>
            <a:r>
              <a:rPr lang="pt-BR" sz="1600" dirty="0">
                <a:solidFill>
                  <a:schemeClr val="bg1"/>
                </a:solidFill>
              </a:rPr>
              <a:t>&gt; </a:t>
            </a:r>
            <a:r>
              <a:rPr lang="pt-BR" sz="1600" dirty="0" err="1">
                <a:solidFill>
                  <a:schemeClr val="bg1"/>
                </a:solidFill>
              </a:rPr>
              <a:t>numeros</a:t>
            </a:r>
            <a:r>
              <a:rPr lang="pt-BR" sz="1600" dirty="0">
                <a:solidFill>
                  <a:schemeClr val="bg1"/>
                </a:solidFill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numeros.adicionar</a:t>
            </a:r>
            <a:r>
              <a:rPr lang="pt-BR" sz="1600" dirty="0">
                <a:solidFill>
                  <a:schemeClr val="bg1"/>
                </a:solidFill>
              </a:rPr>
              <a:t>(10);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numeros.adicionar</a:t>
            </a:r>
            <a:r>
              <a:rPr lang="pt-BR" sz="1600" dirty="0">
                <a:solidFill>
                  <a:schemeClr val="bg1"/>
                </a:solidFill>
              </a:rPr>
              <a:t>(20);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numeros.exibir</a:t>
            </a:r>
            <a:r>
              <a:rPr lang="pt-BR" sz="1600" dirty="0">
                <a:solidFill>
                  <a:schemeClr val="bg1"/>
                </a:solidFill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err="1">
                <a:solidFill>
                  <a:schemeClr val="bg1"/>
                </a:solidFill>
              </a:rPr>
              <a:t>return</a:t>
            </a:r>
            <a:r>
              <a:rPr lang="pt-BR" sz="1600" dirty="0">
                <a:solidFill>
                  <a:schemeClr val="bg1"/>
                </a:solidFill>
              </a:rPr>
              <a:t> 0;</a:t>
            </a:r>
          </a:p>
          <a:p>
            <a:r>
              <a:rPr lang="pt-BR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28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31FC-2ED9-8A6C-340B-A4D1C53D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6.2 Sistemas de Data Pipeline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9F4FA-3E55-2694-D9A8-6CF46D2F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de pipelines que processam diferentes tipos de dados (textos, imagens, vídeos) em tempo de execução.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Exemplo: Frameworks como Apache Beam ou </a:t>
            </a:r>
            <a:r>
              <a:rPr lang="pt-BR" dirty="0" err="1"/>
              <a:t>TensorFlow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22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29D3-B89B-843C-198B-8826D556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6.3 Criação de APIs Genéricas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FBB24-1DDC-8818-90BD-214D7399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/>
          <a:lstStyle/>
          <a:p>
            <a:r>
              <a:rPr lang="pt-BR" dirty="0"/>
              <a:t>APIs que aceitam e retornam diferentes tipos de dados de maneira homogênea.</a:t>
            </a:r>
          </a:p>
          <a:p>
            <a:r>
              <a:rPr lang="pt-BR" dirty="0"/>
              <a:t>Exemplo: Uso de </a:t>
            </a:r>
            <a:r>
              <a:rPr lang="pt-BR" dirty="0" err="1"/>
              <a:t>generics</a:t>
            </a:r>
            <a:r>
              <a:rPr lang="pt-BR" dirty="0"/>
              <a:t> em bibliotecas REST.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1AFA98-E0FF-DED9-6F65-D21D847A1026}"/>
              </a:ext>
            </a:extLst>
          </p:cNvPr>
          <p:cNvSpPr txBox="1"/>
          <p:nvPr/>
        </p:nvSpPr>
        <p:spPr>
          <a:xfrm>
            <a:off x="6431280" y="1690688"/>
            <a:ext cx="4839979" cy="50783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ApiResponse</a:t>
            </a:r>
            <a:r>
              <a:rPr lang="pt-BR" dirty="0">
                <a:solidFill>
                  <a:schemeClr val="bg1"/>
                </a:solidFill>
              </a:rPr>
              <a:t>&lt;T&gt;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private</a:t>
            </a:r>
            <a:r>
              <a:rPr lang="pt-BR" dirty="0">
                <a:solidFill>
                  <a:schemeClr val="bg1"/>
                </a:solidFill>
              </a:rPr>
              <a:t> T data;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private</a:t>
            </a:r>
            <a:r>
              <a:rPr lang="pt-BR" dirty="0">
                <a:solidFill>
                  <a:schemeClr val="bg1"/>
                </a:solidFill>
              </a:rPr>
              <a:t> String 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ApiResponse</a:t>
            </a:r>
            <a:r>
              <a:rPr lang="pt-BR" dirty="0">
                <a:solidFill>
                  <a:schemeClr val="bg1"/>
                </a:solidFill>
              </a:rPr>
              <a:t>(T data, String 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this.data</a:t>
            </a:r>
            <a:r>
              <a:rPr lang="pt-BR" dirty="0">
                <a:solidFill>
                  <a:schemeClr val="bg1"/>
                </a:solidFill>
              </a:rPr>
              <a:t> = data;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this.message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T </a:t>
            </a:r>
            <a:r>
              <a:rPr lang="pt-BR" dirty="0" err="1">
                <a:solidFill>
                  <a:schemeClr val="bg1"/>
                </a:solidFill>
              </a:rPr>
              <a:t>getData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data;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String </a:t>
            </a:r>
            <a:r>
              <a:rPr lang="pt-BR" dirty="0" err="1">
                <a:solidFill>
                  <a:schemeClr val="bg1"/>
                </a:solidFill>
              </a:rPr>
              <a:t>getMessage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B569-2969-520D-9726-8582D31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Boas Práticas em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03304-5603-D1EA-0E66-D8573817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quando necessário:</a:t>
            </a:r>
          </a:p>
          <a:p>
            <a:pPr lvl="1"/>
            <a:r>
              <a:rPr lang="pt-BR" dirty="0"/>
              <a:t>Evite abstrações genéricas para problemas simples.</a:t>
            </a:r>
          </a:p>
          <a:p>
            <a:r>
              <a:rPr lang="pt-BR" dirty="0"/>
              <a:t>Documentação clara:</a:t>
            </a:r>
          </a:p>
          <a:p>
            <a:pPr lvl="1"/>
            <a:r>
              <a:rPr lang="pt-BR" dirty="0"/>
              <a:t>Explique as restrições de tipo para os desenvolvedores.</a:t>
            </a:r>
          </a:p>
          <a:p>
            <a:r>
              <a:rPr lang="pt-BR" dirty="0"/>
              <a:t>Testes abrangentes:</a:t>
            </a:r>
          </a:p>
          <a:p>
            <a:pPr lvl="1"/>
            <a:r>
              <a:rPr lang="pt-BR" dirty="0"/>
              <a:t>Valide comportamentos genéricos com diferentes tipos.</a:t>
            </a:r>
          </a:p>
          <a:p>
            <a:r>
              <a:rPr lang="pt-BR" dirty="0"/>
              <a:t>Equilíbrio entre flexibilidade e legibilidade:</a:t>
            </a:r>
          </a:p>
          <a:p>
            <a:pPr lvl="1"/>
            <a:r>
              <a:rPr lang="pt-BR" dirty="0"/>
              <a:t>Prefira soluções mais simples que atendam ao objetivo.</a:t>
            </a:r>
          </a:p>
        </p:txBody>
      </p:sp>
    </p:spTree>
    <p:extLst>
      <p:ext uri="{BB962C8B-B14F-4D97-AF65-F5344CB8AC3E}">
        <p14:creationId xmlns:p14="http://schemas.microsoft.com/office/powerpoint/2010/main" val="195887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9BCD-ABDB-EE1B-E8BF-549ADAD3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C23F4-EDFB-2A43-4B3A-7A5A261D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uma estrutura genérica para gerenciar coleções de diferentes tipos.</a:t>
            </a:r>
          </a:p>
          <a:p>
            <a:r>
              <a:rPr lang="pt-BR" dirty="0"/>
              <a:t>Implementar pelo menos duas operações comuns:</a:t>
            </a:r>
          </a:p>
          <a:p>
            <a:pPr lvl="1"/>
            <a:r>
              <a:rPr lang="pt-BR" dirty="0"/>
              <a:t>Adicionar um item.</a:t>
            </a:r>
          </a:p>
          <a:p>
            <a:pPr lvl="1"/>
            <a:r>
              <a:rPr lang="pt-BR" dirty="0"/>
              <a:t>Encontrar o maior elemento.</a:t>
            </a:r>
          </a:p>
        </p:txBody>
      </p:sp>
    </p:spTree>
    <p:extLst>
      <p:ext uri="{BB962C8B-B14F-4D97-AF65-F5344CB8AC3E}">
        <p14:creationId xmlns:p14="http://schemas.microsoft.com/office/powerpoint/2010/main" val="75827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B3F80-2931-8CAD-4F54-2C83060B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D3B0E-4370-2FD8-DABF-E62A9A3E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351338"/>
          </a:xfrm>
        </p:spPr>
        <p:txBody>
          <a:bodyPr/>
          <a:lstStyle/>
          <a:p>
            <a:r>
              <a:rPr lang="pt-BR" dirty="0"/>
              <a:t>Código exemplo em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2BB903-C3EB-723A-51DA-87009B8EE10D}"/>
              </a:ext>
            </a:extLst>
          </p:cNvPr>
          <p:cNvSpPr txBox="1"/>
          <p:nvPr/>
        </p:nvSpPr>
        <p:spPr>
          <a:xfrm>
            <a:off x="6202680" y="681037"/>
            <a:ext cx="5290359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from </a:t>
            </a:r>
            <a:r>
              <a:rPr lang="pt-BR" dirty="0" err="1">
                <a:solidFill>
                  <a:schemeClr val="bg1"/>
                </a:solidFill>
              </a:rPr>
              <a:t>typing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TypeVar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Generic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List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 = </a:t>
            </a:r>
            <a:r>
              <a:rPr lang="pt-BR" dirty="0" err="1">
                <a:solidFill>
                  <a:schemeClr val="bg1"/>
                </a:solidFill>
              </a:rPr>
              <a:t>TypeVar</a:t>
            </a:r>
            <a:r>
              <a:rPr lang="pt-BR" dirty="0">
                <a:solidFill>
                  <a:schemeClr val="bg1"/>
                </a:solidFill>
              </a:rPr>
              <a:t>('T')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ColecaoGenerica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Generic</a:t>
            </a:r>
            <a:r>
              <a:rPr lang="pt-BR" dirty="0">
                <a:solidFill>
                  <a:schemeClr val="bg1"/>
                </a:solidFill>
              </a:rPr>
              <a:t>[T]):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__</a:t>
            </a:r>
            <a:r>
              <a:rPr lang="pt-BR" dirty="0" err="1">
                <a:solidFill>
                  <a:schemeClr val="bg1"/>
                </a:solidFill>
              </a:rPr>
              <a:t>init</a:t>
            </a:r>
            <a:r>
              <a:rPr lang="pt-BR" dirty="0">
                <a:solidFill>
                  <a:schemeClr val="bg1"/>
                </a:solidFill>
              </a:rPr>
              <a:t>__(self):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self.itens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List</a:t>
            </a:r>
            <a:r>
              <a:rPr lang="pt-BR" dirty="0">
                <a:solidFill>
                  <a:schemeClr val="bg1"/>
                </a:solidFill>
              </a:rPr>
              <a:t>[T] = []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adicionar(self, item: T):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self.itens.append</a:t>
            </a:r>
            <a:r>
              <a:rPr lang="pt-BR" dirty="0">
                <a:solidFill>
                  <a:schemeClr val="bg1"/>
                </a:solidFill>
              </a:rPr>
              <a:t>(item)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maior_elemento</a:t>
            </a:r>
            <a:r>
              <a:rPr lang="pt-BR" dirty="0">
                <a:solidFill>
                  <a:schemeClr val="bg1"/>
                </a:solidFill>
              </a:rPr>
              <a:t>(self) -&gt; T: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max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self.itens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# Exemplo de uso</a:t>
            </a:r>
          </a:p>
          <a:p>
            <a:r>
              <a:rPr lang="pt-BR" dirty="0" err="1">
                <a:solidFill>
                  <a:schemeClr val="bg1"/>
                </a:solidFill>
              </a:rPr>
              <a:t>colecao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ColecaoGenerica</a:t>
            </a:r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]()</a:t>
            </a:r>
          </a:p>
          <a:p>
            <a:r>
              <a:rPr lang="pt-BR" dirty="0" err="1">
                <a:solidFill>
                  <a:schemeClr val="bg1"/>
                </a:solidFill>
              </a:rPr>
              <a:t>colecao.adicionar</a:t>
            </a:r>
            <a:r>
              <a:rPr lang="pt-BR" dirty="0">
                <a:solidFill>
                  <a:schemeClr val="bg1"/>
                </a:solidFill>
              </a:rPr>
              <a:t>(5)</a:t>
            </a:r>
          </a:p>
          <a:p>
            <a:r>
              <a:rPr lang="pt-BR" dirty="0" err="1">
                <a:solidFill>
                  <a:schemeClr val="bg1"/>
                </a:solidFill>
              </a:rPr>
              <a:t>colecao.adicionar</a:t>
            </a:r>
            <a:r>
              <a:rPr lang="pt-BR" dirty="0">
                <a:solidFill>
                  <a:schemeClr val="bg1"/>
                </a:solidFill>
              </a:rPr>
              <a:t>(10)</a:t>
            </a:r>
          </a:p>
          <a:p>
            <a:r>
              <a:rPr lang="pt-BR" dirty="0" err="1">
                <a:solidFill>
                  <a:schemeClr val="bg1"/>
                </a:solidFill>
              </a:rPr>
              <a:t>colecao.adicionar</a:t>
            </a:r>
            <a:r>
              <a:rPr lang="pt-BR" dirty="0">
                <a:solidFill>
                  <a:schemeClr val="bg1"/>
                </a:solidFill>
              </a:rPr>
              <a:t>(3)</a:t>
            </a:r>
          </a:p>
          <a:p>
            <a:r>
              <a:rPr lang="pt-BR" dirty="0">
                <a:solidFill>
                  <a:schemeClr val="bg1"/>
                </a:solidFill>
              </a:rPr>
              <a:t>print("Maior elemento:", </a:t>
            </a:r>
            <a:r>
              <a:rPr lang="pt-BR" dirty="0" err="1">
                <a:solidFill>
                  <a:schemeClr val="bg1"/>
                </a:solidFill>
              </a:rPr>
              <a:t>colecao.maior_elemento</a:t>
            </a:r>
            <a:r>
              <a:rPr lang="pt-BR" dirty="0">
                <a:solidFill>
                  <a:schemeClr val="bg1"/>
                </a:solidFill>
              </a:rPr>
              <a:t>())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E07EB9-4819-336A-AC4C-50108645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</a:rPr>
              <a:t>Objetivos da Aula</a:t>
            </a:r>
            <a:br>
              <a:rPr lang="pt-BR" sz="3600" b="1">
                <a:solidFill>
                  <a:schemeClr val="tx2"/>
                </a:solidFill>
              </a:rPr>
            </a:br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6A22D-6483-AA86-4464-69544337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Apresentar o conceito de programas genéricos e sua importância.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Explorar os principais ambientes de desenvolvimento que suportam programação genérica.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Demonstrar o uso de recursos de programação genérica em linguagens modernas.</a:t>
            </a:r>
          </a:p>
          <a:p>
            <a:pPr>
              <a:buFont typeface="+mj-lt"/>
              <a:buAutoNum type="arabicPeriod"/>
            </a:pPr>
            <a:r>
              <a:rPr lang="pt-BR" sz="1800">
                <a:solidFill>
                  <a:schemeClr val="tx2"/>
                </a:solidFill>
              </a:rPr>
              <a:t>Realizar uma atividade prática utilizando um ambiente de desenvolvimento.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1CBC-843C-8BBB-0EC5-D94303F6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b="1"/>
              <a:t>1. Introdução à Programação Genérica</a:t>
            </a:r>
            <a:endParaRPr lang="pt-BR" sz="3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3DC5F2F4-97FD-483E-2A0E-0345F82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6E01B-DE5E-DDD3-C968-B0D6B460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pt-BR" sz="2000" b="1"/>
              <a:t>Definição:</a:t>
            </a:r>
            <a:endParaRPr lang="pt-BR" sz="2000"/>
          </a:p>
          <a:p>
            <a:pPr>
              <a:buFont typeface="Arial" panose="020B0604020202020204" pitchFamily="34" charset="0"/>
              <a:buChar char="•"/>
            </a:pPr>
            <a:r>
              <a:rPr lang="pt-BR" sz="2000"/>
              <a:t>Programação genérica é uma abordagem de desenvolvimento que permite criar códigos que funcionam com diferentes tipos de dados, sem a necessidade de especificá-los antecipadamente.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4091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315F35-0854-3DC1-4663-EF13E1EE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</a:rPr>
              <a:t>1. Introdução à Programação Genérica</a:t>
            </a:r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3D7EF-5F14-5BA4-CE90-4E1393F2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800" b="1">
                <a:solidFill>
                  <a:schemeClr val="tx2"/>
                </a:solidFill>
              </a:rPr>
              <a:t>Exemplo:</a:t>
            </a:r>
            <a:endParaRPr lang="pt-BR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Funções e classes em C++ usando templates.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Generics em Java ou C#.</a:t>
            </a:r>
          </a:p>
          <a:p>
            <a:r>
              <a:rPr lang="pt-BR" sz="1800" b="1">
                <a:solidFill>
                  <a:schemeClr val="tx2"/>
                </a:solidFill>
              </a:rPr>
              <a:t>Vantagens:</a:t>
            </a:r>
            <a:endParaRPr lang="pt-BR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Reutilização de código.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Redução de redundância.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tx2"/>
                </a:solidFill>
              </a:rPr>
              <a:t>Facilidade de manutenção.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8EBD6-B566-24BF-3D14-DFB6F95A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384155-5ED8-EEB3-D7B8-EDD37F68CBBD}"/>
              </a:ext>
            </a:extLst>
          </p:cNvPr>
          <p:cNvSpPr txBox="1"/>
          <p:nvPr/>
        </p:nvSpPr>
        <p:spPr>
          <a:xfrm>
            <a:off x="1016350" y="2030597"/>
            <a:ext cx="10051043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função soma&lt;T&gt;(a: T, b: T) retorna T</a:t>
            </a:r>
          </a:p>
          <a:p>
            <a:r>
              <a:rPr lang="pt-BR" sz="4000" dirty="0">
                <a:solidFill>
                  <a:schemeClr val="bg1"/>
                </a:solidFill>
              </a:rPr>
              <a:t>    retorne a + b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A41C0-20D9-D873-3ECF-47AF0B09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2. Ambientes de Desenvolvimento Populares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62B1B-542E-4C3F-BAAE-C6C5BACE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500" b="1">
                <a:solidFill>
                  <a:schemeClr val="tx2"/>
                </a:solidFill>
              </a:rPr>
              <a:t>Ambientes IDEs para Programação Genérica:</a:t>
            </a:r>
            <a:endParaRPr lang="pt-BR" sz="150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sz="1500" b="1">
                <a:solidFill>
                  <a:schemeClr val="tx2"/>
                </a:solidFill>
              </a:rPr>
              <a:t>Visual Studio (C# e C++):</a:t>
            </a:r>
            <a:endParaRPr lang="pt-BR" sz="150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Suporte robusto para programação genérica em C# (Generics) e C++ (Templates).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Ferramentas de depuração e refatoração.</a:t>
            </a:r>
          </a:p>
          <a:p>
            <a:pPr>
              <a:buFont typeface="+mj-lt"/>
              <a:buAutoNum type="arabicPeriod"/>
            </a:pPr>
            <a:r>
              <a:rPr lang="pt-BR" sz="1500" b="1">
                <a:solidFill>
                  <a:schemeClr val="tx2"/>
                </a:solidFill>
              </a:rPr>
              <a:t>Eclipse/IntelliJ IDEA (Java):</a:t>
            </a:r>
            <a:endParaRPr lang="pt-BR" sz="150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Ideal para trabalhar com Generics em Java.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Plugins adicionais para refinar desenvolvimento genérico.</a:t>
            </a:r>
          </a:p>
          <a:p>
            <a:pPr>
              <a:buFont typeface="+mj-lt"/>
              <a:buAutoNum type="arabicPeriod"/>
            </a:pPr>
            <a:r>
              <a:rPr lang="pt-BR" sz="1500" b="1">
                <a:solidFill>
                  <a:schemeClr val="tx2"/>
                </a:solidFill>
              </a:rPr>
              <a:t>PyCharm (Python):</a:t>
            </a:r>
            <a:endParaRPr lang="pt-BR" sz="150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Embora Python não tenha generics nativos, suporta programação genérica através de </a:t>
            </a:r>
            <a:r>
              <a:rPr lang="pt-BR" sz="1500" b="1">
                <a:solidFill>
                  <a:schemeClr val="tx2"/>
                </a:solidFill>
              </a:rPr>
              <a:t>typing.Generic</a:t>
            </a:r>
            <a:r>
              <a:rPr lang="pt-BR" sz="1500">
                <a:solidFill>
                  <a:schemeClr val="tx2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pt-BR" sz="1500" b="1">
                <a:solidFill>
                  <a:schemeClr val="tx2"/>
                </a:solidFill>
              </a:rPr>
              <a:t>CLion (C++):</a:t>
            </a:r>
            <a:endParaRPr lang="pt-BR" sz="150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Focado em C++ com excelente suporte para templates.</a:t>
            </a:r>
          </a:p>
          <a:p>
            <a:pPr>
              <a:buFont typeface="+mj-lt"/>
              <a:buAutoNum type="arabicPeriod"/>
            </a:pPr>
            <a:r>
              <a:rPr lang="pt-BR" sz="1500" b="1">
                <a:solidFill>
                  <a:schemeClr val="tx2"/>
                </a:solidFill>
              </a:rPr>
              <a:t>VS Code:</a:t>
            </a:r>
            <a:endParaRPr lang="pt-BR" sz="150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500">
                <a:solidFill>
                  <a:schemeClr val="tx2"/>
                </a:solidFill>
              </a:rPr>
              <a:t>Editor leve com suporte a várias linguagens através de extensões.</a:t>
            </a:r>
          </a:p>
          <a:p>
            <a:endParaRPr lang="pt-BR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1159-8191-5E97-9BA8-D1F0BE57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Recursos de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BD1D0-32B9-A1B8-7088-5F6445BA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3B5E5-19E9-2944-945A-B029B84B30AE}"/>
              </a:ext>
            </a:extLst>
          </p:cNvPr>
          <p:cNvSpPr txBox="1"/>
          <p:nvPr/>
        </p:nvSpPr>
        <p:spPr>
          <a:xfrm>
            <a:off x="1005840" y="2545080"/>
            <a:ext cx="755904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#include &lt;</a:t>
            </a:r>
            <a:r>
              <a:rPr lang="pt-BR" dirty="0" err="1">
                <a:solidFill>
                  <a:schemeClr val="bg1"/>
                </a:solidFill>
              </a:rPr>
              <a:t>iostream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template &lt;</a:t>
            </a:r>
            <a:r>
              <a:rPr lang="pt-BR" dirty="0" err="1">
                <a:solidFill>
                  <a:schemeClr val="bg1"/>
                </a:solidFill>
              </a:rPr>
              <a:t>typename</a:t>
            </a:r>
            <a:r>
              <a:rPr lang="pt-BR" dirty="0">
                <a:solidFill>
                  <a:schemeClr val="bg1"/>
                </a:solidFill>
              </a:rPr>
              <a:t> T&gt;</a:t>
            </a:r>
          </a:p>
          <a:p>
            <a:r>
              <a:rPr lang="pt-BR" dirty="0">
                <a:solidFill>
                  <a:schemeClr val="bg1"/>
                </a:solidFill>
              </a:rPr>
              <a:t>T soma(T a, T b)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a + b;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soma&lt;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&gt;(5, 10) &lt;&lt;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endl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soma&lt;</a:t>
            </a:r>
            <a:r>
              <a:rPr lang="pt-BR" dirty="0" err="1">
                <a:solidFill>
                  <a:schemeClr val="bg1"/>
                </a:solidFill>
              </a:rPr>
              <a:t>double</a:t>
            </a:r>
            <a:r>
              <a:rPr lang="pt-BR" dirty="0">
                <a:solidFill>
                  <a:schemeClr val="bg1"/>
                </a:solidFill>
              </a:rPr>
              <a:t>&gt;(3.14, 2.71) &lt;&lt; </a:t>
            </a:r>
            <a:r>
              <a:rPr lang="pt-BR" dirty="0" err="1">
                <a:solidFill>
                  <a:schemeClr val="bg1"/>
                </a:solidFill>
              </a:rPr>
              <a:t>std</a:t>
            </a:r>
            <a:r>
              <a:rPr lang="pt-BR" dirty="0">
                <a:solidFill>
                  <a:schemeClr val="bg1"/>
                </a:solidFill>
              </a:rPr>
              <a:t>::</a:t>
            </a:r>
            <a:r>
              <a:rPr lang="pt-BR" dirty="0" err="1">
                <a:solidFill>
                  <a:schemeClr val="bg1"/>
                </a:solidFill>
              </a:rPr>
              <a:t>endl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0;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E8666-46A2-8534-41A5-A5481E7D1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32DBA-4D87-7DE7-3B5C-ABE20F2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Recursos de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A6138-2EC5-7E48-BA21-C72B30EB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Java: </a:t>
            </a:r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332491-FA72-D02D-A6E2-63F39C166B5C}"/>
              </a:ext>
            </a:extLst>
          </p:cNvPr>
          <p:cNvSpPr txBox="1"/>
          <p:nvPr/>
        </p:nvSpPr>
        <p:spPr>
          <a:xfrm>
            <a:off x="1005840" y="2545080"/>
            <a:ext cx="755904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Caixa&lt;T&gt;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private</a:t>
            </a:r>
            <a:r>
              <a:rPr lang="pt-BR" dirty="0">
                <a:solidFill>
                  <a:schemeClr val="bg1"/>
                </a:solidFill>
              </a:rPr>
              <a:t> T </a:t>
            </a:r>
            <a:r>
              <a:rPr lang="pt-BR" dirty="0" err="1">
                <a:solidFill>
                  <a:schemeClr val="bg1"/>
                </a:solidFill>
              </a:rPr>
              <a:t>conteudo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void</a:t>
            </a:r>
            <a:r>
              <a:rPr lang="pt-BR" dirty="0">
                <a:solidFill>
                  <a:schemeClr val="bg1"/>
                </a:solidFill>
              </a:rPr>
              <a:t> guardar(T item)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this.conteudo</a:t>
            </a:r>
            <a:r>
              <a:rPr lang="pt-BR" dirty="0">
                <a:solidFill>
                  <a:schemeClr val="bg1"/>
                </a:solidFill>
              </a:rPr>
              <a:t> = item;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T abrir()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conteudo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6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E45B-E2CC-AE37-7310-78538678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9370-17C8-29F2-A077-433FDFA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Recursos de Programação Genérica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5FA6C-8CC5-3B1A-341E-FE4ED619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Python: </a:t>
            </a:r>
            <a:r>
              <a:rPr lang="pt-BR" dirty="0" err="1"/>
              <a:t>Typing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93D0FF-39BC-757A-9EBF-FE9A2893472C}"/>
              </a:ext>
            </a:extLst>
          </p:cNvPr>
          <p:cNvSpPr txBox="1"/>
          <p:nvPr/>
        </p:nvSpPr>
        <p:spPr>
          <a:xfrm>
            <a:off x="1005840" y="2545080"/>
            <a:ext cx="755904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from </a:t>
            </a:r>
            <a:r>
              <a:rPr lang="pt-BR" dirty="0" err="1">
                <a:solidFill>
                  <a:schemeClr val="bg1"/>
                </a:solidFill>
              </a:rPr>
              <a:t>typing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TypeVar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Generic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 = </a:t>
            </a:r>
            <a:r>
              <a:rPr lang="pt-BR" dirty="0" err="1">
                <a:solidFill>
                  <a:schemeClr val="bg1"/>
                </a:solidFill>
              </a:rPr>
              <a:t>TypeVar</a:t>
            </a:r>
            <a:r>
              <a:rPr lang="pt-BR" dirty="0">
                <a:solidFill>
                  <a:schemeClr val="bg1"/>
                </a:solidFill>
              </a:rPr>
              <a:t>('T')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Caixa(</a:t>
            </a:r>
            <a:r>
              <a:rPr lang="pt-BR" dirty="0" err="1">
                <a:solidFill>
                  <a:schemeClr val="bg1"/>
                </a:solidFill>
              </a:rPr>
              <a:t>Generic</a:t>
            </a:r>
            <a:r>
              <a:rPr lang="pt-BR" dirty="0">
                <a:solidFill>
                  <a:schemeClr val="bg1"/>
                </a:solidFill>
              </a:rPr>
              <a:t>[T]):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__</a:t>
            </a:r>
            <a:r>
              <a:rPr lang="pt-BR" dirty="0" err="1">
                <a:solidFill>
                  <a:schemeClr val="bg1"/>
                </a:solidFill>
              </a:rPr>
              <a:t>init</a:t>
            </a:r>
            <a:r>
              <a:rPr lang="pt-BR" dirty="0">
                <a:solidFill>
                  <a:schemeClr val="bg1"/>
                </a:solidFill>
              </a:rPr>
              <a:t>__(self, </a:t>
            </a:r>
            <a:r>
              <a:rPr lang="pt-BR" dirty="0" err="1">
                <a:solidFill>
                  <a:schemeClr val="bg1"/>
                </a:solidFill>
              </a:rPr>
              <a:t>conteudo</a:t>
            </a:r>
            <a:r>
              <a:rPr lang="pt-BR" dirty="0">
                <a:solidFill>
                  <a:schemeClr val="bg1"/>
                </a:solidFill>
              </a:rPr>
              <a:t>: T):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self.conteudo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conteudo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def</a:t>
            </a:r>
            <a:r>
              <a:rPr lang="pt-BR" dirty="0">
                <a:solidFill>
                  <a:schemeClr val="bg1"/>
                </a:solidFill>
              </a:rPr>
              <a:t> abrir(self) -&gt; T: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self.conteudo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1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1310</Words>
  <Application>Microsoft Office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Ambientes de Desenvolvimento de Programas Genéricos</vt:lpstr>
      <vt:lpstr>Objetivos da Aula </vt:lpstr>
      <vt:lpstr>1. Introdução à Programação Genérica</vt:lpstr>
      <vt:lpstr>1. Introdução à Programação Genérica</vt:lpstr>
      <vt:lpstr>pseudocódigo</vt:lpstr>
      <vt:lpstr>2. Ambientes de Desenvolvimento Populares</vt:lpstr>
      <vt:lpstr>3. Recursos de Programação Genérica</vt:lpstr>
      <vt:lpstr>3. Recursos de Programação Genérica</vt:lpstr>
      <vt:lpstr>3. Recursos de Programação Genérica</vt:lpstr>
      <vt:lpstr>4. Atividade Prática</vt:lpstr>
      <vt:lpstr>4. Atividade Prática</vt:lpstr>
      <vt:lpstr>5. Limitações da Programação Genérica</vt:lpstr>
      <vt:lpstr>5. Limitações da Programação Genérica</vt:lpstr>
      <vt:lpstr>6.Aplicações Práticas  Avançadas</vt:lpstr>
      <vt:lpstr>6.2 Sistemas de Data Pipeline</vt:lpstr>
      <vt:lpstr>6.3 Criação de APIs Genéricas</vt:lpstr>
      <vt:lpstr>7. Boas Práticas em Programação Genérica</vt:lpstr>
      <vt:lpstr>8. Atividade Prática</vt:lpstr>
      <vt:lpstr>8. Atividade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Adalberto Cavalcante de Melo</dc:creator>
  <cp:lastModifiedBy>Adalberto Cavalcante de Melo</cp:lastModifiedBy>
  <cp:revision>4</cp:revision>
  <dcterms:created xsi:type="dcterms:W3CDTF">2024-12-03T21:39:04Z</dcterms:created>
  <dcterms:modified xsi:type="dcterms:W3CDTF">2024-12-03T22:17:13Z</dcterms:modified>
</cp:coreProperties>
</file>