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Poppins"/>
      <p:regular r:id="rId15"/>
      <p:bold r:id="rId16"/>
      <p:italic r:id="rId17"/>
      <p:boldItalic r:id="rId18"/>
    </p:embeddedFont>
    <p:embeddedFont>
      <p:font typeface="Barlow Condensed"/>
      <p:regular r:id="rId19"/>
      <p:bold r:id="rId20"/>
      <p:italic r:id="rId21"/>
      <p:boldItalic r:id="rId22"/>
    </p:embeddedFont>
    <p:embeddedFont>
      <p:font typeface="Homemade Appl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Condensed-bold.fntdata"/><Relationship Id="rId11" Type="http://schemas.openxmlformats.org/officeDocument/2006/relationships/slide" Target="slides/slide6.xml"/><Relationship Id="rId22" Type="http://schemas.openxmlformats.org/officeDocument/2006/relationships/font" Target="fonts/BarlowCondensed-boldItalic.fntdata"/><Relationship Id="rId10" Type="http://schemas.openxmlformats.org/officeDocument/2006/relationships/slide" Target="slides/slide5.xml"/><Relationship Id="rId21" Type="http://schemas.openxmlformats.org/officeDocument/2006/relationships/font" Target="fonts/BarlowCondensed-italic.fntdata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23" Type="http://schemas.openxmlformats.org/officeDocument/2006/relationships/font" Target="fonts/HomemadeAppl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arlowCondensed-regular.fntdata"/><Relationship Id="rId6" Type="http://schemas.openxmlformats.org/officeDocument/2006/relationships/slide" Target="slides/slide1.xml"/><Relationship Id="rId18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e160aa0ce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ae160aa0ce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e160aa0ce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ae160aa0ce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ae160aa0ce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ae160aa0ce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e160aa0ce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ae160aa0ce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e160aa0ce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ae160aa0ce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e160aa0ce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ae160aa0ce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3.png"/><Relationship Id="rId12" Type="http://schemas.openxmlformats.org/officeDocument/2006/relationships/image" Target="../media/image5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4475242" y="723544"/>
            <a:ext cx="4668900" cy="44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310369" y="1900163"/>
            <a:ext cx="41718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310369" y="3863100"/>
            <a:ext cx="512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933646" y="3175238"/>
            <a:ext cx="217800" cy="196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0" y="0"/>
            <a:ext cx="217800" cy="196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1"/>
          <p:cNvSpPr/>
          <p:nvPr/>
        </p:nvSpPr>
        <p:spPr>
          <a:xfrm>
            <a:off x="0" y="0"/>
            <a:ext cx="217800" cy="19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 txBox="1"/>
          <p:nvPr>
            <p:ph type="title"/>
          </p:nvPr>
        </p:nvSpPr>
        <p:spPr>
          <a:xfrm>
            <a:off x="367065" y="2480081"/>
            <a:ext cx="5973000" cy="1467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or process">
  <p:cSld name="BLANK_4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110206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3"/>
          <p:cNvSpPr txBox="1"/>
          <p:nvPr>
            <p:ph type="title"/>
          </p:nvPr>
        </p:nvSpPr>
        <p:spPr>
          <a:xfrm>
            <a:off x="311697" y="1158994"/>
            <a:ext cx="2024400" cy="33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2610461" y="1654096"/>
            <a:ext cx="1499700" cy="30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68300" lvl="1" marL="914400" rtl="0" algn="r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rtl="0" algn="r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 algn="r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 algn="r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 algn="r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 algn="r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 algn="r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 algn="r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2" type="subTitle"/>
          </p:nvPr>
        </p:nvSpPr>
        <p:spPr>
          <a:xfrm>
            <a:off x="2610461" y="960206"/>
            <a:ext cx="1499700" cy="5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88" name="Google Shape;88;p13"/>
          <p:cNvSpPr txBox="1"/>
          <p:nvPr>
            <p:ph idx="3" type="body"/>
          </p:nvPr>
        </p:nvSpPr>
        <p:spPr>
          <a:xfrm>
            <a:off x="4205964" y="1654096"/>
            <a:ext cx="1499700" cy="30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68300" lvl="1" marL="914400" rtl="0" algn="r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rtl="0" algn="r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 algn="r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 algn="r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 algn="r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 algn="r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 algn="r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 algn="r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4" type="subTitle"/>
          </p:nvPr>
        </p:nvSpPr>
        <p:spPr>
          <a:xfrm>
            <a:off x="4205964" y="960206"/>
            <a:ext cx="1499700" cy="5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90" name="Google Shape;90;p13"/>
          <p:cNvSpPr txBox="1"/>
          <p:nvPr>
            <p:ph idx="5" type="body"/>
          </p:nvPr>
        </p:nvSpPr>
        <p:spPr>
          <a:xfrm>
            <a:off x="5801467" y="1654096"/>
            <a:ext cx="1499700" cy="30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68300" lvl="1" marL="914400" rtl="0" algn="r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rtl="0" algn="r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 algn="r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 algn="r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 algn="r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 algn="r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 algn="r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 algn="r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6" type="subTitle"/>
          </p:nvPr>
        </p:nvSpPr>
        <p:spPr>
          <a:xfrm>
            <a:off x="5801467" y="960206"/>
            <a:ext cx="1499700" cy="5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92" name="Google Shape;92;p13"/>
          <p:cNvSpPr txBox="1"/>
          <p:nvPr>
            <p:ph idx="7" type="body"/>
          </p:nvPr>
        </p:nvSpPr>
        <p:spPr>
          <a:xfrm>
            <a:off x="7396970" y="1654096"/>
            <a:ext cx="1499700" cy="30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68300" lvl="1" marL="914400" rtl="0" algn="r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rtl="0" algn="r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 algn="r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 algn="r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 algn="r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 algn="r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 algn="r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 algn="r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8" type="subTitle"/>
          </p:nvPr>
        </p:nvSpPr>
        <p:spPr>
          <a:xfrm>
            <a:off x="7396970" y="960206"/>
            <a:ext cx="1499700" cy="5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94" name="Google Shape;94;p13"/>
          <p:cNvSpPr/>
          <p:nvPr/>
        </p:nvSpPr>
        <p:spPr>
          <a:xfrm>
            <a:off x="3008032" y="-23869"/>
            <a:ext cx="6135900" cy="25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0" y="3795844"/>
            <a:ext cx="8110200" cy="134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0" y="829444"/>
            <a:ext cx="217800" cy="431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 rot="5400000">
            <a:off x="-509477" y="4629694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0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BLANK_3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4475242" y="-56"/>
            <a:ext cx="4668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8933646" y="3175238"/>
            <a:ext cx="217800" cy="196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0" y="0"/>
            <a:ext cx="217800" cy="196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4"/>
          <p:cNvSpPr txBox="1"/>
          <p:nvPr>
            <p:ph type="title"/>
          </p:nvPr>
        </p:nvSpPr>
        <p:spPr>
          <a:xfrm>
            <a:off x="2122835" y="842625"/>
            <a:ext cx="5492100" cy="35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12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2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2282189" y="3191344"/>
            <a:ext cx="6851100" cy="195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 flipH="1">
            <a:off x="8926200" y="3191344"/>
            <a:ext cx="217800" cy="195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292968" y="3864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9" name="Google Shape;109;p15"/>
          <p:cNvSpPr txBox="1"/>
          <p:nvPr>
            <p:ph idx="1" type="subTitle"/>
          </p:nvPr>
        </p:nvSpPr>
        <p:spPr>
          <a:xfrm>
            <a:off x="292968" y="195632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0" name="Google Shape;110;p15"/>
          <p:cNvSpPr/>
          <p:nvPr/>
        </p:nvSpPr>
        <p:spPr>
          <a:xfrm>
            <a:off x="0" y="0"/>
            <a:ext cx="217800" cy="19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3008032" y="-23869"/>
            <a:ext cx="6135900" cy="25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BLANK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4" name="Google Shape;11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5" name="Google Shape;115;p16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16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22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0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33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17" name="Google Shape;117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18" name="Google Shape;118;p16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6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6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6">
              <a:hlinkClick r:id="rId11"/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18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4475242" y="723544"/>
            <a:ext cx="4668900" cy="44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8933646" y="3175238"/>
            <a:ext cx="217800" cy="196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0" y="0"/>
            <a:ext cx="217800" cy="196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2449550" y="1234706"/>
            <a:ext cx="4070100" cy="3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 flipH="1">
            <a:off x="3737400" y="4581506"/>
            <a:ext cx="5406600" cy="56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 flipH="1">
            <a:off x="7165" y="723506"/>
            <a:ext cx="1568700" cy="44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-2" y="3175200"/>
            <a:ext cx="217800" cy="196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1987761" y="502181"/>
            <a:ext cx="6844800" cy="12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987761" y="2067710"/>
            <a:ext cx="6844800" cy="25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/>
        </p:nvSpPr>
        <p:spPr>
          <a:xfrm rot="5400000">
            <a:off x="-509477" y="4629694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0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 flipH="1">
            <a:off x="7186" y="-94"/>
            <a:ext cx="1390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1754363" y="458775"/>
            <a:ext cx="639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1754363" y="1722244"/>
            <a:ext cx="3322800" cy="28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5509664" y="1722244"/>
            <a:ext cx="3322800" cy="28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 flipH="1">
            <a:off x="-2" y="3175200"/>
            <a:ext cx="217800" cy="196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8926202" y="-94"/>
            <a:ext cx="217800" cy="19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/>
        </p:nvSpPr>
        <p:spPr>
          <a:xfrm rot="5400000">
            <a:off x="-509477" y="4629694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0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1548415" y="-23944"/>
            <a:ext cx="7588500" cy="10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8926202" y="-23894"/>
            <a:ext cx="217800" cy="104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601063" y="1900725"/>
            <a:ext cx="2509500" cy="26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3436970" y="1900725"/>
            <a:ext cx="2509500" cy="26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6272890" y="1900725"/>
            <a:ext cx="2509500" cy="26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>
            <a:off x="0" y="4101968"/>
            <a:ext cx="217800" cy="10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/>
        </p:nvSpPr>
        <p:spPr>
          <a:xfrm rot="5400000">
            <a:off x="-509477" y="4629694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0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8926202" y="-23876"/>
            <a:ext cx="217800" cy="290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0" y="2171844"/>
            <a:ext cx="217800" cy="29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 txBox="1"/>
          <p:nvPr/>
        </p:nvSpPr>
        <p:spPr>
          <a:xfrm rot="5400000">
            <a:off x="-509477" y="4629694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0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 flipH="1">
            <a:off x="10711" y="2312625"/>
            <a:ext cx="6851100" cy="287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860901" y="565013"/>
            <a:ext cx="4949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860901" y="1399013"/>
            <a:ext cx="4949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2312625"/>
            <a:ext cx="217800" cy="287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/>
        </p:nvSpPr>
        <p:spPr>
          <a:xfrm rot="5400000">
            <a:off x="-509477" y="4629694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0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ONE_COLUMN_TEX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2282189" y="2266875"/>
            <a:ext cx="6851100" cy="287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"/>
          <p:cNvSpPr/>
          <p:nvPr/>
        </p:nvSpPr>
        <p:spPr>
          <a:xfrm flipH="1">
            <a:off x="8926200" y="2266875"/>
            <a:ext cx="217800" cy="287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9"/>
          <p:cNvSpPr txBox="1"/>
          <p:nvPr>
            <p:ph type="title"/>
          </p:nvPr>
        </p:nvSpPr>
        <p:spPr>
          <a:xfrm>
            <a:off x="428374" y="1077338"/>
            <a:ext cx="8245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2597692" y="2649863"/>
            <a:ext cx="6204900" cy="19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0" y="0"/>
            <a:ext cx="217800" cy="19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/>
        </p:nvSpPr>
        <p:spPr>
          <a:xfrm flipH="1">
            <a:off x="7302" y="723544"/>
            <a:ext cx="4668900" cy="44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0"/>
          <p:cNvSpPr/>
          <p:nvPr/>
        </p:nvSpPr>
        <p:spPr>
          <a:xfrm flipH="1">
            <a:off x="-2" y="3175238"/>
            <a:ext cx="217800" cy="196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0"/>
          <p:cNvSpPr/>
          <p:nvPr/>
        </p:nvSpPr>
        <p:spPr>
          <a:xfrm flipH="1">
            <a:off x="8933644" y="0"/>
            <a:ext cx="217800" cy="196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1767112" y="381506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0"/>
          <p:cNvSpPr txBox="1"/>
          <p:nvPr/>
        </p:nvSpPr>
        <p:spPr>
          <a:xfrm rot="5400000">
            <a:off x="-509477" y="4629694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0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T Sans Narrow"/>
              <a:buNone/>
              <a:defRPr b="1" sz="5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T Sans Narrow"/>
              <a:buNone/>
              <a:defRPr b="1" sz="5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T Sans Narrow"/>
              <a:buNone/>
              <a:defRPr b="1" sz="5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T Sans Narrow"/>
              <a:buNone/>
              <a:defRPr b="1" sz="5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T Sans Narrow"/>
              <a:buNone/>
              <a:defRPr b="1" sz="5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T Sans Narrow"/>
              <a:buNone/>
              <a:defRPr b="1" sz="5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T Sans Narrow"/>
              <a:buNone/>
              <a:defRPr b="1" sz="5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T Sans Narrow"/>
              <a:buNone/>
              <a:defRPr b="1" sz="5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T Sans Narrow"/>
              <a:buNone/>
              <a:defRPr b="1" sz="5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T Sans Narrow"/>
              <a:buChar char="●"/>
              <a:defRPr sz="22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-3683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T Sans Narrow"/>
              <a:buChar char="○"/>
              <a:defRPr sz="22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-3683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T Sans Narrow"/>
              <a:buChar char="■"/>
              <a:defRPr sz="22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-3683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T Sans Narrow"/>
              <a:buChar char="●"/>
              <a:defRPr sz="22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-3683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T Sans Narrow"/>
              <a:buChar char="○"/>
              <a:defRPr sz="22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-3683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T Sans Narrow"/>
              <a:buChar char="■"/>
              <a:defRPr sz="22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-3683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T Sans Narrow"/>
              <a:buChar char="●"/>
              <a:defRPr sz="22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-3683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T Sans Narrow"/>
              <a:buChar char="○"/>
              <a:defRPr sz="22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-3683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200"/>
              <a:buFont typeface="PT Sans Narrow"/>
              <a:buChar char="■"/>
              <a:defRPr sz="22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509477" y="4629694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0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7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218400" y="44100"/>
            <a:ext cx="4477375" cy="371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8" name="Google Shape;128;p17"/>
          <p:cNvSpPr txBox="1"/>
          <p:nvPr>
            <p:ph type="ctrTitle"/>
          </p:nvPr>
        </p:nvSpPr>
        <p:spPr>
          <a:xfrm>
            <a:off x="2310369" y="1856488"/>
            <a:ext cx="41718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Cyclistic Analysis</a:t>
            </a:r>
            <a:endParaRPr/>
          </a:p>
        </p:txBody>
      </p:sp>
      <p:sp>
        <p:nvSpPr>
          <p:cNvPr id="129" name="Google Shape;129;p17"/>
          <p:cNvSpPr txBox="1"/>
          <p:nvPr>
            <p:ph idx="1" type="subTitle"/>
          </p:nvPr>
        </p:nvSpPr>
        <p:spPr>
          <a:xfrm>
            <a:off x="2310369" y="3863100"/>
            <a:ext cx="512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insights of a chicago based bike sharing company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1987761" y="502181"/>
            <a:ext cx="6844800" cy="12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Task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1987761" y="2067710"/>
            <a:ext cx="6844800" cy="25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our casual members differ from our annual ones?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do we go about converting more casual members into annuals?</a:t>
            </a: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875" y="384750"/>
            <a:ext cx="1682961" cy="1682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1758436" y="534956"/>
            <a:ext cx="6844800" cy="12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Data!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1987761" y="2067710"/>
            <a:ext cx="6844800" cy="25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is first </a:t>
            </a:r>
            <a:r>
              <a:rPr lang="en"/>
              <a:t>party sourced data straight from Cyclistic.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data was then downloaded in accordance to the data license given, uploaded to bigquerry and cleaned.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 personal user information was encrypted and removed from analysis.</a:t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2893900" y="0"/>
            <a:ext cx="6006201" cy="20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1583449" y="87375"/>
            <a:ext cx="3625800" cy="16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Member </a:t>
            </a:r>
            <a:r>
              <a:rPr lang="en" sz="3200"/>
              <a:t>Comparison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1583450" y="1724375"/>
            <a:ext cx="3778500" cy="3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Casual members represent 40% of users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Electric bikes are used the most but for the shortest average length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Classic bikes are used for longer trips by casual members</a:t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 b="1955" l="0" r="5437" t="8334"/>
          <a:stretch/>
        </p:blipFill>
        <p:spPr>
          <a:xfrm>
            <a:off x="5284575" y="87375"/>
            <a:ext cx="3859425" cy="41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3276250" y="283925"/>
            <a:ext cx="5556300" cy="11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Station and Weekday usage</a:t>
            </a:r>
            <a:endParaRPr sz="3200"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3276125" y="1387025"/>
            <a:ext cx="5868000" cy="32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Casual members use the </a:t>
            </a:r>
            <a:r>
              <a:rPr lang="en"/>
              <a:t>service</a:t>
            </a:r>
            <a:r>
              <a:rPr lang="en"/>
              <a:t> most on weekends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use Streeter Dr &amp; Grande Avenue by far the most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Followed by DuSable Lake Shore and Millennium Park</a:t>
            </a:r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 rotWithShape="1">
          <a:blip r:embed="rId3">
            <a:alphaModFix/>
          </a:blip>
          <a:srcRect b="0" l="2330" r="44087" t="0"/>
          <a:stretch/>
        </p:blipFill>
        <p:spPr>
          <a:xfrm>
            <a:off x="0" y="0"/>
            <a:ext cx="319967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1485175" y="87375"/>
            <a:ext cx="2457000" cy="13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Trips and Trip lengths by Year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1397800" y="1070200"/>
            <a:ext cx="26061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service is used most in the summer months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Trip lengths are at an all time high during summer months starting around May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 b="5514" l="3487" r="1219" t="3186"/>
          <a:stretch/>
        </p:blipFill>
        <p:spPr>
          <a:xfrm>
            <a:off x="4003875" y="0"/>
            <a:ext cx="5140125" cy="469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1987761" y="502181"/>
            <a:ext cx="6844800" cy="12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1987750" y="1288597"/>
            <a:ext cx="6844800" cy="3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</a:t>
            </a:r>
            <a:r>
              <a:rPr lang="en"/>
              <a:t>convert</a:t>
            </a:r>
            <a:r>
              <a:rPr lang="en"/>
              <a:t> more Casual members into annuals I recommend the following actions:</a:t>
            </a:r>
            <a:endParaRPr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Target ads involving weekend deals in the summer. Start posting in May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Marketing Campaign for annual pricing deals for using electric bikes as well as deals for trips over 20 to 30 minutes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Post </a:t>
            </a:r>
            <a:r>
              <a:rPr lang="en"/>
              <a:t>advertising</a:t>
            </a:r>
            <a:r>
              <a:rPr lang="en"/>
              <a:t> around Streeter Drive &amp; Grand avenue station as well as DuSable Lakeshore Drive and Millenium Park stations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682961" cy="1682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0174_Manhattan_Template_SlidesMania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F5C91C"/>
      </a:accent1>
      <a:accent2>
        <a:srgbClr val="171717"/>
      </a:accent2>
      <a:accent3>
        <a:srgbClr val="0000FF"/>
      </a:accent3>
      <a:accent4>
        <a:srgbClr val="4A86E8"/>
      </a:accent4>
      <a:accent5>
        <a:srgbClr val="00FFFF"/>
      </a:accent5>
      <a:accent6>
        <a:srgbClr val="00FF00"/>
      </a:accent6>
      <a:hlink>
        <a:srgbClr val="1717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