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84" r:id="rId4"/>
    <p:sldId id="258" r:id="rId5"/>
    <p:sldId id="276" r:id="rId6"/>
    <p:sldId id="272" r:id="rId7"/>
    <p:sldId id="274" r:id="rId8"/>
    <p:sldId id="259" r:id="rId9"/>
    <p:sldId id="260" r:id="rId10"/>
    <p:sldId id="275" r:id="rId11"/>
    <p:sldId id="271" r:id="rId12"/>
    <p:sldId id="261" r:id="rId13"/>
    <p:sldId id="264" r:id="rId14"/>
    <p:sldId id="277" r:id="rId15"/>
    <p:sldId id="279" r:id="rId16"/>
    <p:sldId id="278" r:id="rId17"/>
    <p:sldId id="280" r:id="rId18"/>
    <p:sldId id="281" r:id="rId19"/>
    <p:sldId id="282" r:id="rId20"/>
    <p:sldId id="265" r:id="rId21"/>
    <p:sldId id="270" r:id="rId22"/>
    <p:sldId id="283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B242-E126-442E-95FD-26F57D60143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BC2B-D6D0-4771-B872-5954E55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1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B242-E126-442E-95FD-26F57D60143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BC2B-D6D0-4771-B872-5954E55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B242-E126-442E-95FD-26F57D60143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BC2B-D6D0-4771-B872-5954E55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B242-E126-442E-95FD-26F57D60143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BC2B-D6D0-4771-B872-5954E55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5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B242-E126-442E-95FD-26F57D60143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BC2B-D6D0-4771-B872-5954E55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0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B242-E126-442E-95FD-26F57D60143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BC2B-D6D0-4771-B872-5954E55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B242-E126-442E-95FD-26F57D60143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BC2B-D6D0-4771-B872-5954E55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B242-E126-442E-95FD-26F57D60143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BC2B-D6D0-4771-B872-5954E55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B242-E126-442E-95FD-26F57D60143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BC2B-D6D0-4771-B872-5954E55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B242-E126-442E-95FD-26F57D60143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BC2B-D6D0-4771-B872-5954E55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B242-E126-442E-95FD-26F57D60143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BC2B-D6D0-4771-B872-5954E55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B242-E126-442E-95FD-26F57D60143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BC2B-D6D0-4771-B872-5954E551B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1243012"/>
            <a:ext cx="7877175" cy="4371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Biostatistics 706</a:t>
            </a:r>
            <a:br>
              <a:rPr lang="en-US" dirty="0"/>
            </a:br>
            <a:r>
              <a:rPr lang="en-US" dirty="0"/>
              <a:t>Introduction to the Practice of Statistics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Elizabeth Hauser</a:t>
            </a:r>
          </a:p>
          <a:p>
            <a:r>
              <a:rPr lang="en-US" dirty="0"/>
              <a:t>January </a:t>
            </a:r>
            <a:r>
              <a:rPr lang="en-US" dirty="0" smtClean="0"/>
              <a:t>10, 2024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55407" y="162232"/>
            <a:ext cx="5633884" cy="4026309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49677" y="2713703"/>
            <a:ext cx="6032090" cy="398206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35677" y="162233"/>
            <a:ext cx="5869858" cy="4026308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50" y="1190449"/>
            <a:ext cx="2657143" cy="3514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6980" y="5022761"/>
            <a:ext cx="9247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  <a:cs typeface="Arial" panose="020B0604020202020204" pitchFamily="34" charset="0"/>
              </a:rPr>
              <a:t>As a graduate of this program you will be well-prepared to work in many research areas.</a:t>
            </a:r>
          </a:p>
        </p:txBody>
      </p:sp>
    </p:spTree>
    <p:extLst>
      <p:ext uri="{BB962C8B-B14F-4D97-AF65-F5344CB8AC3E}">
        <p14:creationId xmlns:p14="http://schemas.microsoft.com/office/powerpoint/2010/main" val="193899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classes we will follow this general format:</a:t>
            </a:r>
          </a:p>
          <a:p>
            <a:pPr lvl="1"/>
            <a:r>
              <a:rPr lang="en-US" dirty="0"/>
              <a:t>Teams present homework from the previous day</a:t>
            </a:r>
          </a:p>
          <a:p>
            <a:pPr lvl="1"/>
            <a:r>
              <a:rPr lang="en-US" dirty="0"/>
              <a:t>Lecture and Discussion</a:t>
            </a:r>
          </a:p>
          <a:p>
            <a:pPr lvl="1"/>
            <a:r>
              <a:rPr lang="en-US" dirty="0"/>
              <a:t>Prepare homework for the next day</a:t>
            </a:r>
          </a:p>
          <a:p>
            <a:r>
              <a:rPr lang="en-US" dirty="0"/>
              <a:t>In many classes we will have guests</a:t>
            </a:r>
          </a:p>
          <a:p>
            <a:pPr lvl="1"/>
            <a:r>
              <a:rPr lang="en-US" dirty="0"/>
              <a:t>B&amp;B Faculty (B&amp;B Guest Stars!)</a:t>
            </a:r>
          </a:p>
          <a:p>
            <a:pPr lvl="1"/>
            <a:r>
              <a:rPr lang="en-US" dirty="0"/>
              <a:t>Duke Faculty and Researchers (Investigator Presentations)</a:t>
            </a:r>
          </a:p>
          <a:p>
            <a:pPr lvl="1"/>
            <a:r>
              <a:rPr lang="en-US" dirty="0"/>
              <a:t>Statistician Researchers from research groups (real biostatisticians doing real projects)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4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00071"/>
          </a:xfrm>
        </p:spPr>
        <p:txBody>
          <a:bodyPr>
            <a:normAutofit/>
          </a:bodyPr>
          <a:lstStyle/>
          <a:p>
            <a:r>
              <a:rPr lang="en-US" dirty="0"/>
              <a:t>Attending class in person and participating in class is a MAIN requirement</a:t>
            </a:r>
          </a:p>
          <a:p>
            <a:r>
              <a:rPr lang="en-US" dirty="0"/>
              <a:t>Team Work:  Collaborative not Competitive </a:t>
            </a:r>
          </a:p>
          <a:p>
            <a:r>
              <a:rPr lang="en-US" dirty="0"/>
              <a:t>Help each other learn</a:t>
            </a:r>
          </a:p>
          <a:p>
            <a:pPr lvl="1"/>
            <a:r>
              <a:rPr lang="en-US" dirty="0"/>
              <a:t>For any project there will be lots of new things to learn</a:t>
            </a:r>
          </a:p>
          <a:p>
            <a:r>
              <a:rPr lang="en-US" dirty="0"/>
              <a:t>Provide positive feedback and constructive criticism</a:t>
            </a:r>
          </a:p>
          <a:p>
            <a:pPr lvl="1"/>
            <a:r>
              <a:rPr lang="en-US" dirty="0"/>
              <a:t>Will ask for student as well as faculty/TA feedback on presentations</a:t>
            </a:r>
          </a:p>
          <a:p>
            <a:r>
              <a:rPr lang="en-US" dirty="0"/>
              <a:t>Practice the golden rule- how would you like to receive criticism?</a:t>
            </a:r>
          </a:p>
          <a:p>
            <a:r>
              <a:rPr lang="en-US" dirty="0"/>
              <a:t>When critiquing others</a:t>
            </a:r>
          </a:p>
          <a:p>
            <a:pPr lvl="1"/>
            <a:r>
              <a:rPr lang="en-US" dirty="0"/>
              <a:t>Highlight positives!</a:t>
            </a:r>
          </a:p>
          <a:p>
            <a:pPr lvl="1"/>
            <a:r>
              <a:rPr lang="en-US" dirty="0"/>
              <a:t>Provide helpful comments for things that need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1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Work- presentations, leading discussions, written documents</a:t>
            </a:r>
          </a:p>
          <a:p>
            <a:r>
              <a:rPr lang="en-US" dirty="0"/>
              <a:t>Teams are expected to share the work- tasks should be rotated- i.e. not the same person writing each time or the same person doing all coding etc.</a:t>
            </a:r>
          </a:p>
          <a:p>
            <a:r>
              <a:rPr lang="en-US" dirty="0"/>
              <a:t>Individual work should be done </a:t>
            </a:r>
            <a:r>
              <a:rPr lang="en-US" b="1" dirty="0"/>
              <a:t>alone</a:t>
            </a:r>
            <a:r>
              <a:rPr lang="en-US" dirty="0"/>
              <a:t> without input from others</a:t>
            </a:r>
          </a:p>
          <a:p>
            <a:pPr lvl="1"/>
            <a:r>
              <a:rPr lang="en-US" dirty="0"/>
              <a:t>Midterm</a:t>
            </a:r>
          </a:p>
          <a:p>
            <a:pPr lvl="1"/>
            <a:r>
              <a:rPr lang="en-US" dirty="0"/>
              <a:t>Final Exam</a:t>
            </a:r>
          </a:p>
          <a:p>
            <a:r>
              <a:rPr lang="en-US" dirty="0"/>
              <a:t>You will show up prepared to present at every class</a:t>
            </a:r>
          </a:p>
          <a:p>
            <a:r>
              <a:rPr lang="en-US" dirty="0"/>
              <a:t>Please bring your computer to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Research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 a wide variety of topic areas</a:t>
            </a:r>
          </a:p>
          <a:p>
            <a:pPr lvl="1"/>
            <a:r>
              <a:rPr lang="en-US" dirty="0"/>
              <a:t>Clinical Trials</a:t>
            </a:r>
          </a:p>
          <a:p>
            <a:pPr lvl="1"/>
            <a:r>
              <a:rPr lang="en-US" dirty="0"/>
              <a:t>Clinical Investigation</a:t>
            </a:r>
          </a:p>
          <a:p>
            <a:pPr lvl="1"/>
            <a:r>
              <a:rPr lang="en-US" dirty="0"/>
              <a:t>Basic Science</a:t>
            </a:r>
          </a:p>
          <a:p>
            <a:pPr lvl="1"/>
            <a:r>
              <a:rPr lang="en-US" dirty="0"/>
              <a:t>Population Science</a:t>
            </a:r>
          </a:p>
          <a:p>
            <a:r>
              <a:rPr lang="en-US" dirty="0"/>
              <a:t>Each project is different</a:t>
            </a:r>
          </a:p>
          <a:p>
            <a:r>
              <a:rPr lang="en-US" dirty="0"/>
              <a:t>Similar elements for each project, e.g. the SAP elements</a:t>
            </a:r>
          </a:p>
          <a:p>
            <a:r>
              <a:rPr lang="en-US" dirty="0"/>
              <a:t>Require excellent organizational skills</a:t>
            </a:r>
          </a:p>
          <a:p>
            <a:pPr lvl="1"/>
            <a:r>
              <a:rPr lang="en-US" dirty="0"/>
              <a:t>Reproducible research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4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27" y="79932"/>
            <a:ext cx="10515600" cy="1325563"/>
          </a:xfrm>
        </p:spPr>
        <p:txBody>
          <a:bodyPr/>
          <a:lstStyle/>
          <a:p>
            <a:r>
              <a:rPr lang="en-US" dirty="0"/>
              <a:t>Epicycles of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18" y="1099272"/>
            <a:ext cx="4863186" cy="5320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491" y="5412509"/>
            <a:ext cx="470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Peng and Matsui, The Art of Data Science</a:t>
            </a:r>
          </a:p>
          <a:p>
            <a:r>
              <a:rPr lang="en-US" dirty="0"/>
              <a:t>https://leanpub.com/artofdatascience</a:t>
            </a:r>
          </a:p>
        </p:txBody>
      </p:sp>
    </p:spTree>
    <p:extLst>
      <p:ext uri="{BB962C8B-B14F-4D97-AF65-F5344CB8AC3E}">
        <p14:creationId xmlns:p14="http://schemas.microsoft.com/office/powerpoint/2010/main" val="43424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Epicycles of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67" y="1620350"/>
            <a:ext cx="7218795" cy="46237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837" y="5929746"/>
            <a:ext cx="470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Peng and Matsui, The Art of Data Science</a:t>
            </a:r>
          </a:p>
          <a:p>
            <a:r>
              <a:rPr lang="en-US" dirty="0"/>
              <a:t>https://leanpub.com/artofdatascience</a:t>
            </a:r>
          </a:p>
        </p:txBody>
      </p:sp>
    </p:spTree>
    <p:extLst>
      <p:ext uri="{BB962C8B-B14F-4D97-AF65-F5344CB8AC3E}">
        <p14:creationId xmlns:p14="http://schemas.microsoft.com/office/powerpoint/2010/main" val="43424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27" y="79932"/>
            <a:ext cx="10515600" cy="1325563"/>
          </a:xfrm>
        </p:spPr>
        <p:txBody>
          <a:bodyPr/>
          <a:lstStyle/>
          <a:p>
            <a:r>
              <a:rPr lang="en-US" dirty="0"/>
              <a:t>Epicycles of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18" y="1099272"/>
            <a:ext cx="4863186" cy="5320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491" y="5412509"/>
            <a:ext cx="470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Peng and Matsui, The Art of Data Science</a:t>
            </a:r>
          </a:p>
          <a:p>
            <a:r>
              <a:rPr lang="en-US" dirty="0"/>
              <a:t>https://leanpub.com/artofdatascience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582" y="2142836"/>
            <a:ext cx="315883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Biostatisticians DO</a:t>
            </a: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3611418" y="2327502"/>
            <a:ext cx="1745673" cy="13116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7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27" y="79932"/>
            <a:ext cx="10515600" cy="1325563"/>
          </a:xfrm>
        </p:spPr>
        <p:txBody>
          <a:bodyPr/>
          <a:lstStyle/>
          <a:p>
            <a:r>
              <a:rPr lang="en-US" dirty="0"/>
              <a:t>Epicycles of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18" y="1099272"/>
            <a:ext cx="4863186" cy="5320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491" y="5412509"/>
            <a:ext cx="470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Peng and Matsui, The Art of Data Science</a:t>
            </a:r>
          </a:p>
          <a:p>
            <a:r>
              <a:rPr lang="en-US" dirty="0"/>
              <a:t>https://leanpub.com/artofdatascience</a:t>
            </a:r>
          </a:p>
        </p:txBody>
      </p:sp>
      <p:sp>
        <p:nvSpPr>
          <p:cNvPr id="3" name="Oval 2"/>
          <p:cNvSpPr/>
          <p:nvPr/>
        </p:nvSpPr>
        <p:spPr>
          <a:xfrm>
            <a:off x="6788729" y="1182255"/>
            <a:ext cx="1246908" cy="8583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22292" y="2873999"/>
            <a:ext cx="1246908" cy="8583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2582" y="2142836"/>
            <a:ext cx="315883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Communicating with investigators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3611418" y="1782618"/>
            <a:ext cx="3103418" cy="683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2"/>
          </p:cNvCxnSpPr>
          <p:nvPr/>
        </p:nvCxnSpPr>
        <p:spPr>
          <a:xfrm>
            <a:off x="3611418" y="2466002"/>
            <a:ext cx="2710874" cy="837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85438" y="3483210"/>
            <a:ext cx="1246908" cy="8583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41821" y="4523730"/>
            <a:ext cx="1246908" cy="8583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88394" y="3509108"/>
            <a:ext cx="1246908" cy="91063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11418" y="2466002"/>
            <a:ext cx="1674020" cy="1243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1418" y="2491101"/>
            <a:ext cx="2004291" cy="2173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2"/>
          </p:cNvCxnSpPr>
          <p:nvPr/>
        </p:nvCxnSpPr>
        <p:spPr>
          <a:xfrm>
            <a:off x="3611418" y="2515120"/>
            <a:ext cx="3576976" cy="1449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58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27" y="79932"/>
            <a:ext cx="10515600" cy="1325563"/>
          </a:xfrm>
        </p:spPr>
        <p:txBody>
          <a:bodyPr/>
          <a:lstStyle/>
          <a:p>
            <a:r>
              <a:rPr lang="en-US" dirty="0"/>
              <a:t>Epicycles of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18" y="1099272"/>
            <a:ext cx="4863186" cy="5320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491" y="5412509"/>
            <a:ext cx="470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Peng and Matsui, The Art of Data Science</a:t>
            </a:r>
          </a:p>
          <a:p>
            <a:r>
              <a:rPr lang="en-US" dirty="0"/>
              <a:t>https://leanpub.com/artofdatascience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2582" y="2142836"/>
            <a:ext cx="315883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Working with Study Teams </a:t>
            </a:r>
          </a:p>
        </p:txBody>
      </p:sp>
      <p:sp>
        <p:nvSpPr>
          <p:cNvPr id="8" name="Oval 7"/>
          <p:cNvSpPr/>
          <p:nvPr/>
        </p:nvSpPr>
        <p:spPr>
          <a:xfrm>
            <a:off x="6246357" y="1995660"/>
            <a:ext cx="1246908" cy="8583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611418" y="2327502"/>
            <a:ext cx="26349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07267" y="3515039"/>
            <a:ext cx="1246908" cy="8583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54335" y="3588933"/>
            <a:ext cx="1246908" cy="8583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3611418" y="2327502"/>
            <a:ext cx="1595849" cy="1431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1" idx="1"/>
          </p:cNvCxnSpPr>
          <p:nvPr/>
        </p:nvCxnSpPr>
        <p:spPr>
          <a:xfrm>
            <a:off x="3611418" y="2327502"/>
            <a:ext cx="3825522" cy="1387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50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 </a:t>
            </a:r>
          </a:p>
          <a:p>
            <a:pPr lvl="1"/>
            <a:r>
              <a:rPr lang="en-US" dirty="0"/>
              <a:t>Instructor - Elizabeth Hauser  (please call me Beth)</a:t>
            </a:r>
          </a:p>
          <a:p>
            <a:pPr lvl="2"/>
            <a:r>
              <a:rPr lang="en-US" dirty="0"/>
              <a:t>Ripon College, AB, Biology</a:t>
            </a:r>
          </a:p>
          <a:p>
            <a:pPr lvl="2"/>
            <a:r>
              <a:rPr lang="en-US" dirty="0"/>
              <a:t>The Johns Hopkins University School of Hygiene and Public Health, MHS, Epidemiology and Genetic Epidemiology</a:t>
            </a:r>
          </a:p>
          <a:p>
            <a:pPr lvl="2"/>
            <a:r>
              <a:rPr lang="en-US" dirty="0"/>
              <a:t>University of Michigan, School of Public Health, MS, Biostatistics</a:t>
            </a:r>
          </a:p>
          <a:p>
            <a:pPr lvl="2"/>
            <a:r>
              <a:rPr lang="en-US" dirty="0"/>
              <a:t>University of Michigan, School of Public Health, PhD, Biostatistics and Statistical Genetics</a:t>
            </a:r>
          </a:p>
          <a:p>
            <a:pPr lvl="1"/>
            <a:r>
              <a:rPr lang="en-US" dirty="0"/>
              <a:t>Teaching Assistants</a:t>
            </a:r>
          </a:p>
          <a:p>
            <a:pPr lvl="2"/>
            <a:r>
              <a:rPr lang="en-US" dirty="0" err="1" smtClean="0"/>
              <a:t>Ruolan</a:t>
            </a:r>
            <a:r>
              <a:rPr lang="en-US" dirty="0" smtClean="0"/>
              <a:t> Li</a:t>
            </a:r>
            <a:r>
              <a:rPr lang="en-US" dirty="0" smtClean="0"/>
              <a:t>,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Year PhD, BIOS706 </a:t>
            </a:r>
            <a:r>
              <a:rPr lang="en-US" dirty="0" smtClean="0"/>
              <a:t>student</a:t>
            </a:r>
            <a:endParaRPr lang="en-US" dirty="0"/>
          </a:p>
          <a:p>
            <a:pPr lvl="2"/>
            <a:r>
              <a:rPr lang="en-US" dirty="0" smtClean="0"/>
              <a:t>Caroline </a:t>
            </a:r>
            <a:r>
              <a:rPr lang="en-US" dirty="0" err="1" smtClean="0"/>
              <a:t>Falvey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 MB, BIOS706 </a:t>
            </a:r>
            <a:r>
              <a:rPr lang="en-US" dirty="0" smtClean="0"/>
              <a:t>student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4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Teams and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35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PI</a:t>
            </a:r>
          </a:p>
          <a:p>
            <a:r>
              <a:rPr lang="en-US" dirty="0"/>
              <a:t>Co-investigators</a:t>
            </a:r>
          </a:p>
          <a:p>
            <a:r>
              <a:rPr lang="en-US" dirty="0"/>
              <a:t>Project managers</a:t>
            </a:r>
          </a:p>
          <a:p>
            <a:r>
              <a:rPr lang="en-US" dirty="0"/>
              <a:t>Research assistants (clinical, laboratory)</a:t>
            </a:r>
          </a:p>
          <a:p>
            <a:r>
              <a:rPr lang="en-US" dirty="0"/>
              <a:t>Data managers</a:t>
            </a:r>
          </a:p>
          <a:p>
            <a:r>
              <a:rPr lang="en-US" dirty="0"/>
              <a:t>Database administrator</a:t>
            </a:r>
          </a:p>
          <a:p>
            <a:r>
              <a:rPr lang="en-US" dirty="0"/>
              <a:t>Computer programmers</a:t>
            </a:r>
          </a:p>
          <a:p>
            <a:r>
              <a:rPr lang="en-US" dirty="0"/>
              <a:t>Other statisticians</a:t>
            </a:r>
          </a:p>
          <a:p>
            <a:r>
              <a:rPr lang="en-US" dirty="0"/>
              <a:t>Collaborative study group (e.g. multi-site clinical trial, meta/mega analysis, cooperative studies)</a:t>
            </a:r>
          </a:p>
          <a:p>
            <a:r>
              <a:rPr lang="en-US" dirty="0"/>
              <a:t>Administrators and policy makers</a:t>
            </a:r>
          </a:p>
          <a:p>
            <a:r>
              <a:rPr lang="en-US" dirty="0"/>
              <a:t>Governmental agencies</a:t>
            </a:r>
          </a:p>
          <a:p>
            <a:r>
              <a:rPr lang="en-US" dirty="0"/>
              <a:t>The public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4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Teams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545" y="1491041"/>
            <a:ext cx="10515600" cy="49631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are starting with 10 teams of </a:t>
            </a:r>
            <a:r>
              <a:rPr lang="en-US" dirty="0" smtClean="0"/>
              <a:t>5 </a:t>
            </a:r>
            <a:r>
              <a:rPr lang="en-US" dirty="0"/>
              <a:t>people each</a:t>
            </a:r>
          </a:p>
          <a:p>
            <a:pPr lvl="1"/>
            <a:r>
              <a:rPr lang="en-US" dirty="0"/>
              <a:t>Provide lots of opportunities for practice</a:t>
            </a:r>
          </a:p>
          <a:p>
            <a:pPr lvl="1"/>
            <a:r>
              <a:rPr lang="en-US" dirty="0"/>
              <a:t>Share the load</a:t>
            </a:r>
          </a:p>
          <a:p>
            <a:pPr lvl="1"/>
            <a:r>
              <a:rPr lang="en-US" dirty="0"/>
              <a:t>Practice collaborations</a:t>
            </a:r>
          </a:p>
          <a:p>
            <a:r>
              <a:rPr lang="en-US" dirty="0"/>
              <a:t>Some assignments will be done as a team</a:t>
            </a:r>
          </a:p>
          <a:p>
            <a:r>
              <a:rPr lang="en-US" dirty="0"/>
              <a:t>Some assignments will be as pairs</a:t>
            </a:r>
          </a:p>
          <a:p>
            <a:r>
              <a:rPr lang="en-US" dirty="0"/>
              <a:t>Some assignments will be individual (mid-term and final)</a:t>
            </a:r>
          </a:p>
          <a:p>
            <a:r>
              <a:rPr lang="en-US" dirty="0"/>
              <a:t>Have fun with your team</a:t>
            </a:r>
          </a:p>
          <a:p>
            <a:pPr lvl="1"/>
            <a:r>
              <a:rPr lang="en-US" dirty="0"/>
              <a:t>Can create team names, mascots, logo, advertisement etc.</a:t>
            </a:r>
          </a:p>
          <a:p>
            <a:pPr lvl="1"/>
            <a:r>
              <a:rPr lang="en-US" dirty="0"/>
              <a:t>Your own statistical research group </a:t>
            </a:r>
          </a:p>
          <a:p>
            <a:r>
              <a:rPr lang="en-US" dirty="0"/>
              <a:t>Each week two to three teams will be selected (mostly at random) </a:t>
            </a:r>
          </a:p>
          <a:p>
            <a:r>
              <a:rPr lang="en-US" dirty="0"/>
              <a:t>Present homework to the rest of the class and lead the discussion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40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Skills Need to be Sharp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may be lots of people involved</a:t>
            </a:r>
          </a:p>
          <a:p>
            <a:pPr lvl="1"/>
            <a:r>
              <a:rPr lang="en-US" dirty="0"/>
              <a:t>Each will have a very different skill set</a:t>
            </a:r>
          </a:p>
          <a:p>
            <a:r>
              <a:rPr lang="en-US" dirty="0"/>
              <a:t>Reflects well on the whole team</a:t>
            </a:r>
          </a:p>
          <a:p>
            <a:pPr lvl="1"/>
            <a:r>
              <a:rPr lang="en-US" dirty="0"/>
              <a:t>PI and co-Investigators make presentations to funders, policy makers</a:t>
            </a:r>
          </a:p>
          <a:p>
            <a:pPr lvl="2"/>
            <a:r>
              <a:rPr lang="en-US" dirty="0"/>
              <a:t>Additional funding for research</a:t>
            </a:r>
          </a:p>
          <a:p>
            <a:pPr lvl="1"/>
            <a:r>
              <a:rPr lang="en-US" dirty="0"/>
              <a:t>Publications appear in a good journal</a:t>
            </a:r>
          </a:p>
          <a:p>
            <a:pPr lvl="2"/>
            <a:r>
              <a:rPr lang="en-US" dirty="0"/>
              <a:t>Generates citations </a:t>
            </a:r>
          </a:p>
          <a:p>
            <a:pPr lvl="1"/>
            <a:r>
              <a:rPr lang="en-US" dirty="0"/>
              <a:t>Present at scientific meetings</a:t>
            </a:r>
          </a:p>
          <a:p>
            <a:pPr lvl="2"/>
            <a:r>
              <a:rPr lang="en-US" dirty="0"/>
              <a:t>Generates additional collaborations</a:t>
            </a:r>
          </a:p>
          <a:p>
            <a:pPr lvl="1"/>
            <a:endParaRPr lang="en-US" dirty="0"/>
          </a:p>
          <a:p>
            <a:r>
              <a:rPr lang="en-US" dirty="0"/>
              <a:t>We will model team science in this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40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352"/>
            <a:ext cx="10515600" cy="49538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Read </a:t>
            </a:r>
            <a:r>
              <a:rPr lang="en-US" dirty="0" err="1"/>
              <a:t>Kass</a:t>
            </a:r>
            <a:r>
              <a:rPr lang="en-US" dirty="0"/>
              <a:t> et al. (2016) Ten Simple Rules for Effective Statistical Practice, </a:t>
            </a:r>
            <a:r>
              <a:rPr lang="en-US" dirty="0" err="1"/>
              <a:t>Plos</a:t>
            </a:r>
            <a:r>
              <a:rPr lang="en-US" dirty="0"/>
              <a:t> Computational Biology</a:t>
            </a:r>
          </a:p>
          <a:p>
            <a:r>
              <a:rPr lang="en-US" dirty="0"/>
              <a:t>This paper was written for people who want to work with statisticians (and for statisticians, of course)</a:t>
            </a:r>
          </a:p>
          <a:p>
            <a:r>
              <a:rPr lang="en-US" dirty="0"/>
              <a:t>Each team will get one rule and will write the answers to these questions:</a:t>
            </a:r>
          </a:p>
          <a:p>
            <a:pPr lvl="1"/>
            <a:r>
              <a:rPr lang="en-US" dirty="0"/>
              <a:t>What is the perspective of the researcher? </a:t>
            </a:r>
          </a:p>
          <a:p>
            <a:pPr lvl="1"/>
            <a:r>
              <a:rPr lang="en-US" dirty="0"/>
              <a:t>What does the rule mean for statisticians?</a:t>
            </a:r>
          </a:p>
          <a:p>
            <a:pPr lvl="1"/>
            <a:r>
              <a:rPr lang="en-US" dirty="0"/>
              <a:t>How can we put the rule into practice?</a:t>
            </a:r>
          </a:p>
          <a:p>
            <a:r>
              <a:rPr lang="en-US" dirty="0"/>
              <a:t>Next class- Teams will discuss their rule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4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 </a:t>
            </a:r>
          </a:p>
          <a:p>
            <a:pPr lvl="1"/>
            <a:r>
              <a:rPr lang="en-US" dirty="0"/>
              <a:t>Students- Who are you?</a:t>
            </a:r>
          </a:p>
          <a:p>
            <a:pPr lvl="2"/>
            <a:r>
              <a:rPr lang="en-US" dirty="0"/>
              <a:t>Where did you grow up?</a:t>
            </a:r>
          </a:p>
          <a:p>
            <a:pPr lvl="2"/>
            <a:r>
              <a:rPr lang="en-US" dirty="0"/>
              <a:t>Where did you go to college and what did you major in?</a:t>
            </a:r>
          </a:p>
          <a:p>
            <a:pPr lvl="2"/>
            <a:r>
              <a:rPr lang="en-US" dirty="0"/>
              <a:t>How did you become interested in Biostatistics?</a:t>
            </a:r>
          </a:p>
          <a:p>
            <a:pPr lvl="2"/>
            <a:r>
              <a:rPr lang="en-US" dirty="0"/>
              <a:t>What was the best thing you learned last semester?</a:t>
            </a:r>
          </a:p>
          <a:p>
            <a:pPr lvl="2"/>
            <a:r>
              <a:rPr lang="en-US" dirty="0"/>
              <a:t>What do you want to learn?</a:t>
            </a:r>
          </a:p>
          <a:p>
            <a:pPr lvl="2"/>
            <a:r>
              <a:rPr lang="en-US" dirty="0"/>
              <a:t>What do you like to do in your free time?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Biostatistics- Using fundamentals of </a:t>
            </a:r>
            <a:r>
              <a:rPr lang="en-US" dirty="0" err="1"/>
              <a:t>biostatistical</a:t>
            </a:r>
            <a:r>
              <a:rPr lang="en-US" dirty="0"/>
              <a:t> knowledge </a:t>
            </a:r>
          </a:p>
          <a:p>
            <a:r>
              <a:rPr lang="en-US" dirty="0"/>
              <a:t>Applied- Putting this knowledge into action to answer questions</a:t>
            </a:r>
          </a:p>
          <a:p>
            <a:r>
              <a:rPr lang="en-US" dirty="0"/>
              <a:t>Practice-  Practice, practice, practice</a:t>
            </a:r>
          </a:p>
          <a:p>
            <a:r>
              <a:rPr lang="en-US" dirty="0"/>
              <a:t>Students will do a large amount of speaking, writing, and listening</a:t>
            </a:r>
          </a:p>
          <a:p>
            <a:r>
              <a:rPr lang="en-US" dirty="0"/>
              <a:t>We will all learn together</a:t>
            </a:r>
          </a:p>
          <a:p>
            <a:r>
              <a:rPr lang="en-US" dirty="0"/>
              <a:t>Focus on communicating ideas</a:t>
            </a:r>
          </a:p>
          <a:p>
            <a:pPr lvl="1"/>
            <a:r>
              <a:rPr lang="en-US" dirty="0"/>
              <a:t>Understanding collaborators</a:t>
            </a:r>
          </a:p>
          <a:p>
            <a:pPr lvl="1"/>
            <a:r>
              <a:rPr lang="en-US" dirty="0"/>
              <a:t>Understanding data</a:t>
            </a:r>
          </a:p>
          <a:p>
            <a:pPr lvl="1"/>
            <a:r>
              <a:rPr lang="en-US" dirty="0"/>
              <a:t>Providing clear plans and reports</a:t>
            </a:r>
          </a:p>
          <a:p>
            <a:r>
              <a:rPr lang="en-US" dirty="0"/>
              <a:t>Integrating concepts from all areas of research</a:t>
            </a:r>
          </a:p>
        </p:txBody>
      </p:sp>
    </p:spTree>
    <p:extLst>
      <p:ext uri="{BB962C8B-B14F-4D97-AF65-F5344CB8AC3E}">
        <p14:creationId xmlns:p14="http://schemas.microsoft.com/office/powerpoint/2010/main" val="368346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5235677" y="162233"/>
            <a:ext cx="5869858" cy="4026308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4991" y="162233"/>
            <a:ext cx="377351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  <a:cs typeface="Arial" panose="020B0604020202020204" pitchFamily="34" charset="0"/>
              </a:rPr>
              <a:t>Statistical Theory and Methods</a:t>
            </a:r>
            <a:endParaRPr lang="en-US" sz="3200" dirty="0">
              <a:latin typeface="+mj-lt"/>
              <a:cs typeface="Arial" panose="020B0604020202020204" pitchFamily="34" charset="0"/>
            </a:endParaRPr>
          </a:p>
          <a:p>
            <a:endParaRPr lang="en-US" b="1" dirty="0">
              <a:latin typeface="+mj-lt"/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Excellent foundation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Lots to learn!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New developments happen constantly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Understanding developments in this area is a key part of our work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Seminars, meetings and workshops are a great way to stay on top of new developments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Become familiar with statistical journals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753" y="2485365"/>
            <a:ext cx="2270901" cy="3406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80155" y="4817806"/>
            <a:ext cx="358877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Statistical Programming and</a:t>
            </a:r>
          </a:p>
          <a:p>
            <a:r>
              <a:rPr lang="en-US" dirty="0"/>
              <a:t>Software Tools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3E083-9F6E-4373-8A80-0C47C8EF0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7" y="162233"/>
            <a:ext cx="2276670" cy="2323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86D296-DCE5-4ABF-B613-EBC78CF7E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574" y="2672178"/>
            <a:ext cx="1644267" cy="20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855407" y="162232"/>
            <a:ext cx="5633884" cy="4026309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8682" y="759854"/>
            <a:ext cx="504851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  <a:cs typeface="Arial" panose="020B0604020202020204" pitchFamily="34" charset="0"/>
              </a:rPr>
              <a:t>Biological and Clinical Knowledge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Always something new to learn!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Working with collaborators provides an opportunity to learn from experts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Don’t be afraid to ask questions!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Attending seminars and meetings are a good way to learn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Many biostatisticians become acknowledged experts in biological and clinical content areas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49" y="1812517"/>
            <a:ext cx="2358163" cy="3528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3" y="759854"/>
            <a:ext cx="2515917" cy="256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2949677" y="2713703"/>
            <a:ext cx="6032090" cy="398206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091" y="91062"/>
            <a:ext cx="951748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  <a:cs typeface="Arial" panose="020B0604020202020204" pitchFamily="34" charset="0"/>
              </a:rPr>
              <a:t>Communications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The basis for combining subject-specific knowledge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Requires constant practice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Writing, speaking, email, presentations, conversations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Listening is a very important skill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Biostatisticians are often the ones talking to all members of the research team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Professionalism (setting expectations and delivering!)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8885B-AE2A-4B3F-9D50-F0E530520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48" y="3742575"/>
            <a:ext cx="1867161" cy="192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523" y="1519867"/>
            <a:ext cx="2109300" cy="2099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189" y="4297348"/>
            <a:ext cx="2061566" cy="20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 is </a:t>
            </a:r>
            <a:r>
              <a:rPr lang="en-US" b="1" dirty="0"/>
              <a:t>NOT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 about statistical methods or statistical computation</a:t>
            </a:r>
          </a:p>
          <a:p>
            <a:pPr lvl="1"/>
            <a:r>
              <a:rPr lang="en-US" dirty="0"/>
              <a:t>Use what you know</a:t>
            </a:r>
          </a:p>
          <a:p>
            <a:pPr lvl="1"/>
            <a:r>
              <a:rPr lang="en-US" dirty="0"/>
              <a:t>Concentrate on fundamentals and integration of ideas</a:t>
            </a:r>
          </a:p>
          <a:p>
            <a:pPr lvl="1"/>
            <a:r>
              <a:rPr lang="en-US" dirty="0"/>
              <a:t>You will not be expected to know everything</a:t>
            </a:r>
          </a:p>
          <a:p>
            <a:pPr lvl="1"/>
            <a:r>
              <a:rPr lang="en-US" dirty="0"/>
              <a:t>Important skill to learn- recognize your gaps in knowledge</a:t>
            </a:r>
          </a:p>
          <a:p>
            <a:r>
              <a:rPr lang="en-US" dirty="0"/>
              <a:t>A cookbook on how to analyze data</a:t>
            </a:r>
          </a:p>
          <a:p>
            <a:pPr lvl="1"/>
            <a:r>
              <a:rPr lang="en-US" dirty="0"/>
              <a:t>Every project is different</a:t>
            </a:r>
          </a:p>
          <a:p>
            <a:pPr lvl="1"/>
            <a:r>
              <a:rPr lang="en-US" dirty="0"/>
              <a:t>Important skill- understanding the problem</a:t>
            </a:r>
          </a:p>
          <a:p>
            <a:pPr lvl="1"/>
            <a:r>
              <a:rPr lang="en-US" dirty="0"/>
              <a:t>There is always more than one way to approach a question</a:t>
            </a:r>
          </a:p>
          <a:p>
            <a:pPr lvl="2"/>
            <a:r>
              <a:rPr lang="en-US" dirty="0"/>
              <a:t>We will see that demonstrated over and over again this semester!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0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the course you will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for the preliminary exam</a:t>
            </a:r>
          </a:p>
          <a:p>
            <a:r>
              <a:rPr lang="en-US" dirty="0"/>
              <a:t>Have developed materials and experience for an internship</a:t>
            </a:r>
          </a:p>
          <a:p>
            <a:r>
              <a:rPr lang="en-US" dirty="0"/>
              <a:t>Have learned about a variety of different research areas</a:t>
            </a:r>
          </a:p>
          <a:p>
            <a:r>
              <a:rPr lang="en-US" dirty="0"/>
              <a:t>Have heard from biostatisticians about real world experience</a:t>
            </a:r>
          </a:p>
          <a:p>
            <a:r>
              <a:rPr lang="en-US" dirty="0"/>
              <a:t>Have heard from collaborators at all levels</a:t>
            </a:r>
          </a:p>
          <a:p>
            <a:r>
              <a:rPr lang="en-US" dirty="0"/>
              <a:t>Have been challenged </a:t>
            </a:r>
          </a:p>
          <a:p>
            <a:r>
              <a:rPr lang="en-US" dirty="0"/>
              <a:t>Have been intrigued</a:t>
            </a:r>
          </a:p>
          <a:p>
            <a:r>
              <a:rPr lang="en-US" dirty="0"/>
              <a:t>Have had fun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62" y="79932"/>
            <a:ext cx="2775438" cy="15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2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1149</Words>
  <Application>Microsoft Office PowerPoint</Application>
  <PresentationFormat>Widescreen</PresentationFormat>
  <Paragraphs>198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Biostatistics 706 Introduction to the Practice of Statistics II</vt:lpstr>
      <vt:lpstr>Teachers </vt:lpstr>
      <vt:lpstr>Students </vt:lpstr>
      <vt:lpstr>What is this course?</vt:lpstr>
      <vt:lpstr>PowerPoint Presentation</vt:lpstr>
      <vt:lpstr>PowerPoint Presentation</vt:lpstr>
      <vt:lpstr>PowerPoint Presentation</vt:lpstr>
      <vt:lpstr>This course is NOT:</vt:lpstr>
      <vt:lpstr>At the end of the course you will</vt:lpstr>
      <vt:lpstr>PowerPoint Presentation</vt:lpstr>
      <vt:lpstr>Syllabus</vt:lpstr>
      <vt:lpstr>Expectations</vt:lpstr>
      <vt:lpstr>Expectations</vt:lpstr>
      <vt:lpstr>Applied Research Projects</vt:lpstr>
      <vt:lpstr>Epicycles of Analysis</vt:lpstr>
      <vt:lpstr>Epicycles of Analysis</vt:lpstr>
      <vt:lpstr>Epicycles of Analysis</vt:lpstr>
      <vt:lpstr>Epicycles of Analysis</vt:lpstr>
      <vt:lpstr>Epicycles of Analysis</vt:lpstr>
      <vt:lpstr>Study Teams and Stakeholders</vt:lpstr>
      <vt:lpstr>Collaborating Teams </vt:lpstr>
      <vt:lpstr>Communication Skills Need to be Sharp</vt:lpstr>
      <vt:lpstr>Homework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Hauser, Ph.D.</dc:creator>
  <cp:lastModifiedBy>hause006</cp:lastModifiedBy>
  <cp:revision>45</cp:revision>
  <dcterms:created xsi:type="dcterms:W3CDTF">2016-12-29T15:54:41Z</dcterms:created>
  <dcterms:modified xsi:type="dcterms:W3CDTF">2024-01-09T02:09:49Z</dcterms:modified>
</cp:coreProperties>
</file>