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8"/>
    <p:restoredTop sz="94689"/>
  </p:normalViewPr>
  <p:slideViewPr>
    <p:cSldViewPr snapToGrid="0" snapToObjects="1">
      <p:cViewPr varScale="1">
        <p:scale>
          <a:sx n="130" d="100"/>
          <a:sy n="130" d="100"/>
        </p:scale>
        <p:origin x="20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8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7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3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8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1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6/2/20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6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6/2/20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9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6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7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97E15-315D-6C4E-84BE-9536A06A5A5E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8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F97C001-C49E-8840-86A2-D1C7102A1272}"/>
              </a:ext>
            </a:extLst>
          </p:cNvPr>
          <p:cNvSpPr/>
          <p:nvPr/>
        </p:nvSpPr>
        <p:spPr>
          <a:xfrm>
            <a:off x="4641668" y="2708361"/>
            <a:ext cx="2638698" cy="23687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D880FCDD-6DE3-EB4C-8A97-9D64689AEC50}"/>
              </a:ext>
            </a:extLst>
          </p:cNvPr>
          <p:cNvSpPr/>
          <p:nvPr/>
        </p:nvSpPr>
        <p:spPr>
          <a:xfrm>
            <a:off x="4763589" y="3892727"/>
            <a:ext cx="966652" cy="793321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5F7F396E-DBDC-8F41-8D17-71054492499F}"/>
              </a:ext>
            </a:extLst>
          </p:cNvPr>
          <p:cNvSpPr/>
          <p:nvPr/>
        </p:nvSpPr>
        <p:spPr>
          <a:xfrm>
            <a:off x="5847806" y="2982681"/>
            <a:ext cx="966652" cy="793321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Proxy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9A60DA8-F9FD-384E-9D2C-07DC2C15E0C1}"/>
              </a:ext>
            </a:extLst>
          </p:cNvPr>
          <p:cNvSpPr/>
          <p:nvPr/>
        </p:nvSpPr>
        <p:spPr>
          <a:xfrm>
            <a:off x="1271451" y="2090052"/>
            <a:ext cx="2638698" cy="2368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89D4BD02-8F2B-7347-8395-1E7C23104ADE}"/>
              </a:ext>
            </a:extLst>
          </p:cNvPr>
          <p:cNvSpPr/>
          <p:nvPr/>
        </p:nvSpPr>
        <p:spPr>
          <a:xfrm>
            <a:off x="1289241" y="3149436"/>
            <a:ext cx="1036161" cy="850367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17A45B69-3A94-214B-8C62-05E8CF886F0C}"/>
              </a:ext>
            </a:extLst>
          </p:cNvPr>
          <p:cNvSpPr/>
          <p:nvPr/>
        </p:nvSpPr>
        <p:spPr>
          <a:xfrm>
            <a:off x="2373458" y="2239390"/>
            <a:ext cx="1036161" cy="850367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Proxy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22E32B-1E00-9E40-80BD-9043EB90F021}"/>
              </a:ext>
            </a:extLst>
          </p:cNvPr>
          <p:cNvGrpSpPr/>
          <p:nvPr/>
        </p:nvGrpSpPr>
        <p:grpSpPr>
          <a:xfrm>
            <a:off x="9998890" y="1280155"/>
            <a:ext cx="1262743" cy="1036320"/>
            <a:chOff x="7451634" y="809897"/>
            <a:chExt cx="1262743" cy="1036320"/>
          </a:xfrm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E34A61D6-AB60-8A4C-8E65-64A2ECADE5DC}"/>
                </a:ext>
              </a:extLst>
            </p:cNvPr>
            <p:cNvSpPr/>
            <p:nvPr/>
          </p:nvSpPr>
          <p:spPr>
            <a:xfrm>
              <a:off x="7451634" y="809897"/>
              <a:ext cx="1262743" cy="1036320"/>
            </a:xfrm>
            <a:prstGeom prst="hexagon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Container monitoring system Prometheus gets a major update ...">
              <a:extLst>
                <a:ext uri="{FF2B5EF4-FFF2-40B4-BE49-F238E27FC236}">
                  <a16:creationId xmlns:a16="http://schemas.microsoft.com/office/drawing/2014/main" id="{73791BC1-3FE9-8944-B9C4-1CD609401B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8399" y="982236"/>
              <a:ext cx="1129212" cy="691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Hexagon 15">
            <a:extLst>
              <a:ext uri="{FF2B5EF4-FFF2-40B4-BE49-F238E27FC236}">
                <a16:creationId xmlns:a16="http://schemas.microsoft.com/office/drawing/2014/main" id="{3B353774-7E67-BF4A-9FE7-F4F4031EDDB1}"/>
              </a:ext>
            </a:extLst>
          </p:cNvPr>
          <p:cNvSpPr/>
          <p:nvPr/>
        </p:nvSpPr>
        <p:spPr>
          <a:xfrm>
            <a:off x="10032271" y="5138447"/>
            <a:ext cx="1262743" cy="1036320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</a:t>
            </a:r>
          </a:p>
          <a:p>
            <a:pPr algn="ctr"/>
            <a:r>
              <a:rPr lang="en-US" dirty="0"/>
              <a:t>Tuning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0F9BEEE-E9E8-7348-B9EB-B877F65E2185}"/>
              </a:ext>
            </a:extLst>
          </p:cNvPr>
          <p:cNvSpPr/>
          <p:nvPr/>
        </p:nvSpPr>
        <p:spPr>
          <a:xfrm>
            <a:off x="1271451" y="765685"/>
            <a:ext cx="6008915" cy="661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Service (Load Balancer)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4784B1-0A27-2F4E-A033-160587D557C7}"/>
              </a:ext>
            </a:extLst>
          </p:cNvPr>
          <p:cNvCxnSpPr>
            <a:cxnSpLocks/>
            <a:stCxn id="17" idx="2"/>
            <a:endCxn id="7" idx="4"/>
          </p:cNvCxnSpPr>
          <p:nvPr/>
        </p:nvCxnSpPr>
        <p:spPr>
          <a:xfrm>
            <a:off x="4275909" y="1427536"/>
            <a:ext cx="1770227" cy="1555145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E0D66E-8E62-004C-A0E9-77BE95C7F7EA}"/>
              </a:ext>
            </a:extLst>
          </p:cNvPr>
          <p:cNvCxnSpPr>
            <a:cxnSpLocks/>
            <a:stCxn id="17" idx="2"/>
            <a:endCxn id="10" idx="5"/>
          </p:cNvCxnSpPr>
          <p:nvPr/>
        </p:nvCxnSpPr>
        <p:spPr>
          <a:xfrm flipH="1">
            <a:off x="3197027" y="1427536"/>
            <a:ext cx="1078882" cy="811854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DA0FE0-F76B-FF4F-9680-CA5024E8E84F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3409619" y="1798315"/>
            <a:ext cx="6589271" cy="866259"/>
          </a:xfrm>
          <a:prstGeom prst="line">
            <a:avLst/>
          </a:prstGeom>
          <a:ln w="28575">
            <a:solidFill>
              <a:srgbClr val="942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1E4731-C8E2-2044-B890-8646EEB16B2F}"/>
              </a:ext>
            </a:extLst>
          </p:cNvPr>
          <p:cNvCxnSpPr>
            <a:cxnSpLocks/>
            <a:stCxn id="11" idx="3"/>
            <a:endCxn id="7" idx="0"/>
          </p:cNvCxnSpPr>
          <p:nvPr/>
        </p:nvCxnSpPr>
        <p:spPr>
          <a:xfrm flipH="1">
            <a:off x="6814458" y="1798315"/>
            <a:ext cx="3184432" cy="1581027"/>
          </a:xfrm>
          <a:prstGeom prst="line">
            <a:avLst/>
          </a:prstGeom>
          <a:ln w="28575">
            <a:solidFill>
              <a:srgbClr val="942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F46E165-11D0-AA41-8922-BEC738C01FBF}"/>
              </a:ext>
            </a:extLst>
          </p:cNvPr>
          <p:cNvSpPr txBox="1"/>
          <p:nvPr/>
        </p:nvSpPr>
        <p:spPr>
          <a:xfrm>
            <a:off x="605706" y="22175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</a:t>
            </a:r>
          </a:p>
        </p:txBody>
      </p:sp>
      <p:sp>
        <p:nvSpPr>
          <p:cNvPr id="32" name="Folded Corner 31">
            <a:extLst>
              <a:ext uri="{FF2B5EF4-FFF2-40B4-BE49-F238E27FC236}">
                <a16:creationId xmlns:a16="http://schemas.microsoft.com/office/drawing/2014/main" id="{EE0636EE-2B15-3D4F-80A6-FECBF47AC641}"/>
              </a:ext>
            </a:extLst>
          </p:cNvPr>
          <p:cNvSpPr/>
          <p:nvPr/>
        </p:nvSpPr>
        <p:spPr>
          <a:xfrm>
            <a:off x="7249885" y="5065708"/>
            <a:ext cx="984069" cy="118179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  <a:p>
            <a:pPr algn="ctr"/>
            <a:r>
              <a:rPr lang="en-US" dirty="0"/>
              <a:t>map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36A719-DB3A-1D46-A22C-C62484DE33EF}"/>
              </a:ext>
            </a:extLst>
          </p:cNvPr>
          <p:cNvCxnSpPr>
            <a:cxnSpLocks/>
            <a:stCxn id="16" idx="3"/>
            <a:endCxn id="32" idx="3"/>
          </p:cNvCxnSpPr>
          <p:nvPr/>
        </p:nvCxnSpPr>
        <p:spPr>
          <a:xfrm flipH="1">
            <a:off x="8233954" y="5656607"/>
            <a:ext cx="1798317" cy="1"/>
          </a:xfrm>
          <a:prstGeom prst="line">
            <a:avLst/>
          </a:prstGeom>
          <a:ln w="28575">
            <a:solidFill>
              <a:srgbClr val="942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A82903A-ADC2-6D43-A874-D01D5B622F9A}"/>
              </a:ext>
            </a:extLst>
          </p:cNvPr>
          <p:cNvCxnSpPr>
            <a:cxnSpLocks/>
            <a:stCxn id="8" idx="2"/>
            <a:endCxn id="80" idx="0"/>
          </p:cNvCxnSpPr>
          <p:nvPr/>
        </p:nvCxnSpPr>
        <p:spPr>
          <a:xfrm flipH="1">
            <a:off x="1373151" y="4458784"/>
            <a:ext cx="1217649" cy="3171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CA6108F-88FF-B340-A4BD-97F12B77ED8B}"/>
              </a:ext>
            </a:extLst>
          </p:cNvPr>
          <p:cNvCxnSpPr>
            <a:cxnSpLocks/>
            <a:stCxn id="4" idx="2"/>
            <a:endCxn id="32" idx="1"/>
          </p:cNvCxnSpPr>
          <p:nvPr/>
        </p:nvCxnSpPr>
        <p:spPr>
          <a:xfrm>
            <a:off x="5961017" y="5077093"/>
            <a:ext cx="1288868" cy="5795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5C1D67E-CDE2-7C43-972B-178269DA5134}"/>
              </a:ext>
            </a:extLst>
          </p:cNvPr>
          <p:cNvCxnSpPr>
            <a:cxnSpLocks/>
            <a:stCxn id="16" idx="5"/>
            <a:endCxn id="11" idx="2"/>
          </p:cNvCxnSpPr>
          <p:nvPr/>
        </p:nvCxnSpPr>
        <p:spPr>
          <a:xfrm flipH="1" flipV="1">
            <a:off x="10257970" y="2316475"/>
            <a:ext cx="777964" cy="28219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D613CF4-B9B4-6041-A3F4-016240A32406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964684" y="4410888"/>
            <a:ext cx="777236" cy="654820"/>
          </a:xfrm>
          <a:prstGeom prst="line">
            <a:avLst/>
          </a:prstGeom>
          <a:ln w="28575">
            <a:solidFill>
              <a:srgbClr val="942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Can 1023">
            <a:extLst>
              <a:ext uri="{FF2B5EF4-FFF2-40B4-BE49-F238E27FC236}">
                <a16:creationId xmlns:a16="http://schemas.microsoft.com/office/drawing/2014/main" id="{88E99B06-448C-CF4B-AE1F-21F2D7C30A63}"/>
              </a:ext>
            </a:extLst>
          </p:cNvPr>
          <p:cNvSpPr/>
          <p:nvPr/>
        </p:nvSpPr>
        <p:spPr>
          <a:xfrm>
            <a:off x="11450832" y="5887222"/>
            <a:ext cx="631373" cy="8098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8BC6752-6815-3744-AFF8-990E531F7FA3}"/>
              </a:ext>
            </a:extLst>
          </p:cNvPr>
          <p:cNvCxnSpPr>
            <a:cxnSpLocks/>
            <a:stCxn id="1024" idx="1"/>
            <a:endCxn id="16" idx="0"/>
          </p:cNvCxnSpPr>
          <p:nvPr/>
        </p:nvCxnSpPr>
        <p:spPr>
          <a:xfrm flipH="1" flipV="1">
            <a:off x="11295014" y="5656607"/>
            <a:ext cx="471505" cy="2306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Hexagon 72">
            <a:extLst>
              <a:ext uri="{FF2B5EF4-FFF2-40B4-BE49-F238E27FC236}">
                <a16:creationId xmlns:a16="http://schemas.microsoft.com/office/drawing/2014/main" id="{959BA23A-0624-D847-9D43-4FE997656BB0}"/>
              </a:ext>
            </a:extLst>
          </p:cNvPr>
          <p:cNvSpPr/>
          <p:nvPr/>
        </p:nvSpPr>
        <p:spPr>
          <a:xfrm>
            <a:off x="5998030" y="4040773"/>
            <a:ext cx="966652" cy="793321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Reloader</a:t>
            </a:r>
          </a:p>
        </p:txBody>
      </p:sp>
      <p:sp>
        <p:nvSpPr>
          <p:cNvPr id="80" name="Folded Corner 79">
            <a:extLst>
              <a:ext uri="{FF2B5EF4-FFF2-40B4-BE49-F238E27FC236}">
                <a16:creationId xmlns:a16="http://schemas.microsoft.com/office/drawing/2014/main" id="{06434462-7CCC-B242-B55D-A08BD4125467}"/>
              </a:ext>
            </a:extLst>
          </p:cNvPr>
          <p:cNvSpPr/>
          <p:nvPr/>
        </p:nvSpPr>
        <p:spPr>
          <a:xfrm>
            <a:off x="881116" y="4775950"/>
            <a:ext cx="984069" cy="118179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  <a:p>
            <a:pPr algn="ctr"/>
            <a:r>
              <a:rPr lang="en-US" dirty="0"/>
              <a:t>map</a:t>
            </a:r>
          </a:p>
        </p:txBody>
      </p:sp>
      <p:sp>
        <p:nvSpPr>
          <p:cNvPr id="84" name="Hexagon 83">
            <a:extLst>
              <a:ext uri="{FF2B5EF4-FFF2-40B4-BE49-F238E27FC236}">
                <a16:creationId xmlns:a16="http://schemas.microsoft.com/office/drawing/2014/main" id="{8DD73E22-EA32-2C45-A33F-5CEACE118BC6}"/>
              </a:ext>
            </a:extLst>
          </p:cNvPr>
          <p:cNvSpPr/>
          <p:nvPr/>
        </p:nvSpPr>
        <p:spPr>
          <a:xfrm>
            <a:off x="2651919" y="3362598"/>
            <a:ext cx="1036161" cy="850367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Reloader</a:t>
            </a:r>
          </a:p>
        </p:txBody>
      </p:sp>
      <p:cxnSp>
        <p:nvCxnSpPr>
          <p:cNvPr id="1051" name="Elbow Connector 1050">
            <a:extLst>
              <a:ext uri="{FF2B5EF4-FFF2-40B4-BE49-F238E27FC236}">
                <a16:creationId xmlns:a16="http://schemas.microsoft.com/office/drawing/2014/main" id="{47FDEBCF-85C8-AE4E-BB6E-536427534EFD}"/>
              </a:ext>
            </a:extLst>
          </p:cNvPr>
          <p:cNvCxnSpPr>
            <a:cxnSpLocks/>
            <a:stCxn id="80" idx="2"/>
            <a:endCxn id="16" idx="2"/>
          </p:cNvCxnSpPr>
          <p:nvPr/>
        </p:nvCxnSpPr>
        <p:spPr>
          <a:xfrm rot="16200000" flipH="1">
            <a:off x="5723742" y="1607158"/>
            <a:ext cx="217018" cy="8918200"/>
          </a:xfrm>
          <a:prstGeom prst="bentConnector3">
            <a:avLst>
              <a:gd name="adj1" fmla="val 205337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TextBox 1055">
            <a:extLst>
              <a:ext uri="{FF2B5EF4-FFF2-40B4-BE49-F238E27FC236}">
                <a16:creationId xmlns:a16="http://schemas.microsoft.com/office/drawing/2014/main" id="{E45D379B-87A2-EB4D-9551-ECB0DFD5E09D}"/>
              </a:ext>
            </a:extLst>
          </p:cNvPr>
          <p:cNvSpPr txBox="1"/>
          <p:nvPr/>
        </p:nvSpPr>
        <p:spPr>
          <a:xfrm>
            <a:off x="4702268" y="3070993"/>
            <a:ext cx="1083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Training 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F0E097C-48A0-D948-B999-F4D3E5DFCF27}"/>
              </a:ext>
            </a:extLst>
          </p:cNvPr>
          <p:cNvSpPr txBox="1"/>
          <p:nvPr/>
        </p:nvSpPr>
        <p:spPr>
          <a:xfrm>
            <a:off x="1231871" y="2298795"/>
            <a:ext cx="1306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Production Pod</a:t>
            </a:r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92D1FD74-C9CB-4546-B1F1-0A578CAD0536}"/>
              </a:ext>
            </a:extLst>
          </p:cNvPr>
          <p:cNvSpPr txBox="1"/>
          <p:nvPr/>
        </p:nvSpPr>
        <p:spPr>
          <a:xfrm rot="2346963">
            <a:off x="6623434" y="4404423"/>
            <a:ext cx="195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Reloader simply reloads training pod at every change in the </a:t>
            </a:r>
            <a:r>
              <a:rPr lang="en-US" sz="900" dirty="0" err="1"/>
              <a:t>configmap</a:t>
            </a:r>
            <a:endParaRPr lang="en-US" sz="9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CDA0234-E2F1-1A40-AF28-7C4B1F334C9F}"/>
              </a:ext>
            </a:extLst>
          </p:cNvPr>
          <p:cNvSpPr txBox="1"/>
          <p:nvPr/>
        </p:nvSpPr>
        <p:spPr>
          <a:xfrm>
            <a:off x="8484800" y="5285987"/>
            <a:ext cx="152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updates the </a:t>
            </a:r>
            <a:r>
              <a:rPr lang="en-US" sz="900" dirty="0" err="1"/>
              <a:t>configmap</a:t>
            </a:r>
            <a:r>
              <a:rPr lang="en-US" sz="900" dirty="0"/>
              <a:t> for each new config sampled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5632433-02A9-7B41-A00A-4F56C1362954}"/>
              </a:ext>
            </a:extLst>
          </p:cNvPr>
          <p:cNvSpPr txBox="1"/>
          <p:nvPr/>
        </p:nvSpPr>
        <p:spPr>
          <a:xfrm rot="1476774">
            <a:off x="5559049" y="5323651"/>
            <a:ext cx="166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Pod updates its config when reloading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518F46C-95CB-7F4C-9FB2-E277CB446641}"/>
              </a:ext>
            </a:extLst>
          </p:cNvPr>
          <p:cNvSpPr txBox="1"/>
          <p:nvPr/>
        </p:nvSpPr>
        <p:spPr>
          <a:xfrm>
            <a:off x="7893475" y="1358445"/>
            <a:ext cx="20386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Prometheus monitors URL counters – provides app histogram and throughput; auto-discovery new pods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7757629-5557-B346-87B5-FCE844306E75}"/>
              </a:ext>
            </a:extLst>
          </p:cNvPr>
          <p:cNvSpPr txBox="1"/>
          <p:nvPr/>
        </p:nvSpPr>
        <p:spPr>
          <a:xfrm rot="2572650">
            <a:off x="4420022" y="1984160"/>
            <a:ext cx="21825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Proxy intercepts and forwards all http requests to the app, counting how many times they occur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776E782-FB47-9940-B7FF-8FFFEAB67BB3}"/>
              </a:ext>
            </a:extLst>
          </p:cNvPr>
          <p:cNvSpPr txBox="1"/>
          <p:nvPr/>
        </p:nvSpPr>
        <p:spPr>
          <a:xfrm>
            <a:off x="2930973" y="6414353"/>
            <a:ext cx="434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When SmartTuning finds a config better than the current in production pod, its </a:t>
            </a:r>
            <a:r>
              <a:rPr lang="en-US" sz="900" dirty="0" err="1"/>
              <a:t>configmap</a:t>
            </a:r>
            <a:r>
              <a:rPr lang="en-US" sz="900" dirty="0"/>
              <a:t> is updated and it automatically reloads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8FC82BD-8709-B146-95D5-A912EF5E9C28}"/>
              </a:ext>
            </a:extLst>
          </p:cNvPr>
          <p:cNvCxnSpPr>
            <a:cxnSpLocks/>
            <a:stCxn id="84" idx="2"/>
          </p:cNvCxnSpPr>
          <p:nvPr/>
        </p:nvCxnSpPr>
        <p:spPr>
          <a:xfrm flipH="1">
            <a:off x="1883977" y="4212965"/>
            <a:ext cx="980534" cy="1126475"/>
          </a:xfrm>
          <a:prstGeom prst="line">
            <a:avLst/>
          </a:prstGeom>
          <a:ln w="28575">
            <a:solidFill>
              <a:srgbClr val="942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BA200A4A-BDBA-B94F-83CD-4987B679A7CB}"/>
              </a:ext>
            </a:extLst>
          </p:cNvPr>
          <p:cNvSpPr txBox="1"/>
          <p:nvPr/>
        </p:nvSpPr>
        <p:spPr>
          <a:xfrm rot="18671254">
            <a:off x="1695698" y="4822368"/>
            <a:ext cx="15682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Reloader simply reloads production pod at every change in the </a:t>
            </a:r>
            <a:r>
              <a:rPr lang="en-US" sz="900" dirty="0" err="1"/>
              <a:t>configmap</a:t>
            </a:r>
            <a:endParaRPr lang="en-US" sz="9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A02A99B-1EDE-C44E-ADDB-540B8BC24ED2}"/>
              </a:ext>
            </a:extLst>
          </p:cNvPr>
          <p:cNvSpPr txBox="1"/>
          <p:nvPr/>
        </p:nvSpPr>
        <p:spPr>
          <a:xfrm>
            <a:off x="8617855" y="4580397"/>
            <a:ext cx="20690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samples a new config and checks app’s perf (throughput) after T time-units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8EAD982-1C74-C441-875B-5F84766D730A}"/>
              </a:ext>
            </a:extLst>
          </p:cNvPr>
          <p:cNvSpPr txBox="1"/>
          <p:nvPr/>
        </p:nvSpPr>
        <p:spPr>
          <a:xfrm rot="4588890">
            <a:off x="10246853" y="3291851"/>
            <a:ext cx="119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sample workloads and classify them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2CF4AF2-7AE2-2245-9295-0AED9FDE1A19}"/>
              </a:ext>
            </a:extLst>
          </p:cNvPr>
          <p:cNvSpPr txBox="1"/>
          <p:nvPr/>
        </p:nvSpPr>
        <p:spPr>
          <a:xfrm>
            <a:off x="8752754" y="6473384"/>
            <a:ext cx="23587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Tuning matches the current configuration with its respective workload and performance</a:t>
            </a: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105BEE1A-ECF8-694F-B6E0-604122656C5A}"/>
              </a:ext>
            </a:extLst>
          </p:cNvPr>
          <p:cNvSpPr/>
          <p:nvPr/>
        </p:nvSpPr>
        <p:spPr>
          <a:xfrm>
            <a:off x="11026120" y="4676502"/>
            <a:ext cx="401145" cy="1835907"/>
          </a:xfrm>
          <a:custGeom>
            <a:avLst/>
            <a:gdLst>
              <a:gd name="connsiteX0" fmla="*/ 0 w 406020"/>
              <a:gd name="connsiteY0" fmla="*/ 0 h 1663337"/>
              <a:gd name="connsiteX1" fmla="*/ 391886 w 406020"/>
              <a:gd name="connsiteY1" fmla="*/ 269965 h 1663337"/>
              <a:gd name="connsiteX2" fmla="*/ 322217 w 406020"/>
              <a:gd name="connsiteY2" fmla="*/ 740228 h 1663337"/>
              <a:gd name="connsiteX3" fmla="*/ 348343 w 406020"/>
              <a:gd name="connsiteY3" fmla="*/ 1349828 h 1663337"/>
              <a:gd name="connsiteX4" fmla="*/ 191589 w 406020"/>
              <a:gd name="connsiteY4" fmla="*/ 1663337 h 1663337"/>
              <a:gd name="connsiteX0" fmla="*/ 0 w 257966"/>
              <a:gd name="connsiteY0" fmla="*/ 0 h 1763732"/>
              <a:gd name="connsiteX1" fmla="*/ 251880 w 257966"/>
              <a:gd name="connsiteY1" fmla="*/ 370360 h 1763732"/>
              <a:gd name="connsiteX2" fmla="*/ 182211 w 257966"/>
              <a:gd name="connsiteY2" fmla="*/ 840623 h 1763732"/>
              <a:gd name="connsiteX3" fmla="*/ 208337 w 257966"/>
              <a:gd name="connsiteY3" fmla="*/ 1450223 h 1763732"/>
              <a:gd name="connsiteX4" fmla="*/ 51583 w 257966"/>
              <a:gd name="connsiteY4" fmla="*/ 1763732 h 176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966" h="1763732">
                <a:moveTo>
                  <a:pt x="0" y="0"/>
                </a:moveTo>
                <a:cubicBezTo>
                  <a:pt x="169091" y="73297"/>
                  <a:pt x="221512" y="230256"/>
                  <a:pt x="251880" y="370360"/>
                </a:cubicBezTo>
                <a:cubicBezTo>
                  <a:pt x="282248" y="510464"/>
                  <a:pt x="189468" y="660646"/>
                  <a:pt x="182211" y="840623"/>
                </a:cubicBezTo>
                <a:cubicBezTo>
                  <a:pt x="174954" y="1020600"/>
                  <a:pt x="230108" y="1296371"/>
                  <a:pt x="208337" y="1450223"/>
                </a:cubicBezTo>
                <a:cubicBezTo>
                  <a:pt x="186566" y="1604075"/>
                  <a:pt x="119074" y="1683903"/>
                  <a:pt x="51583" y="176373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8B6DFDC-F239-E34C-8ECE-C4C079F10B16}"/>
              </a:ext>
            </a:extLst>
          </p:cNvPr>
          <p:cNvSpPr txBox="1"/>
          <p:nvPr/>
        </p:nvSpPr>
        <p:spPr>
          <a:xfrm>
            <a:off x="-32154" y="4318942"/>
            <a:ext cx="166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Pod updates its state (config) when reloading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3137ED-4144-A844-9EF5-293F51C9642F}"/>
              </a:ext>
            </a:extLst>
          </p:cNvPr>
          <p:cNvCxnSpPr>
            <a:stCxn id="144" idx="2"/>
            <a:endCxn id="16" idx="4"/>
          </p:cNvCxnSpPr>
          <p:nvPr/>
        </p:nvCxnSpPr>
        <p:spPr>
          <a:xfrm>
            <a:off x="9652361" y="4949729"/>
            <a:ext cx="638990" cy="188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91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F97C001-C49E-8840-86A2-D1C7102A1272}"/>
              </a:ext>
            </a:extLst>
          </p:cNvPr>
          <p:cNvSpPr/>
          <p:nvPr/>
        </p:nvSpPr>
        <p:spPr>
          <a:xfrm>
            <a:off x="1703584" y="4003294"/>
            <a:ext cx="2152097" cy="190124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D880FCDD-6DE3-EB4C-8A97-9D64689AEC50}"/>
              </a:ext>
            </a:extLst>
          </p:cNvPr>
          <p:cNvSpPr/>
          <p:nvPr/>
        </p:nvSpPr>
        <p:spPr>
          <a:xfrm>
            <a:off x="1767167" y="4991870"/>
            <a:ext cx="966652" cy="793321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5F7F396E-DBDC-8F41-8D17-71054492499F}"/>
              </a:ext>
            </a:extLst>
          </p:cNvPr>
          <p:cNvSpPr/>
          <p:nvPr/>
        </p:nvSpPr>
        <p:spPr>
          <a:xfrm>
            <a:off x="2694072" y="4219472"/>
            <a:ext cx="966652" cy="793321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Proxy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22E32B-1E00-9E40-80BD-9043EB90F021}"/>
              </a:ext>
            </a:extLst>
          </p:cNvPr>
          <p:cNvGrpSpPr/>
          <p:nvPr/>
        </p:nvGrpSpPr>
        <p:grpSpPr>
          <a:xfrm>
            <a:off x="5588128" y="1934774"/>
            <a:ext cx="994171" cy="815906"/>
            <a:chOff x="7451634" y="809897"/>
            <a:chExt cx="1262743" cy="1036320"/>
          </a:xfrm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E34A61D6-AB60-8A4C-8E65-64A2ECADE5DC}"/>
                </a:ext>
              </a:extLst>
            </p:cNvPr>
            <p:cNvSpPr/>
            <p:nvPr/>
          </p:nvSpPr>
          <p:spPr>
            <a:xfrm>
              <a:off x="7451634" y="809897"/>
              <a:ext cx="1262743" cy="1036320"/>
            </a:xfrm>
            <a:prstGeom prst="hexagon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Container monitoring system Prometheus gets a major update ...">
              <a:extLst>
                <a:ext uri="{FF2B5EF4-FFF2-40B4-BE49-F238E27FC236}">
                  <a16:creationId xmlns:a16="http://schemas.microsoft.com/office/drawing/2014/main" id="{73791BC1-3FE9-8944-B9C4-1CD609401B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8399" y="982236"/>
              <a:ext cx="1129212" cy="691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Hexagon 15">
            <a:extLst>
              <a:ext uri="{FF2B5EF4-FFF2-40B4-BE49-F238E27FC236}">
                <a16:creationId xmlns:a16="http://schemas.microsoft.com/office/drawing/2014/main" id="{3B353774-7E67-BF4A-9FE7-F4F4031EDDB1}"/>
              </a:ext>
            </a:extLst>
          </p:cNvPr>
          <p:cNvSpPr/>
          <p:nvPr/>
        </p:nvSpPr>
        <p:spPr>
          <a:xfrm>
            <a:off x="10032271" y="5138447"/>
            <a:ext cx="1262743" cy="1036320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</a:t>
            </a:r>
          </a:p>
          <a:p>
            <a:pPr algn="ctr"/>
            <a:r>
              <a:rPr lang="en-US" dirty="0"/>
              <a:t>Tuning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0F9BEEE-E9E8-7348-B9EB-B877F65E2185}"/>
              </a:ext>
            </a:extLst>
          </p:cNvPr>
          <p:cNvSpPr/>
          <p:nvPr/>
        </p:nvSpPr>
        <p:spPr>
          <a:xfrm>
            <a:off x="1271451" y="765685"/>
            <a:ext cx="6008915" cy="661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Service (Load Balancer)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46E165-11D0-AA41-8922-BEC738C01FBF}"/>
              </a:ext>
            </a:extLst>
          </p:cNvPr>
          <p:cNvSpPr txBox="1"/>
          <p:nvPr/>
        </p:nvSpPr>
        <p:spPr>
          <a:xfrm>
            <a:off x="605706" y="22175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</a:t>
            </a:r>
          </a:p>
        </p:txBody>
      </p:sp>
      <p:sp>
        <p:nvSpPr>
          <p:cNvPr id="32" name="Folded Corner 31">
            <a:extLst>
              <a:ext uri="{FF2B5EF4-FFF2-40B4-BE49-F238E27FC236}">
                <a16:creationId xmlns:a16="http://schemas.microsoft.com/office/drawing/2014/main" id="{EE0636EE-2B15-3D4F-80A6-FECBF47AC641}"/>
              </a:ext>
            </a:extLst>
          </p:cNvPr>
          <p:cNvSpPr/>
          <p:nvPr/>
        </p:nvSpPr>
        <p:spPr>
          <a:xfrm>
            <a:off x="4258951" y="5137596"/>
            <a:ext cx="673715" cy="81250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</a:t>
            </a:r>
          </a:p>
          <a:p>
            <a:pPr algn="ctr"/>
            <a:r>
              <a:rPr lang="en-US" sz="1200" dirty="0"/>
              <a:t>map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CA6108F-88FF-B340-A4BD-97F12B77ED8B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3855681" y="5543849"/>
            <a:ext cx="403270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Can 1023">
            <a:extLst>
              <a:ext uri="{FF2B5EF4-FFF2-40B4-BE49-F238E27FC236}">
                <a16:creationId xmlns:a16="http://schemas.microsoft.com/office/drawing/2014/main" id="{88E99B06-448C-CF4B-AE1F-21F2D7C30A63}"/>
              </a:ext>
            </a:extLst>
          </p:cNvPr>
          <p:cNvSpPr/>
          <p:nvPr/>
        </p:nvSpPr>
        <p:spPr>
          <a:xfrm>
            <a:off x="11450832" y="5887222"/>
            <a:ext cx="631373" cy="8098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8BC6752-6815-3744-AFF8-990E531F7FA3}"/>
              </a:ext>
            </a:extLst>
          </p:cNvPr>
          <p:cNvCxnSpPr>
            <a:cxnSpLocks/>
            <a:stCxn id="1024" idx="1"/>
            <a:endCxn id="16" idx="0"/>
          </p:cNvCxnSpPr>
          <p:nvPr/>
        </p:nvCxnSpPr>
        <p:spPr>
          <a:xfrm flipH="1" flipV="1">
            <a:off x="11295014" y="5656607"/>
            <a:ext cx="471505" cy="2306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TextBox 1055">
            <a:extLst>
              <a:ext uri="{FF2B5EF4-FFF2-40B4-BE49-F238E27FC236}">
                <a16:creationId xmlns:a16="http://schemas.microsoft.com/office/drawing/2014/main" id="{E45D379B-87A2-EB4D-9551-ECB0DFD5E09D}"/>
              </a:ext>
            </a:extLst>
          </p:cNvPr>
          <p:cNvSpPr txBox="1"/>
          <p:nvPr/>
        </p:nvSpPr>
        <p:spPr>
          <a:xfrm>
            <a:off x="1848327" y="4286051"/>
            <a:ext cx="764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Training</a:t>
            </a:r>
          </a:p>
          <a:p>
            <a:pPr algn="ctr"/>
            <a:r>
              <a:rPr lang="en-US" sz="1400" dirty="0"/>
              <a:t>Pod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CDA0234-E2F1-1A40-AF28-7C4B1F334C9F}"/>
              </a:ext>
            </a:extLst>
          </p:cNvPr>
          <p:cNvSpPr txBox="1"/>
          <p:nvPr/>
        </p:nvSpPr>
        <p:spPr>
          <a:xfrm>
            <a:off x="8516879" y="5789590"/>
            <a:ext cx="152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updates the </a:t>
            </a:r>
            <a:r>
              <a:rPr lang="en-US" sz="900" dirty="0" err="1"/>
              <a:t>configmap</a:t>
            </a:r>
            <a:r>
              <a:rPr lang="en-US" sz="900" dirty="0"/>
              <a:t> for each new config sampled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5632433-02A9-7B41-A00A-4F56C1362954}"/>
              </a:ext>
            </a:extLst>
          </p:cNvPr>
          <p:cNvSpPr txBox="1"/>
          <p:nvPr/>
        </p:nvSpPr>
        <p:spPr>
          <a:xfrm rot="1476774">
            <a:off x="8152029" y="5038309"/>
            <a:ext cx="166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Pod updates its config when reloading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518F46C-95CB-7F4C-9FB2-E277CB446641}"/>
              </a:ext>
            </a:extLst>
          </p:cNvPr>
          <p:cNvSpPr txBox="1"/>
          <p:nvPr/>
        </p:nvSpPr>
        <p:spPr>
          <a:xfrm>
            <a:off x="7893475" y="1358445"/>
            <a:ext cx="20386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Prometheus monitors URL counters – provides app histogram and throughput; auto-discovery new pods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7757629-5557-B346-87B5-FCE844306E75}"/>
              </a:ext>
            </a:extLst>
          </p:cNvPr>
          <p:cNvSpPr txBox="1"/>
          <p:nvPr/>
        </p:nvSpPr>
        <p:spPr>
          <a:xfrm rot="2572650">
            <a:off x="7161565" y="803854"/>
            <a:ext cx="21825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Proxy intercepts and forwards all http requests to the app, counting how many times they occur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A02A99B-1EDE-C44E-ADDB-540B8BC24ED2}"/>
              </a:ext>
            </a:extLst>
          </p:cNvPr>
          <p:cNvSpPr txBox="1"/>
          <p:nvPr/>
        </p:nvSpPr>
        <p:spPr>
          <a:xfrm>
            <a:off x="9697507" y="4472494"/>
            <a:ext cx="20690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samples a new config and checks app’s perf (throughput) after T time-units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8EAD982-1C74-C441-875B-5F84766D730A}"/>
              </a:ext>
            </a:extLst>
          </p:cNvPr>
          <p:cNvSpPr txBox="1"/>
          <p:nvPr/>
        </p:nvSpPr>
        <p:spPr>
          <a:xfrm rot="4588890">
            <a:off x="10246853" y="3291851"/>
            <a:ext cx="119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sample workloads and classify them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2CF4AF2-7AE2-2245-9295-0AED9FDE1A19}"/>
              </a:ext>
            </a:extLst>
          </p:cNvPr>
          <p:cNvSpPr txBox="1"/>
          <p:nvPr/>
        </p:nvSpPr>
        <p:spPr>
          <a:xfrm>
            <a:off x="8752754" y="6473384"/>
            <a:ext cx="23587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Tuning matches the current configuration with its respective workload and performance</a:t>
            </a: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105BEE1A-ECF8-694F-B6E0-604122656C5A}"/>
              </a:ext>
            </a:extLst>
          </p:cNvPr>
          <p:cNvSpPr/>
          <p:nvPr/>
        </p:nvSpPr>
        <p:spPr>
          <a:xfrm>
            <a:off x="11026120" y="4676502"/>
            <a:ext cx="401145" cy="1835907"/>
          </a:xfrm>
          <a:custGeom>
            <a:avLst/>
            <a:gdLst>
              <a:gd name="connsiteX0" fmla="*/ 0 w 406020"/>
              <a:gd name="connsiteY0" fmla="*/ 0 h 1663337"/>
              <a:gd name="connsiteX1" fmla="*/ 391886 w 406020"/>
              <a:gd name="connsiteY1" fmla="*/ 269965 h 1663337"/>
              <a:gd name="connsiteX2" fmla="*/ 322217 w 406020"/>
              <a:gd name="connsiteY2" fmla="*/ 740228 h 1663337"/>
              <a:gd name="connsiteX3" fmla="*/ 348343 w 406020"/>
              <a:gd name="connsiteY3" fmla="*/ 1349828 h 1663337"/>
              <a:gd name="connsiteX4" fmla="*/ 191589 w 406020"/>
              <a:gd name="connsiteY4" fmla="*/ 1663337 h 1663337"/>
              <a:gd name="connsiteX0" fmla="*/ 0 w 257966"/>
              <a:gd name="connsiteY0" fmla="*/ 0 h 1763732"/>
              <a:gd name="connsiteX1" fmla="*/ 251880 w 257966"/>
              <a:gd name="connsiteY1" fmla="*/ 370360 h 1763732"/>
              <a:gd name="connsiteX2" fmla="*/ 182211 w 257966"/>
              <a:gd name="connsiteY2" fmla="*/ 840623 h 1763732"/>
              <a:gd name="connsiteX3" fmla="*/ 208337 w 257966"/>
              <a:gd name="connsiteY3" fmla="*/ 1450223 h 1763732"/>
              <a:gd name="connsiteX4" fmla="*/ 51583 w 257966"/>
              <a:gd name="connsiteY4" fmla="*/ 1763732 h 176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966" h="1763732">
                <a:moveTo>
                  <a:pt x="0" y="0"/>
                </a:moveTo>
                <a:cubicBezTo>
                  <a:pt x="169091" y="73297"/>
                  <a:pt x="221512" y="230256"/>
                  <a:pt x="251880" y="370360"/>
                </a:cubicBezTo>
                <a:cubicBezTo>
                  <a:pt x="282248" y="510464"/>
                  <a:pt x="189468" y="660646"/>
                  <a:pt x="182211" y="840623"/>
                </a:cubicBezTo>
                <a:cubicBezTo>
                  <a:pt x="174954" y="1020600"/>
                  <a:pt x="230108" y="1296371"/>
                  <a:pt x="208337" y="1450223"/>
                </a:cubicBezTo>
                <a:cubicBezTo>
                  <a:pt x="186566" y="1604075"/>
                  <a:pt x="119074" y="1683903"/>
                  <a:pt x="51583" y="176373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8B6DFDC-F239-E34C-8ECE-C4C079F10B16}"/>
              </a:ext>
            </a:extLst>
          </p:cNvPr>
          <p:cNvSpPr txBox="1"/>
          <p:nvPr/>
        </p:nvSpPr>
        <p:spPr>
          <a:xfrm>
            <a:off x="-32154" y="4318942"/>
            <a:ext cx="166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Pod updates its state (config) when reloading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3137ED-4144-A844-9EF5-293F51C9642F}"/>
              </a:ext>
            </a:extLst>
          </p:cNvPr>
          <p:cNvCxnSpPr>
            <a:stCxn id="144" idx="2"/>
            <a:endCxn id="16" idx="4"/>
          </p:cNvCxnSpPr>
          <p:nvPr/>
        </p:nvCxnSpPr>
        <p:spPr>
          <a:xfrm flipH="1">
            <a:off x="10291351" y="4841826"/>
            <a:ext cx="440662" cy="2966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4C5A221-6955-C248-B12E-BBB8C76A8AEA}"/>
              </a:ext>
            </a:extLst>
          </p:cNvPr>
          <p:cNvGrpSpPr/>
          <p:nvPr/>
        </p:nvGrpSpPr>
        <p:grpSpPr>
          <a:xfrm>
            <a:off x="5619656" y="4078244"/>
            <a:ext cx="994172" cy="815906"/>
            <a:chOff x="7451634" y="809897"/>
            <a:chExt cx="1262743" cy="1036320"/>
          </a:xfrm>
        </p:grpSpPr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C34685C1-7050-3549-8902-D82900B143C3}"/>
                </a:ext>
              </a:extLst>
            </p:cNvPr>
            <p:cNvSpPr/>
            <p:nvPr/>
          </p:nvSpPr>
          <p:spPr>
            <a:xfrm>
              <a:off x="7451634" y="809897"/>
              <a:ext cx="1262743" cy="1036320"/>
            </a:xfrm>
            <a:prstGeom prst="hexagon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tIns="0" bIns="0" rtlCol="0" anchor="b" anchorCtr="1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Reloader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52" name="Picture 2" descr="Line arrow Rotate left">
              <a:extLst>
                <a:ext uri="{FF2B5EF4-FFF2-40B4-BE49-F238E27FC236}">
                  <a16:creationId xmlns:a16="http://schemas.microsoft.com/office/drawing/2014/main" id="{F01644BC-4268-984D-AFFD-9035721991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 bwMode="auto">
            <a:xfrm>
              <a:off x="7737184" y="844586"/>
              <a:ext cx="691642" cy="691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C8D845F3-CDE7-C04A-9738-067EBEEB648B}"/>
              </a:ext>
            </a:extLst>
          </p:cNvPr>
          <p:cNvSpPr/>
          <p:nvPr/>
        </p:nvSpPr>
        <p:spPr>
          <a:xfrm>
            <a:off x="1679310" y="1849120"/>
            <a:ext cx="2152097" cy="190124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Hexagon 64">
            <a:extLst>
              <a:ext uri="{FF2B5EF4-FFF2-40B4-BE49-F238E27FC236}">
                <a16:creationId xmlns:a16="http://schemas.microsoft.com/office/drawing/2014/main" id="{7FB0BD24-3B31-0E4E-BEEF-BB05DB845B23}"/>
              </a:ext>
            </a:extLst>
          </p:cNvPr>
          <p:cNvSpPr/>
          <p:nvPr/>
        </p:nvSpPr>
        <p:spPr>
          <a:xfrm>
            <a:off x="1742893" y="2837696"/>
            <a:ext cx="966652" cy="793321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67" name="Hexagon 66">
            <a:extLst>
              <a:ext uri="{FF2B5EF4-FFF2-40B4-BE49-F238E27FC236}">
                <a16:creationId xmlns:a16="http://schemas.microsoft.com/office/drawing/2014/main" id="{7FE21D67-2951-7241-B1AA-F9AC9ABA94B0}"/>
              </a:ext>
            </a:extLst>
          </p:cNvPr>
          <p:cNvSpPr/>
          <p:nvPr/>
        </p:nvSpPr>
        <p:spPr>
          <a:xfrm>
            <a:off x="2669798" y="2065298"/>
            <a:ext cx="966652" cy="793321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Proxy</a:t>
            </a:r>
          </a:p>
        </p:txBody>
      </p:sp>
      <p:sp>
        <p:nvSpPr>
          <p:cNvPr id="68" name="Folded Corner 67">
            <a:extLst>
              <a:ext uri="{FF2B5EF4-FFF2-40B4-BE49-F238E27FC236}">
                <a16:creationId xmlns:a16="http://schemas.microsoft.com/office/drawing/2014/main" id="{B1137FC6-109B-A343-A4FA-B90F3E37C020}"/>
              </a:ext>
            </a:extLst>
          </p:cNvPr>
          <p:cNvSpPr/>
          <p:nvPr/>
        </p:nvSpPr>
        <p:spPr>
          <a:xfrm>
            <a:off x="4234677" y="2973590"/>
            <a:ext cx="673715" cy="81250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</a:t>
            </a:r>
          </a:p>
          <a:p>
            <a:pPr algn="ctr"/>
            <a:r>
              <a:rPr lang="en-US" sz="1200" dirty="0"/>
              <a:t>map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B4D8F2D-6AE5-A949-B679-C35F5AEBF5A4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3831407" y="3379843"/>
            <a:ext cx="403270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FBF8C9D-FF34-CE4E-A2AD-1CC977D50138}"/>
              </a:ext>
            </a:extLst>
          </p:cNvPr>
          <p:cNvSpPr txBox="1"/>
          <p:nvPr/>
        </p:nvSpPr>
        <p:spPr>
          <a:xfrm>
            <a:off x="1721454" y="2084540"/>
            <a:ext cx="98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Production</a:t>
            </a:r>
          </a:p>
          <a:p>
            <a:pPr algn="ctr"/>
            <a:r>
              <a:rPr lang="en-US" sz="1400" dirty="0"/>
              <a:t>Pod</a:t>
            </a:r>
          </a:p>
        </p:txBody>
      </p:sp>
      <p:sp>
        <p:nvSpPr>
          <p:cNvPr id="71" name="Hexagon 70">
            <a:extLst>
              <a:ext uri="{FF2B5EF4-FFF2-40B4-BE49-F238E27FC236}">
                <a16:creationId xmlns:a16="http://schemas.microsoft.com/office/drawing/2014/main" id="{8506892B-F98B-F047-8A07-18676D29167E}"/>
              </a:ext>
            </a:extLst>
          </p:cNvPr>
          <p:cNvSpPr/>
          <p:nvPr/>
        </p:nvSpPr>
        <p:spPr>
          <a:xfrm>
            <a:off x="6817933" y="2936270"/>
            <a:ext cx="1002037" cy="822361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Smart</a:t>
            </a:r>
          </a:p>
          <a:p>
            <a:pPr algn="ctr"/>
            <a:r>
              <a:rPr lang="en-US" sz="1400" dirty="0"/>
              <a:t>Tuning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BB0D0C8-C514-2644-BC1F-FF450B120A3D}"/>
              </a:ext>
            </a:extLst>
          </p:cNvPr>
          <p:cNvCxnSpPr>
            <a:cxnSpLocks/>
          </p:cNvCxnSpPr>
          <p:nvPr/>
        </p:nvCxnSpPr>
        <p:spPr>
          <a:xfrm>
            <a:off x="3636450" y="2461958"/>
            <a:ext cx="39659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42C4D48-B941-444C-BE6D-DB4C18B43696}"/>
              </a:ext>
            </a:extLst>
          </p:cNvPr>
          <p:cNvCxnSpPr>
            <a:cxnSpLocks/>
          </p:cNvCxnSpPr>
          <p:nvPr/>
        </p:nvCxnSpPr>
        <p:spPr>
          <a:xfrm flipV="1">
            <a:off x="4037652" y="2230429"/>
            <a:ext cx="0" cy="4233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D64E555-743E-4C4F-9962-5BEE99D311F1}"/>
              </a:ext>
            </a:extLst>
          </p:cNvPr>
          <p:cNvCxnSpPr>
            <a:cxnSpLocks/>
          </p:cNvCxnSpPr>
          <p:nvPr/>
        </p:nvCxnSpPr>
        <p:spPr>
          <a:xfrm>
            <a:off x="3660724" y="4616132"/>
            <a:ext cx="39659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4C1A723-38A8-FB4B-83FA-C7F19E2CB8CC}"/>
              </a:ext>
            </a:extLst>
          </p:cNvPr>
          <p:cNvCxnSpPr>
            <a:cxnSpLocks/>
          </p:cNvCxnSpPr>
          <p:nvPr/>
        </p:nvCxnSpPr>
        <p:spPr>
          <a:xfrm flipV="1">
            <a:off x="4061926" y="4384603"/>
            <a:ext cx="0" cy="4233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reeform 39">
            <a:extLst>
              <a:ext uri="{FF2B5EF4-FFF2-40B4-BE49-F238E27FC236}">
                <a16:creationId xmlns:a16="http://schemas.microsoft.com/office/drawing/2014/main" id="{FA553B95-82BA-0743-BD8C-6A0E85EB4699}"/>
              </a:ext>
            </a:extLst>
          </p:cNvPr>
          <p:cNvSpPr/>
          <p:nvPr/>
        </p:nvSpPr>
        <p:spPr>
          <a:xfrm>
            <a:off x="4050890" y="2399072"/>
            <a:ext cx="1504336" cy="92062"/>
          </a:xfrm>
          <a:custGeom>
            <a:avLst/>
            <a:gdLst>
              <a:gd name="connsiteX0" fmla="*/ 0 w 1504336"/>
              <a:gd name="connsiteY0" fmla="*/ 550887 h 550887"/>
              <a:gd name="connsiteX1" fmla="*/ 639097 w 1504336"/>
              <a:gd name="connsiteY1" fmla="*/ 280 h 550887"/>
              <a:gd name="connsiteX2" fmla="*/ 1504336 w 1504336"/>
              <a:gd name="connsiteY2" fmla="*/ 491893 h 550887"/>
              <a:gd name="connsiteX0" fmla="*/ 0 w 1504336"/>
              <a:gd name="connsiteY0" fmla="*/ 257464 h 257464"/>
              <a:gd name="connsiteX1" fmla="*/ 688258 w 1504336"/>
              <a:gd name="connsiteY1" fmla="*/ 11657 h 257464"/>
              <a:gd name="connsiteX2" fmla="*/ 1504336 w 1504336"/>
              <a:gd name="connsiteY2" fmla="*/ 198470 h 257464"/>
              <a:gd name="connsiteX0" fmla="*/ 0 w 1504336"/>
              <a:gd name="connsiteY0" fmla="*/ 246024 h 246024"/>
              <a:gd name="connsiteX1" fmla="*/ 688258 w 1504336"/>
              <a:gd name="connsiteY1" fmla="*/ 217 h 246024"/>
              <a:gd name="connsiteX2" fmla="*/ 1504336 w 1504336"/>
              <a:gd name="connsiteY2" fmla="*/ 187030 h 246024"/>
              <a:gd name="connsiteX0" fmla="*/ 0 w 1504336"/>
              <a:gd name="connsiteY0" fmla="*/ 246024 h 246024"/>
              <a:gd name="connsiteX1" fmla="*/ 688258 w 1504336"/>
              <a:gd name="connsiteY1" fmla="*/ 217 h 246024"/>
              <a:gd name="connsiteX2" fmla="*/ 1504336 w 1504336"/>
              <a:gd name="connsiteY2" fmla="*/ 187030 h 246024"/>
              <a:gd name="connsiteX0" fmla="*/ 0 w 1504336"/>
              <a:gd name="connsiteY0" fmla="*/ 58994 h 98847"/>
              <a:gd name="connsiteX1" fmla="*/ 953729 w 1504336"/>
              <a:gd name="connsiteY1" fmla="*/ 98323 h 98847"/>
              <a:gd name="connsiteX2" fmla="*/ 1504336 w 1504336"/>
              <a:gd name="connsiteY2" fmla="*/ 0 h 98847"/>
              <a:gd name="connsiteX0" fmla="*/ 0 w 1504336"/>
              <a:gd name="connsiteY0" fmla="*/ 58994 h 58994"/>
              <a:gd name="connsiteX1" fmla="*/ 1504336 w 1504336"/>
              <a:gd name="connsiteY1" fmla="*/ 0 h 58994"/>
              <a:gd name="connsiteX0" fmla="*/ 0 w 1504336"/>
              <a:gd name="connsiteY0" fmla="*/ 58994 h 92062"/>
              <a:gd name="connsiteX1" fmla="*/ 766916 w 1504336"/>
              <a:gd name="connsiteY1" fmla="*/ 88489 h 92062"/>
              <a:gd name="connsiteX2" fmla="*/ 1504336 w 1504336"/>
              <a:gd name="connsiteY2" fmla="*/ 0 h 9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336" h="92062">
                <a:moveTo>
                  <a:pt x="0" y="58994"/>
                </a:moveTo>
                <a:cubicBezTo>
                  <a:pt x="252361" y="39329"/>
                  <a:pt x="514555" y="108154"/>
                  <a:pt x="766916" y="88489"/>
                </a:cubicBezTo>
                <a:lnTo>
                  <a:pt x="1504336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6E9C51D3-F25B-C646-86F4-8B945CD21C06}"/>
              </a:ext>
            </a:extLst>
          </p:cNvPr>
          <p:cNvSpPr/>
          <p:nvPr/>
        </p:nvSpPr>
        <p:spPr>
          <a:xfrm>
            <a:off x="4070555" y="2467897"/>
            <a:ext cx="1484671" cy="2153264"/>
          </a:xfrm>
          <a:custGeom>
            <a:avLst/>
            <a:gdLst>
              <a:gd name="connsiteX0" fmla="*/ 0 w 1722836"/>
              <a:gd name="connsiteY0" fmla="*/ 2153264 h 2153264"/>
              <a:gd name="connsiteX1" fmla="*/ 1602658 w 1722836"/>
              <a:gd name="connsiteY1" fmla="*/ 1327355 h 2153264"/>
              <a:gd name="connsiteX2" fmla="*/ 1484671 w 1722836"/>
              <a:gd name="connsiteY2" fmla="*/ 0 h 2153264"/>
              <a:gd name="connsiteX0" fmla="*/ 0 w 1593338"/>
              <a:gd name="connsiteY0" fmla="*/ 2153264 h 2153264"/>
              <a:gd name="connsiteX1" fmla="*/ 1366684 w 1593338"/>
              <a:gd name="connsiteY1" fmla="*/ 1140542 h 2153264"/>
              <a:gd name="connsiteX2" fmla="*/ 1484671 w 1593338"/>
              <a:gd name="connsiteY2" fmla="*/ 0 h 2153264"/>
              <a:gd name="connsiteX0" fmla="*/ 0 w 1532504"/>
              <a:gd name="connsiteY0" fmla="*/ 2153264 h 2153264"/>
              <a:gd name="connsiteX1" fmla="*/ 1366684 w 1532504"/>
              <a:gd name="connsiteY1" fmla="*/ 1140542 h 2153264"/>
              <a:gd name="connsiteX2" fmla="*/ 1484671 w 1532504"/>
              <a:gd name="connsiteY2" fmla="*/ 0 h 2153264"/>
              <a:gd name="connsiteX0" fmla="*/ 0 w 1519836"/>
              <a:gd name="connsiteY0" fmla="*/ 2153264 h 2153264"/>
              <a:gd name="connsiteX1" fmla="*/ 1179871 w 1519836"/>
              <a:gd name="connsiteY1" fmla="*/ 1042219 h 2153264"/>
              <a:gd name="connsiteX2" fmla="*/ 1484671 w 1519836"/>
              <a:gd name="connsiteY2" fmla="*/ 0 h 2153264"/>
              <a:gd name="connsiteX0" fmla="*/ 0 w 1533805"/>
              <a:gd name="connsiteY0" fmla="*/ 2153264 h 2153264"/>
              <a:gd name="connsiteX1" fmla="*/ 1179871 w 1533805"/>
              <a:gd name="connsiteY1" fmla="*/ 1042219 h 2153264"/>
              <a:gd name="connsiteX2" fmla="*/ 1484671 w 1533805"/>
              <a:gd name="connsiteY2" fmla="*/ 0 h 2153264"/>
              <a:gd name="connsiteX0" fmla="*/ 0 w 1484671"/>
              <a:gd name="connsiteY0" fmla="*/ 2153264 h 2153264"/>
              <a:gd name="connsiteX1" fmla="*/ 1179871 w 1484671"/>
              <a:gd name="connsiteY1" fmla="*/ 1042219 h 2153264"/>
              <a:gd name="connsiteX2" fmla="*/ 1484671 w 1484671"/>
              <a:gd name="connsiteY2" fmla="*/ 0 h 2153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4671" h="2153264">
                <a:moveTo>
                  <a:pt x="0" y="2153264"/>
                </a:moveTo>
                <a:cubicBezTo>
                  <a:pt x="677606" y="1919748"/>
                  <a:pt x="1070077" y="1686231"/>
                  <a:pt x="1179871" y="1042219"/>
                </a:cubicBezTo>
                <a:cubicBezTo>
                  <a:pt x="1289665" y="398207"/>
                  <a:pt x="1116781" y="248264"/>
                  <a:pt x="1484671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31D40B56-AD49-ED4F-ACAC-5C9C76BF86C3}"/>
              </a:ext>
            </a:extLst>
          </p:cNvPr>
          <p:cNvSpPr/>
          <p:nvPr/>
        </p:nvSpPr>
        <p:spPr>
          <a:xfrm>
            <a:off x="4925961" y="3342968"/>
            <a:ext cx="806245" cy="816077"/>
          </a:xfrm>
          <a:custGeom>
            <a:avLst/>
            <a:gdLst>
              <a:gd name="connsiteX0" fmla="*/ 0 w 806245"/>
              <a:gd name="connsiteY0" fmla="*/ 0 h 816077"/>
              <a:gd name="connsiteX1" fmla="*/ 540774 w 806245"/>
              <a:gd name="connsiteY1" fmla="*/ 255638 h 816077"/>
              <a:gd name="connsiteX2" fmla="*/ 806245 w 806245"/>
              <a:gd name="connsiteY2" fmla="*/ 816077 h 81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245" h="816077">
                <a:moveTo>
                  <a:pt x="0" y="0"/>
                </a:moveTo>
                <a:cubicBezTo>
                  <a:pt x="203200" y="59812"/>
                  <a:pt x="406400" y="119625"/>
                  <a:pt x="540774" y="255638"/>
                </a:cubicBezTo>
                <a:cubicBezTo>
                  <a:pt x="675148" y="391651"/>
                  <a:pt x="740696" y="603864"/>
                  <a:pt x="806245" y="81607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10421528-476E-5740-A990-EB149DFA9F6A}"/>
              </a:ext>
            </a:extLst>
          </p:cNvPr>
          <p:cNvSpPr/>
          <p:nvPr/>
        </p:nvSpPr>
        <p:spPr>
          <a:xfrm>
            <a:off x="4975123" y="4857135"/>
            <a:ext cx="766916" cy="711075"/>
          </a:xfrm>
          <a:custGeom>
            <a:avLst/>
            <a:gdLst>
              <a:gd name="connsiteX0" fmla="*/ 0 w 766916"/>
              <a:gd name="connsiteY0" fmla="*/ 668594 h 711075"/>
              <a:gd name="connsiteX1" fmla="*/ 452283 w 766916"/>
              <a:gd name="connsiteY1" fmla="*/ 639097 h 711075"/>
              <a:gd name="connsiteX2" fmla="*/ 766916 w 766916"/>
              <a:gd name="connsiteY2" fmla="*/ 0 h 71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6916" h="711075">
                <a:moveTo>
                  <a:pt x="0" y="668594"/>
                </a:moveTo>
                <a:cubicBezTo>
                  <a:pt x="162232" y="709561"/>
                  <a:pt x="324464" y="750529"/>
                  <a:pt x="452283" y="639097"/>
                </a:cubicBezTo>
                <a:cubicBezTo>
                  <a:pt x="580102" y="527665"/>
                  <a:pt x="673509" y="263832"/>
                  <a:pt x="766916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24C7251D-B553-3B42-9A10-33500CCEFC8B}"/>
              </a:ext>
            </a:extLst>
          </p:cNvPr>
          <p:cNvSpPr/>
          <p:nvPr/>
        </p:nvSpPr>
        <p:spPr>
          <a:xfrm>
            <a:off x="3854245" y="2729319"/>
            <a:ext cx="2261420" cy="1321571"/>
          </a:xfrm>
          <a:custGeom>
            <a:avLst/>
            <a:gdLst>
              <a:gd name="connsiteX0" fmla="*/ 2261420 w 2261420"/>
              <a:gd name="connsiteY0" fmla="*/ 1321571 h 1321571"/>
              <a:gd name="connsiteX1" fmla="*/ 1592826 w 2261420"/>
              <a:gd name="connsiteY1" fmla="*/ 122036 h 1321571"/>
              <a:gd name="connsiteX2" fmla="*/ 0 w 2261420"/>
              <a:gd name="connsiteY2" fmla="*/ 102371 h 132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1420" h="1321571">
                <a:moveTo>
                  <a:pt x="2261420" y="1321571"/>
                </a:moveTo>
                <a:cubicBezTo>
                  <a:pt x="2115574" y="823403"/>
                  <a:pt x="1969729" y="325236"/>
                  <a:pt x="1592826" y="122036"/>
                </a:cubicBezTo>
                <a:cubicBezTo>
                  <a:pt x="1215923" y="-81164"/>
                  <a:pt x="607961" y="10603"/>
                  <a:pt x="0" y="102371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5FBC2E16-58B6-3947-B5FA-B52486F7D1AC}"/>
              </a:ext>
            </a:extLst>
          </p:cNvPr>
          <p:cNvSpPr/>
          <p:nvPr/>
        </p:nvSpPr>
        <p:spPr>
          <a:xfrm>
            <a:off x="3893574" y="4709652"/>
            <a:ext cx="1848465" cy="363793"/>
          </a:xfrm>
          <a:custGeom>
            <a:avLst/>
            <a:gdLst>
              <a:gd name="connsiteX0" fmla="*/ 1848465 w 1848465"/>
              <a:gd name="connsiteY0" fmla="*/ 0 h 363793"/>
              <a:gd name="connsiteX1" fmla="*/ 1160207 w 1848465"/>
              <a:gd name="connsiteY1" fmla="*/ 98322 h 363793"/>
              <a:gd name="connsiteX2" fmla="*/ 0 w 1848465"/>
              <a:gd name="connsiteY2" fmla="*/ 363793 h 36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8465" h="363793">
                <a:moveTo>
                  <a:pt x="1848465" y="0"/>
                </a:moveTo>
                <a:cubicBezTo>
                  <a:pt x="1658374" y="18845"/>
                  <a:pt x="1468284" y="37690"/>
                  <a:pt x="1160207" y="98322"/>
                </a:cubicBezTo>
                <a:cubicBezTo>
                  <a:pt x="852129" y="158954"/>
                  <a:pt x="426064" y="261373"/>
                  <a:pt x="0" y="36379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485BDD16-47D3-764D-96A0-A89127CF75D4}"/>
              </a:ext>
            </a:extLst>
          </p:cNvPr>
          <p:cNvSpPr/>
          <p:nvPr/>
        </p:nvSpPr>
        <p:spPr>
          <a:xfrm>
            <a:off x="6636774" y="2329493"/>
            <a:ext cx="698091" cy="620184"/>
          </a:xfrm>
          <a:custGeom>
            <a:avLst/>
            <a:gdLst>
              <a:gd name="connsiteX0" fmla="*/ 0 w 737420"/>
              <a:gd name="connsiteY0" fmla="*/ 5526 h 526635"/>
              <a:gd name="connsiteX1" fmla="*/ 589936 w 737420"/>
              <a:gd name="connsiteY1" fmla="*/ 74352 h 526635"/>
              <a:gd name="connsiteX2" fmla="*/ 737420 w 737420"/>
              <a:gd name="connsiteY2" fmla="*/ 526635 h 526635"/>
              <a:gd name="connsiteX0" fmla="*/ 0 w 698091"/>
              <a:gd name="connsiteY0" fmla="*/ 752 h 620184"/>
              <a:gd name="connsiteX1" fmla="*/ 550607 w 698091"/>
              <a:gd name="connsiteY1" fmla="*/ 167901 h 620184"/>
              <a:gd name="connsiteX2" fmla="*/ 698091 w 698091"/>
              <a:gd name="connsiteY2" fmla="*/ 620184 h 620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8091" h="620184">
                <a:moveTo>
                  <a:pt x="0" y="752"/>
                </a:moveTo>
                <a:cubicBezTo>
                  <a:pt x="233516" y="-8261"/>
                  <a:pt x="434259" y="64662"/>
                  <a:pt x="550607" y="167901"/>
                </a:cubicBezTo>
                <a:cubicBezTo>
                  <a:pt x="666955" y="271140"/>
                  <a:pt x="685800" y="437468"/>
                  <a:pt x="698091" y="62018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823F1ED4-F96B-6E4E-89A1-7FA25F559712}"/>
              </a:ext>
            </a:extLst>
          </p:cNvPr>
          <p:cNvSpPr/>
          <p:nvPr/>
        </p:nvSpPr>
        <p:spPr>
          <a:xfrm>
            <a:off x="4965290" y="3234813"/>
            <a:ext cx="1927123" cy="235974"/>
          </a:xfrm>
          <a:custGeom>
            <a:avLst/>
            <a:gdLst>
              <a:gd name="connsiteX0" fmla="*/ 1927123 w 1927123"/>
              <a:gd name="connsiteY0" fmla="*/ 235974 h 235974"/>
              <a:gd name="connsiteX1" fmla="*/ 0 w 1927123"/>
              <a:gd name="connsiteY1" fmla="*/ 0 h 23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27123" h="235974">
                <a:moveTo>
                  <a:pt x="1927123" y="235974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9FDF0545-1C35-1645-97E7-4F6DDE6666DD}"/>
              </a:ext>
            </a:extLst>
          </p:cNvPr>
          <p:cNvSpPr/>
          <p:nvPr/>
        </p:nvSpPr>
        <p:spPr>
          <a:xfrm>
            <a:off x="5024283" y="3470787"/>
            <a:ext cx="2005031" cy="2310581"/>
          </a:xfrm>
          <a:custGeom>
            <a:avLst/>
            <a:gdLst>
              <a:gd name="connsiteX0" fmla="*/ 1858297 w 2415300"/>
              <a:gd name="connsiteY0" fmla="*/ 0 h 2310581"/>
              <a:gd name="connsiteX1" fmla="*/ 2300748 w 2415300"/>
              <a:gd name="connsiteY1" fmla="*/ 1337187 h 2310581"/>
              <a:gd name="connsiteX2" fmla="*/ 0 w 2415300"/>
              <a:gd name="connsiteY2" fmla="*/ 2310581 h 2310581"/>
              <a:gd name="connsiteX0" fmla="*/ 1858297 w 2140191"/>
              <a:gd name="connsiteY0" fmla="*/ 0 h 2310581"/>
              <a:gd name="connsiteX1" fmla="*/ 1907458 w 2140191"/>
              <a:gd name="connsiteY1" fmla="*/ 1474839 h 2310581"/>
              <a:gd name="connsiteX2" fmla="*/ 0 w 2140191"/>
              <a:gd name="connsiteY2" fmla="*/ 2310581 h 2310581"/>
              <a:gd name="connsiteX0" fmla="*/ 1858297 w 2005031"/>
              <a:gd name="connsiteY0" fmla="*/ 0 h 2310581"/>
              <a:gd name="connsiteX1" fmla="*/ 1907458 w 2005031"/>
              <a:gd name="connsiteY1" fmla="*/ 1474839 h 2310581"/>
              <a:gd name="connsiteX2" fmla="*/ 0 w 2005031"/>
              <a:gd name="connsiteY2" fmla="*/ 2310581 h 231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5031" h="2310581">
                <a:moveTo>
                  <a:pt x="1858297" y="0"/>
                </a:moveTo>
                <a:cubicBezTo>
                  <a:pt x="1673942" y="485878"/>
                  <a:pt x="2217174" y="1089742"/>
                  <a:pt x="1907458" y="1474839"/>
                </a:cubicBezTo>
                <a:cubicBezTo>
                  <a:pt x="1597742" y="1859936"/>
                  <a:pt x="995516" y="2016432"/>
                  <a:pt x="0" y="2310581"/>
                </a:cubicBezTo>
              </a:path>
            </a:pathLst>
          </a:custGeom>
          <a:noFill/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61231171-1F96-4E42-8FD3-00B9707BF958}"/>
              </a:ext>
            </a:extLst>
          </p:cNvPr>
          <p:cNvSpPr/>
          <p:nvPr/>
        </p:nvSpPr>
        <p:spPr>
          <a:xfrm>
            <a:off x="5437239" y="2858619"/>
            <a:ext cx="2456236" cy="221482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FC46F2-2014-8F43-846D-A017D3165738}"/>
              </a:ext>
            </a:extLst>
          </p:cNvPr>
          <p:cNvSpPr txBox="1"/>
          <p:nvPr/>
        </p:nvSpPr>
        <p:spPr>
          <a:xfrm>
            <a:off x="6988435" y="4669494"/>
            <a:ext cx="847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3063124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33808</TotalTime>
  <Words>259</Words>
  <Application>Microsoft Macintosh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Adalberto Junior</dc:creator>
  <cp:lastModifiedBy>Adalberto Junior</cp:lastModifiedBy>
  <cp:revision>26</cp:revision>
  <dcterms:created xsi:type="dcterms:W3CDTF">2020-04-21T17:25:33Z</dcterms:created>
  <dcterms:modified xsi:type="dcterms:W3CDTF">2020-06-11T13:11:24Z</dcterms:modified>
</cp:coreProperties>
</file>