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15"/>
  </p:notesMasterIdLst>
  <p:sldIdLst>
    <p:sldId id="256" r:id="rId2"/>
    <p:sldId id="271" r:id="rId3"/>
    <p:sldId id="259" r:id="rId4"/>
    <p:sldId id="284" r:id="rId5"/>
    <p:sldId id="285" r:id="rId6"/>
    <p:sldId id="286" r:id="rId7"/>
    <p:sldId id="287" r:id="rId8"/>
    <p:sldId id="283" r:id="rId9"/>
    <p:sldId id="275" r:id="rId10"/>
    <p:sldId id="276"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p:restoredTop sz="94689"/>
  </p:normalViewPr>
  <p:slideViewPr>
    <p:cSldViewPr snapToGrid="0" snapToObjects="1">
      <p:cViewPr varScale="1">
        <p:scale>
          <a:sx n="147" d="100"/>
          <a:sy n="147" d="100"/>
        </p:scale>
        <p:origin x="7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70814-E155-4702-A679-4646C339B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74DD6-D541-47AB-AB7D-88FD576BFC62}">
      <dgm:prSet custT="1"/>
      <dgm:spPr/>
      <dgm:t>
        <a:bodyPr/>
        <a:lstStyle/>
        <a:p>
          <a:pPr>
            <a:lnSpc>
              <a:spcPct val="100000"/>
            </a:lnSpc>
          </a:pPr>
          <a:r>
            <a:rPr lang="en-US" sz="1200" b="0" dirty="0"/>
            <a:t>SmartTuning tunes an </a:t>
          </a:r>
          <a:r>
            <a:rPr lang="en-US" sz="1200" b="1" dirty="0"/>
            <a:t>application</a:t>
          </a:r>
          <a:r>
            <a:rPr lang="en-US" sz="1200" b="0" dirty="0"/>
            <a:t> running in Kubernetes while it runs</a:t>
          </a:r>
        </a:p>
      </dgm:t>
    </dgm:pt>
    <dgm:pt modelId="{596D482F-E89A-4EDF-846F-F44E2F6373D9}" type="parTrans" cxnId="{AED74678-6857-44FF-AF0F-B2F7FF3EDFBD}">
      <dgm:prSet/>
      <dgm:spPr/>
      <dgm:t>
        <a:bodyPr/>
        <a:lstStyle/>
        <a:p>
          <a:endParaRPr lang="en-US"/>
        </a:p>
      </dgm:t>
    </dgm:pt>
    <dgm:pt modelId="{F5A36137-464F-4EB2-966F-E0F5EBF3B7C0}" type="sibTrans" cxnId="{AED74678-6857-44FF-AF0F-B2F7FF3EDFBD}">
      <dgm:prSet/>
      <dgm:spPr/>
      <dgm:t>
        <a:bodyPr/>
        <a:lstStyle/>
        <a:p>
          <a:endParaRPr lang="en-US"/>
        </a:p>
      </dgm:t>
    </dgm:pt>
    <dgm:pt modelId="{424A8891-0F97-407C-B1D1-EF7E52EF1411}">
      <dgm:prSet custT="1"/>
      <dgm:spPr/>
      <dgm:t>
        <a:bodyPr/>
        <a:lstStyle/>
        <a:p>
          <a:pPr>
            <a:lnSpc>
              <a:spcPct val="100000"/>
            </a:lnSpc>
          </a:pPr>
          <a:r>
            <a:rPr lang="en-US" sz="1200" b="1" dirty="0"/>
            <a:t>Workload </a:t>
          </a:r>
          <a:r>
            <a:rPr lang="en-US" sz="1200" b="0" dirty="0"/>
            <a:t>is a probability distribution of URLs served by an application in an interval</a:t>
          </a:r>
          <a:endParaRPr lang="en-US" sz="1200" i="1" dirty="0"/>
        </a:p>
      </dgm:t>
    </dgm:pt>
    <dgm:pt modelId="{9580D226-92E3-4A64-A7D4-0BDA03D5A14C}" type="parTrans" cxnId="{AC2BC397-E431-4CA9-BAA9-5CB83894B3ED}">
      <dgm:prSet/>
      <dgm:spPr/>
      <dgm:t>
        <a:bodyPr/>
        <a:lstStyle/>
        <a:p>
          <a:endParaRPr lang="en-US"/>
        </a:p>
      </dgm:t>
    </dgm:pt>
    <dgm:pt modelId="{555CA429-B7A1-44D3-8B8A-4D76E68F7AB0}" type="sibTrans" cxnId="{AC2BC397-E431-4CA9-BAA9-5CB83894B3ED}">
      <dgm:prSet/>
      <dgm:spPr/>
      <dgm:t>
        <a:bodyPr/>
        <a:lstStyle/>
        <a:p>
          <a:endParaRPr lang="en-US"/>
        </a:p>
      </dgm:t>
    </dgm:pt>
    <dgm:pt modelId="{6F315D6F-C0A6-4A68-B162-4E89BD63CF88}">
      <dgm:prSet custT="1"/>
      <dgm:spPr/>
      <dgm:t>
        <a:bodyPr/>
        <a:lstStyle/>
        <a:p>
          <a:pPr>
            <a:lnSpc>
              <a:spcPct val="100000"/>
            </a:lnSpc>
          </a:pPr>
          <a:r>
            <a:rPr lang="en-US" sz="1200" dirty="0"/>
            <a:t>SmartTuning groups similar workloads into </a:t>
          </a:r>
          <a:r>
            <a:rPr lang="en-US" sz="1200" b="1" dirty="0"/>
            <a:t>types</a:t>
          </a:r>
        </a:p>
      </dgm:t>
    </dgm:pt>
    <dgm:pt modelId="{EE4EDA40-FF06-41C1-BD85-0510118509AC}" type="parTrans" cxnId="{7949B5AC-B377-4515-B561-2F40419EC9AE}">
      <dgm:prSet/>
      <dgm:spPr/>
      <dgm:t>
        <a:bodyPr/>
        <a:lstStyle/>
        <a:p>
          <a:endParaRPr lang="en-US"/>
        </a:p>
      </dgm:t>
    </dgm:pt>
    <dgm:pt modelId="{DE885504-FB1A-45C1-BBFC-E9C41CD070F0}" type="sibTrans" cxnId="{7949B5AC-B377-4515-B561-2F40419EC9AE}">
      <dgm:prSet/>
      <dgm:spPr/>
      <dgm:t>
        <a:bodyPr/>
        <a:lstStyle/>
        <a:p>
          <a:endParaRPr lang="en-US"/>
        </a:p>
      </dgm:t>
    </dgm:pt>
    <dgm:pt modelId="{B9ADB26A-DBDC-42B6-9F59-34D772D87F72}">
      <dgm:prSet custT="1"/>
      <dgm:spPr/>
      <dgm:t>
        <a:bodyPr/>
        <a:lstStyle/>
        <a:p>
          <a:pPr>
            <a:lnSpc>
              <a:spcPct val="100000"/>
            </a:lnSpc>
          </a:pPr>
          <a:r>
            <a:rPr lang="en-US" sz="1200" b="1" dirty="0"/>
            <a:t>Configuration</a:t>
          </a:r>
          <a:r>
            <a:rPr lang="en-US" sz="1200" dirty="0"/>
            <a:t> is a set of parameters that can be adjusted in an application</a:t>
          </a:r>
        </a:p>
      </dgm:t>
    </dgm:pt>
    <dgm:pt modelId="{0F1C598C-023A-488D-B370-0DD0E1127C3B}" type="parTrans" cxnId="{86097EC1-3F6A-49CC-A6E3-85688511024D}">
      <dgm:prSet/>
      <dgm:spPr/>
      <dgm:t>
        <a:bodyPr/>
        <a:lstStyle/>
        <a:p>
          <a:endParaRPr lang="en-US"/>
        </a:p>
      </dgm:t>
    </dgm:pt>
    <dgm:pt modelId="{6EB8C1BC-59A7-4C3A-8356-82C8E6D592FA}" type="sibTrans" cxnId="{86097EC1-3F6A-49CC-A6E3-85688511024D}">
      <dgm:prSet/>
      <dgm:spPr/>
      <dgm:t>
        <a:bodyPr/>
        <a:lstStyle/>
        <a:p>
          <a:endParaRPr lang="en-US"/>
        </a:p>
      </dgm:t>
    </dgm:pt>
    <dgm:pt modelId="{A3AC082A-CB56-5243-94E5-3C1CEE3A25AE}">
      <dgm:prSet custT="1"/>
      <dgm:spPr/>
      <dgm:t>
        <a:bodyPr/>
        <a:lstStyle/>
        <a:p>
          <a:pPr>
            <a:lnSpc>
              <a:spcPct val="100000"/>
            </a:lnSpc>
          </a:pPr>
          <a:r>
            <a:rPr lang="en-US" sz="1200" b="1" dirty="0"/>
            <a:t>Two workloads are similar</a:t>
          </a:r>
          <a:r>
            <a:rPr lang="en-US" sz="1200" b="0" dirty="0"/>
            <a:t> if their distribution of requests to the application’s interface are similar, i.e., Hellinger* distance &lt; 0.1</a:t>
          </a:r>
        </a:p>
      </dgm:t>
    </dgm:pt>
    <dgm:pt modelId="{55D4387A-1637-B44A-BC17-3BC8AE057CAE}" type="parTrans" cxnId="{1FE3CC71-75B2-C349-B4B3-8447F4E9B498}">
      <dgm:prSet/>
      <dgm:spPr/>
      <dgm:t>
        <a:bodyPr/>
        <a:lstStyle/>
        <a:p>
          <a:endParaRPr lang="en-US"/>
        </a:p>
      </dgm:t>
    </dgm:pt>
    <dgm:pt modelId="{0187BA71-EA50-2440-92D1-987DF3F06670}" type="sibTrans" cxnId="{1FE3CC71-75B2-C349-B4B3-8447F4E9B498}">
      <dgm:prSet/>
      <dgm:spPr/>
      <dgm:t>
        <a:bodyPr/>
        <a:lstStyle/>
        <a:p>
          <a:endParaRPr lang="en-US"/>
        </a:p>
      </dgm:t>
    </dgm:pt>
    <dgm:pt modelId="{D3181A76-ECAB-0540-A2AA-053E07A5940A}">
      <dgm:prSet custT="1"/>
      <dgm:spPr/>
      <dgm:t>
        <a:bodyPr/>
        <a:lstStyle/>
        <a:p>
          <a:pPr>
            <a:lnSpc>
              <a:spcPct val="100000"/>
            </a:lnSpc>
          </a:pPr>
          <a:r>
            <a:rPr lang="en-US" sz="1200" b="1" dirty="0"/>
            <a:t>Performance</a:t>
          </a:r>
          <a:r>
            <a:rPr lang="en-US" sz="1200" b="0" dirty="0"/>
            <a:t> is a vector of metrics that SmartTuning monitors to guide the application tuning</a:t>
          </a:r>
        </a:p>
      </dgm:t>
    </dgm:pt>
    <dgm:pt modelId="{2CB978E7-7262-5A46-82CE-9BADF9FE0EE9}" type="parTrans" cxnId="{EDB8E307-0C39-164F-8FFD-44872A0F7292}">
      <dgm:prSet/>
      <dgm:spPr/>
      <dgm:t>
        <a:bodyPr/>
        <a:lstStyle/>
        <a:p>
          <a:endParaRPr lang="en-US"/>
        </a:p>
      </dgm:t>
    </dgm:pt>
    <dgm:pt modelId="{2FE461FC-1FA7-7743-B04F-794381AB5D84}" type="sibTrans" cxnId="{EDB8E307-0C39-164F-8FFD-44872A0F7292}">
      <dgm:prSet/>
      <dgm:spPr/>
      <dgm:t>
        <a:bodyPr/>
        <a:lstStyle/>
        <a:p>
          <a:endParaRPr lang="en-US"/>
        </a:p>
      </dgm:t>
    </dgm:pt>
    <dgm:pt modelId="{BAA26C22-7350-405E-96D9-BBD4EC2DAC15}" type="pres">
      <dgm:prSet presAssocID="{03770814-E155-4702-A679-4646C339B447}" presName="root" presStyleCnt="0">
        <dgm:presLayoutVars>
          <dgm:dir/>
          <dgm:resizeHandles val="exact"/>
        </dgm:presLayoutVars>
      </dgm:prSet>
      <dgm:spPr/>
    </dgm:pt>
    <dgm:pt modelId="{867DC69A-D505-42C3-8465-D8DA1927D459}" type="pres">
      <dgm:prSet presAssocID="{7B374DD6-D541-47AB-AB7D-88FD576BFC62}" presName="compNode" presStyleCnt="0"/>
      <dgm:spPr/>
    </dgm:pt>
    <dgm:pt modelId="{DBBEC004-39DE-4C36-A127-575752208738}" type="pres">
      <dgm:prSet presAssocID="{7B374DD6-D541-47AB-AB7D-88FD576BFC62}" presName="bgRect" presStyleLbl="bgShp" presStyleIdx="0" presStyleCnt="6"/>
      <dgm:spPr/>
    </dgm:pt>
    <dgm:pt modelId="{64B8C43B-E759-41BA-95D2-B03EF469DF21}" type="pres">
      <dgm:prSet presAssocID="{7B374DD6-D541-47AB-AB7D-88FD576BFC6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4">
              <a:lumMod val="40000"/>
              <a:lumOff val="60000"/>
              <a:alpha val="0"/>
            </a:schemeClr>
          </a:solidFill>
        </a:ln>
      </dgm:spPr>
      <dgm:extLst>
        <a:ext uri="{E40237B7-FDA0-4F09-8148-C483321AD2D9}">
          <dgm14:cNvPr xmlns:dgm14="http://schemas.microsoft.com/office/drawing/2010/diagram" id="0" name="" descr="Syncing cloud"/>
        </a:ext>
      </dgm:extLst>
    </dgm:pt>
    <dgm:pt modelId="{3977510B-1293-4074-8001-783465479BC3}" type="pres">
      <dgm:prSet presAssocID="{7B374DD6-D541-47AB-AB7D-88FD576BFC62}" presName="spaceRect" presStyleCnt="0"/>
      <dgm:spPr/>
    </dgm:pt>
    <dgm:pt modelId="{B3330286-AFD5-41A2-844D-706ED6211CFE}" type="pres">
      <dgm:prSet presAssocID="{7B374DD6-D541-47AB-AB7D-88FD576BFC62}" presName="parTx" presStyleLbl="revTx" presStyleIdx="0" presStyleCnt="6">
        <dgm:presLayoutVars>
          <dgm:chMax val="0"/>
          <dgm:chPref val="0"/>
        </dgm:presLayoutVars>
      </dgm:prSet>
      <dgm:spPr/>
    </dgm:pt>
    <dgm:pt modelId="{979BD068-2B13-4DC5-9CFA-ED7841D241D7}" type="pres">
      <dgm:prSet presAssocID="{F5A36137-464F-4EB2-966F-E0F5EBF3B7C0}" presName="sibTrans" presStyleCnt="0"/>
      <dgm:spPr/>
    </dgm:pt>
    <dgm:pt modelId="{1F48B623-5B79-4DAD-B117-88479E087786}" type="pres">
      <dgm:prSet presAssocID="{B9ADB26A-DBDC-42B6-9F59-34D772D87F72}" presName="compNode" presStyleCnt="0"/>
      <dgm:spPr/>
    </dgm:pt>
    <dgm:pt modelId="{41BEA1EE-5EC1-45FA-8DA0-460CFCB20202}" type="pres">
      <dgm:prSet presAssocID="{B9ADB26A-DBDC-42B6-9F59-34D772D87F72}" presName="bgRect" presStyleLbl="bgShp" presStyleIdx="1" presStyleCnt="6"/>
      <dgm:spPr/>
    </dgm:pt>
    <dgm:pt modelId="{C42BE306-8DE5-4CEB-8244-CAE5719A9601}" type="pres">
      <dgm:prSet presAssocID="{B9ADB26A-DBDC-42B6-9F59-34D772D87F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BDD9B1D2-9B35-40A1-9936-B947182BF162}" type="pres">
      <dgm:prSet presAssocID="{B9ADB26A-DBDC-42B6-9F59-34D772D87F72}" presName="spaceRect" presStyleCnt="0"/>
      <dgm:spPr/>
    </dgm:pt>
    <dgm:pt modelId="{46EA3F31-27CE-43AA-91E9-43C8C353A162}" type="pres">
      <dgm:prSet presAssocID="{B9ADB26A-DBDC-42B6-9F59-34D772D87F72}" presName="parTx" presStyleLbl="revTx" presStyleIdx="1" presStyleCnt="6">
        <dgm:presLayoutVars>
          <dgm:chMax val="0"/>
          <dgm:chPref val="0"/>
        </dgm:presLayoutVars>
      </dgm:prSet>
      <dgm:spPr/>
    </dgm:pt>
    <dgm:pt modelId="{87D927FC-4376-449F-91B0-C2C6C777FAC2}" type="pres">
      <dgm:prSet presAssocID="{6EB8C1BC-59A7-4C3A-8356-82C8E6D592FA}" presName="sibTrans" presStyleCnt="0"/>
      <dgm:spPr/>
    </dgm:pt>
    <dgm:pt modelId="{E12DF720-ACAB-4C4F-95BF-2CC241FD4E67}" type="pres">
      <dgm:prSet presAssocID="{424A8891-0F97-407C-B1D1-EF7E52EF1411}" presName="compNode" presStyleCnt="0"/>
      <dgm:spPr/>
    </dgm:pt>
    <dgm:pt modelId="{D7027504-7C96-449B-832C-9E73D0FF89A5}" type="pres">
      <dgm:prSet presAssocID="{424A8891-0F97-407C-B1D1-EF7E52EF1411}" presName="bgRect" presStyleLbl="bgShp" presStyleIdx="2" presStyleCnt="6" custLinFactNeighborX="720"/>
      <dgm:spPr/>
    </dgm:pt>
    <dgm:pt modelId="{B782F9FD-A29F-442C-A486-79489C30EDF7}" type="pres">
      <dgm:prSet presAssocID="{424A8891-0F97-407C-B1D1-EF7E52EF14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FBB82F13-CC84-4D8D-ACA4-5E8A5E5F975C}" type="pres">
      <dgm:prSet presAssocID="{424A8891-0F97-407C-B1D1-EF7E52EF1411}" presName="spaceRect" presStyleCnt="0"/>
      <dgm:spPr/>
    </dgm:pt>
    <dgm:pt modelId="{9FA3D3BD-2D7F-4D35-A00B-873500796A4D}" type="pres">
      <dgm:prSet presAssocID="{424A8891-0F97-407C-B1D1-EF7E52EF1411}" presName="parTx" presStyleLbl="revTx" presStyleIdx="2" presStyleCnt="6">
        <dgm:presLayoutVars>
          <dgm:chMax val="0"/>
          <dgm:chPref val="0"/>
        </dgm:presLayoutVars>
      </dgm:prSet>
      <dgm:spPr/>
    </dgm:pt>
    <dgm:pt modelId="{61357C66-1C4F-4CF5-B9E0-39DEBA0F02FD}" type="pres">
      <dgm:prSet presAssocID="{555CA429-B7A1-44D3-8B8A-4D76E68F7AB0}" presName="sibTrans" presStyleCnt="0"/>
      <dgm:spPr/>
    </dgm:pt>
    <dgm:pt modelId="{0CCB8E01-48D2-486C-B2A9-71392E43DD56}" type="pres">
      <dgm:prSet presAssocID="{6F315D6F-C0A6-4A68-B162-4E89BD63CF88}" presName="compNode" presStyleCnt="0"/>
      <dgm:spPr/>
    </dgm:pt>
    <dgm:pt modelId="{2834908D-B2E1-4142-AB29-EEC5F0635480}" type="pres">
      <dgm:prSet presAssocID="{6F315D6F-C0A6-4A68-B162-4E89BD63CF88}" presName="bgRect" presStyleLbl="bgShp" presStyleIdx="3" presStyleCnt="6"/>
      <dgm:spPr/>
    </dgm:pt>
    <dgm:pt modelId="{BB24F386-DEB6-446E-8FFB-E3427228A95E}" type="pres">
      <dgm:prSet presAssocID="{6F315D6F-C0A6-4A68-B162-4E89BD63CF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Network diagram"/>
        </a:ext>
      </dgm:extLst>
    </dgm:pt>
    <dgm:pt modelId="{CAF17507-0704-42E1-855C-B8435FDE224F}" type="pres">
      <dgm:prSet presAssocID="{6F315D6F-C0A6-4A68-B162-4E89BD63CF88}" presName="spaceRect" presStyleCnt="0"/>
      <dgm:spPr/>
    </dgm:pt>
    <dgm:pt modelId="{772B90E9-1CCF-4650-8CBD-8FD97F65004D}" type="pres">
      <dgm:prSet presAssocID="{6F315D6F-C0A6-4A68-B162-4E89BD63CF88}" presName="parTx" presStyleLbl="revTx" presStyleIdx="3" presStyleCnt="6">
        <dgm:presLayoutVars>
          <dgm:chMax val="0"/>
          <dgm:chPref val="0"/>
        </dgm:presLayoutVars>
      </dgm:prSet>
      <dgm:spPr/>
    </dgm:pt>
    <dgm:pt modelId="{006DB2AC-AF0C-47A9-B10D-F7F362243486}" type="pres">
      <dgm:prSet presAssocID="{DE885504-FB1A-45C1-BBFC-E9C41CD070F0}" presName="sibTrans" presStyleCnt="0"/>
      <dgm:spPr/>
    </dgm:pt>
    <dgm:pt modelId="{4169ABCB-A8F0-4D6A-8279-554640E186C4}" type="pres">
      <dgm:prSet presAssocID="{A3AC082A-CB56-5243-94E5-3C1CEE3A25AE}" presName="compNode" presStyleCnt="0"/>
      <dgm:spPr/>
    </dgm:pt>
    <dgm:pt modelId="{A7446CE8-13A8-48D4-8862-3D0B61295753}" type="pres">
      <dgm:prSet presAssocID="{A3AC082A-CB56-5243-94E5-3C1CEE3A25AE}" presName="bgRect" presStyleLbl="bgShp" presStyleIdx="4" presStyleCnt="6"/>
      <dgm:spPr/>
    </dgm:pt>
    <dgm:pt modelId="{2E6736B3-D943-405E-80C9-F8A084826B4C}" type="pres">
      <dgm:prSet presAssocID="{A3AC082A-CB56-5243-94E5-3C1CEE3A25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port balls"/>
        </a:ext>
      </dgm:extLst>
    </dgm:pt>
    <dgm:pt modelId="{C53E2A10-514B-420D-A319-5FC7DC85D734}" type="pres">
      <dgm:prSet presAssocID="{A3AC082A-CB56-5243-94E5-3C1CEE3A25AE}" presName="spaceRect" presStyleCnt="0"/>
      <dgm:spPr/>
    </dgm:pt>
    <dgm:pt modelId="{AD3A188D-E74E-4ABE-BEC5-BBC94021277F}" type="pres">
      <dgm:prSet presAssocID="{A3AC082A-CB56-5243-94E5-3C1CEE3A25AE}" presName="parTx" presStyleLbl="revTx" presStyleIdx="4" presStyleCnt="6">
        <dgm:presLayoutVars>
          <dgm:chMax val="0"/>
          <dgm:chPref val="0"/>
        </dgm:presLayoutVars>
      </dgm:prSet>
      <dgm:spPr/>
    </dgm:pt>
    <dgm:pt modelId="{0B6B0683-9564-480F-AA07-01C9E15004C2}" type="pres">
      <dgm:prSet presAssocID="{0187BA71-EA50-2440-92D1-987DF3F06670}" presName="sibTrans" presStyleCnt="0"/>
      <dgm:spPr/>
    </dgm:pt>
    <dgm:pt modelId="{66B89A9B-3280-0E47-85AC-9316A1E69B73}" type="pres">
      <dgm:prSet presAssocID="{D3181A76-ECAB-0540-A2AA-053E07A5940A}" presName="compNode" presStyleCnt="0"/>
      <dgm:spPr/>
    </dgm:pt>
    <dgm:pt modelId="{A4238879-63E4-444C-AFA9-6F6E7F9BC6B4}" type="pres">
      <dgm:prSet presAssocID="{D3181A76-ECAB-0540-A2AA-053E07A5940A}" presName="bgRect" presStyleLbl="bgShp" presStyleIdx="5" presStyleCnt="6"/>
      <dgm:spPr/>
    </dgm:pt>
    <dgm:pt modelId="{3392A464-01AD-C848-89BC-3834A10BCD07}" type="pres">
      <dgm:prSet presAssocID="{D3181A76-ECAB-0540-A2AA-053E07A594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3D73C4D9-E4F0-FA47-9DE3-02BAC388A415}" type="pres">
      <dgm:prSet presAssocID="{D3181A76-ECAB-0540-A2AA-053E07A5940A}" presName="spaceRect" presStyleCnt="0"/>
      <dgm:spPr/>
    </dgm:pt>
    <dgm:pt modelId="{876D4A37-E184-4246-BF5A-BEEE47733B6A}" type="pres">
      <dgm:prSet presAssocID="{D3181A76-ECAB-0540-A2AA-053E07A5940A}" presName="parTx" presStyleLbl="revTx" presStyleIdx="5" presStyleCnt="6">
        <dgm:presLayoutVars>
          <dgm:chMax val="0"/>
          <dgm:chPref val="0"/>
        </dgm:presLayoutVars>
      </dgm:prSet>
      <dgm:spPr/>
    </dgm:pt>
  </dgm:ptLst>
  <dgm:cxnLst>
    <dgm:cxn modelId="{EDB8E307-0C39-164F-8FFD-44872A0F7292}" srcId="{03770814-E155-4702-A679-4646C339B447}" destId="{D3181A76-ECAB-0540-A2AA-053E07A5940A}" srcOrd="5" destOrd="0" parTransId="{2CB978E7-7262-5A46-82CE-9BADF9FE0EE9}" sibTransId="{2FE461FC-1FA7-7743-B04F-794381AB5D84}"/>
    <dgm:cxn modelId="{C59C242E-93B5-3D49-900E-6A6DB1AB0093}" type="presOf" srcId="{03770814-E155-4702-A679-4646C339B447}" destId="{BAA26C22-7350-405E-96D9-BBD4EC2DAC15}" srcOrd="0" destOrd="0" presId="urn:microsoft.com/office/officeart/2018/2/layout/IconVerticalSolidList"/>
    <dgm:cxn modelId="{C1A22A48-4249-8C49-B552-FBC3816ED42F}" type="presOf" srcId="{A3AC082A-CB56-5243-94E5-3C1CEE3A25AE}" destId="{AD3A188D-E74E-4ABE-BEC5-BBC94021277F}" srcOrd="0" destOrd="0" presId="urn:microsoft.com/office/officeart/2018/2/layout/IconVerticalSolidList"/>
    <dgm:cxn modelId="{FA418D6E-FAC8-DE4D-AB45-0085A57B3EF0}" type="presOf" srcId="{D3181A76-ECAB-0540-A2AA-053E07A5940A}" destId="{876D4A37-E184-4246-BF5A-BEEE47733B6A}" srcOrd="0" destOrd="0" presId="urn:microsoft.com/office/officeart/2018/2/layout/IconVerticalSolidList"/>
    <dgm:cxn modelId="{1FE3CC71-75B2-C349-B4B3-8447F4E9B498}" srcId="{03770814-E155-4702-A679-4646C339B447}" destId="{A3AC082A-CB56-5243-94E5-3C1CEE3A25AE}" srcOrd="4" destOrd="0" parTransId="{55D4387A-1637-B44A-BC17-3BC8AE057CAE}" sibTransId="{0187BA71-EA50-2440-92D1-987DF3F06670}"/>
    <dgm:cxn modelId="{AED74678-6857-44FF-AF0F-B2F7FF3EDFBD}" srcId="{03770814-E155-4702-A679-4646C339B447}" destId="{7B374DD6-D541-47AB-AB7D-88FD576BFC62}" srcOrd="0" destOrd="0" parTransId="{596D482F-E89A-4EDF-846F-F44E2F6373D9}" sibTransId="{F5A36137-464F-4EB2-966F-E0F5EBF3B7C0}"/>
    <dgm:cxn modelId="{AC2BC397-E431-4CA9-BAA9-5CB83894B3ED}" srcId="{03770814-E155-4702-A679-4646C339B447}" destId="{424A8891-0F97-407C-B1D1-EF7E52EF1411}" srcOrd="2" destOrd="0" parTransId="{9580D226-92E3-4A64-A7D4-0BDA03D5A14C}" sibTransId="{555CA429-B7A1-44D3-8B8A-4D76E68F7AB0}"/>
    <dgm:cxn modelId="{8C43A1A0-5408-334C-A69B-8E4CAF22DF53}" type="presOf" srcId="{424A8891-0F97-407C-B1D1-EF7E52EF1411}" destId="{9FA3D3BD-2D7F-4D35-A00B-873500796A4D}" srcOrd="0" destOrd="0" presId="urn:microsoft.com/office/officeart/2018/2/layout/IconVerticalSolidList"/>
    <dgm:cxn modelId="{7949B5AC-B377-4515-B561-2F40419EC9AE}" srcId="{03770814-E155-4702-A679-4646C339B447}" destId="{6F315D6F-C0A6-4A68-B162-4E89BD63CF88}" srcOrd="3" destOrd="0" parTransId="{EE4EDA40-FF06-41C1-BD85-0510118509AC}" sibTransId="{DE885504-FB1A-45C1-BBFC-E9C41CD070F0}"/>
    <dgm:cxn modelId="{86097EC1-3F6A-49CC-A6E3-85688511024D}" srcId="{03770814-E155-4702-A679-4646C339B447}" destId="{B9ADB26A-DBDC-42B6-9F59-34D772D87F72}" srcOrd="1" destOrd="0" parTransId="{0F1C598C-023A-488D-B370-0DD0E1127C3B}" sibTransId="{6EB8C1BC-59A7-4C3A-8356-82C8E6D592FA}"/>
    <dgm:cxn modelId="{A21B8DC2-D1BE-7742-BE3F-AB2D4C7F8F73}" type="presOf" srcId="{6F315D6F-C0A6-4A68-B162-4E89BD63CF88}" destId="{772B90E9-1CCF-4650-8CBD-8FD97F65004D}" srcOrd="0" destOrd="0" presId="urn:microsoft.com/office/officeart/2018/2/layout/IconVerticalSolidList"/>
    <dgm:cxn modelId="{2B279ED0-D6E6-6549-8207-4043251AB3A4}" type="presOf" srcId="{B9ADB26A-DBDC-42B6-9F59-34D772D87F72}" destId="{46EA3F31-27CE-43AA-91E9-43C8C353A162}" srcOrd="0" destOrd="0" presId="urn:microsoft.com/office/officeart/2018/2/layout/IconVerticalSolidList"/>
    <dgm:cxn modelId="{B26DB3E3-47CB-E543-A111-FB7579F30350}" type="presOf" srcId="{7B374DD6-D541-47AB-AB7D-88FD576BFC62}" destId="{B3330286-AFD5-41A2-844D-706ED6211CFE}" srcOrd="0" destOrd="0" presId="urn:microsoft.com/office/officeart/2018/2/layout/IconVerticalSolidList"/>
    <dgm:cxn modelId="{BED733E6-2BF2-764A-924D-082B98CA643C}" type="presParOf" srcId="{BAA26C22-7350-405E-96D9-BBD4EC2DAC15}" destId="{867DC69A-D505-42C3-8465-D8DA1927D459}" srcOrd="0" destOrd="0" presId="urn:microsoft.com/office/officeart/2018/2/layout/IconVerticalSolidList"/>
    <dgm:cxn modelId="{259C5D83-8969-224A-AC88-127214564590}" type="presParOf" srcId="{867DC69A-D505-42C3-8465-D8DA1927D459}" destId="{DBBEC004-39DE-4C36-A127-575752208738}" srcOrd="0" destOrd="0" presId="urn:microsoft.com/office/officeart/2018/2/layout/IconVerticalSolidList"/>
    <dgm:cxn modelId="{86534545-75CC-EB48-A7CD-297861FA8B76}" type="presParOf" srcId="{867DC69A-D505-42C3-8465-D8DA1927D459}" destId="{64B8C43B-E759-41BA-95D2-B03EF469DF21}" srcOrd="1" destOrd="0" presId="urn:microsoft.com/office/officeart/2018/2/layout/IconVerticalSolidList"/>
    <dgm:cxn modelId="{16FF9AA7-E43A-7046-A7EB-5B045B1AFDA1}" type="presParOf" srcId="{867DC69A-D505-42C3-8465-D8DA1927D459}" destId="{3977510B-1293-4074-8001-783465479BC3}" srcOrd="2" destOrd="0" presId="urn:microsoft.com/office/officeart/2018/2/layout/IconVerticalSolidList"/>
    <dgm:cxn modelId="{3AC8C2BA-1CA9-A443-B5C5-B5CA611E4B81}" type="presParOf" srcId="{867DC69A-D505-42C3-8465-D8DA1927D459}" destId="{B3330286-AFD5-41A2-844D-706ED6211CFE}" srcOrd="3" destOrd="0" presId="urn:microsoft.com/office/officeart/2018/2/layout/IconVerticalSolidList"/>
    <dgm:cxn modelId="{75DEAEBE-D7CF-E349-8F5B-3EE725BFDDE2}" type="presParOf" srcId="{BAA26C22-7350-405E-96D9-BBD4EC2DAC15}" destId="{979BD068-2B13-4DC5-9CFA-ED7841D241D7}" srcOrd="1" destOrd="0" presId="urn:microsoft.com/office/officeart/2018/2/layout/IconVerticalSolidList"/>
    <dgm:cxn modelId="{1AC7933F-38EE-DC41-8687-59D1D376B807}" type="presParOf" srcId="{BAA26C22-7350-405E-96D9-BBD4EC2DAC15}" destId="{1F48B623-5B79-4DAD-B117-88479E087786}" srcOrd="2" destOrd="0" presId="urn:microsoft.com/office/officeart/2018/2/layout/IconVerticalSolidList"/>
    <dgm:cxn modelId="{C615A580-CC3B-D24B-AE31-AD744B9436EA}" type="presParOf" srcId="{1F48B623-5B79-4DAD-B117-88479E087786}" destId="{41BEA1EE-5EC1-45FA-8DA0-460CFCB20202}" srcOrd="0" destOrd="0" presId="urn:microsoft.com/office/officeart/2018/2/layout/IconVerticalSolidList"/>
    <dgm:cxn modelId="{9D9A76EA-B1F8-3A4D-A156-9C950767AAB9}" type="presParOf" srcId="{1F48B623-5B79-4DAD-B117-88479E087786}" destId="{C42BE306-8DE5-4CEB-8244-CAE5719A9601}" srcOrd="1" destOrd="0" presId="urn:microsoft.com/office/officeart/2018/2/layout/IconVerticalSolidList"/>
    <dgm:cxn modelId="{88E43A61-E179-B240-914F-75E16A5BAA70}" type="presParOf" srcId="{1F48B623-5B79-4DAD-B117-88479E087786}" destId="{BDD9B1D2-9B35-40A1-9936-B947182BF162}" srcOrd="2" destOrd="0" presId="urn:microsoft.com/office/officeart/2018/2/layout/IconVerticalSolidList"/>
    <dgm:cxn modelId="{CAE5A50B-B225-6B4F-B992-F12C47E14156}" type="presParOf" srcId="{1F48B623-5B79-4DAD-B117-88479E087786}" destId="{46EA3F31-27CE-43AA-91E9-43C8C353A162}" srcOrd="3" destOrd="0" presId="urn:microsoft.com/office/officeart/2018/2/layout/IconVerticalSolidList"/>
    <dgm:cxn modelId="{A5A9AFBD-2AC7-7E41-9D7F-94E9FB8136EE}" type="presParOf" srcId="{BAA26C22-7350-405E-96D9-BBD4EC2DAC15}" destId="{87D927FC-4376-449F-91B0-C2C6C777FAC2}" srcOrd="3" destOrd="0" presId="urn:microsoft.com/office/officeart/2018/2/layout/IconVerticalSolidList"/>
    <dgm:cxn modelId="{B42CA74B-1126-F04D-9C4D-E3FE60467154}" type="presParOf" srcId="{BAA26C22-7350-405E-96D9-BBD4EC2DAC15}" destId="{E12DF720-ACAB-4C4F-95BF-2CC241FD4E67}" srcOrd="4" destOrd="0" presId="urn:microsoft.com/office/officeart/2018/2/layout/IconVerticalSolidList"/>
    <dgm:cxn modelId="{9CF01C6F-E54F-5643-BF7F-0BE076E700B8}" type="presParOf" srcId="{E12DF720-ACAB-4C4F-95BF-2CC241FD4E67}" destId="{D7027504-7C96-449B-832C-9E73D0FF89A5}" srcOrd="0" destOrd="0" presId="urn:microsoft.com/office/officeart/2018/2/layout/IconVerticalSolidList"/>
    <dgm:cxn modelId="{2F9CDA65-C987-454D-908E-C5EED86C171B}" type="presParOf" srcId="{E12DF720-ACAB-4C4F-95BF-2CC241FD4E67}" destId="{B782F9FD-A29F-442C-A486-79489C30EDF7}" srcOrd="1" destOrd="0" presId="urn:microsoft.com/office/officeart/2018/2/layout/IconVerticalSolidList"/>
    <dgm:cxn modelId="{B18AD19B-5F9B-8145-A448-DAEE606CF0A2}" type="presParOf" srcId="{E12DF720-ACAB-4C4F-95BF-2CC241FD4E67}" destId="{FBB82F13-CC84-4D8D-ACA4-5E8A5E5F975C}" srcOrd="2" destOrd="0" presId="urn:microsoft.com/office/officeart/2018/2/layout/IconVerticalSolidList"/>
    <dgm:cxn modelId="{3D20C366-F871-E746-A2EC-885376F5C947}" type="presParOf" srcId="{E12DF720-ACAB-4C4F-95BF-2CC241FD4E67}" destId="{9FA3D3BD-2D7F-4D35-A00B-873500796A4D}" srcOrd="3" destOrd="0" presId="urn:microsoft.com/office/officeart/2018/2/layout/IconVerticalSolidList"/>
    <dgm:cxn modelId="{07D6F83D-F697-C443-BA0F-91FFC3F634F0}" type="presParOf" srcId="{BAA26C22-7350-405E-96D9-BBD4EC2DAC15}" destId="{61357C66-1C4F-4CF5-B9E0-39DEBA0F02FD}" srcOrd="5" destOrd="0" presId="urn:microsoft.com/office/officeart/2018/2/layout/IconVerticalSolidList"/>
    <dgm:cxn modelId="{E0D322BC-7770-1742-B07F-28EABD58EAF2}" type="presParOf" srcId="{BAA26C22-7350-405E-96D9-BBD4EC2DAC15}" destId="{0CCB8E01-48D2-486C-B2A9-71392E43DD56}" srcOrd="6" destOrd="0" presId="urn:microsoft.com/office/officeart/2018/2/layout/IconVerticalSolidList"/>
    <dgm:cxn modelId="{DC52810D-E813-4C49-9CB4-941C9546CB32}" type="presParOf" srcId="{0CCB8E01-48D2-486C-B2A9-71392E43DD56}" destId="{2834908D-B2E1-4142-AB29-EEC5F0635480}" srcOrd="0" destOrd="0" presId="urn:microsoft.com/office/officeart/2018/2/layout/IconVerticalSolidList"/>
    <dgm:cxn modelId="{CBB358FD-C894-A646-BD46-35BA6460220D}" type="presParOf" srcId="{0CCB8E01-48D2-486C-B2A9-71392E43DD56}" destId="{BB24F386-DEB6-446E-8FFB-E3427228A95E}" srcOrd="1" destOrd="0" presId="urn:microsoft.com/office/officeart/2018/2/layout/IconVerticalSolidList"/>
    <dgm:cxn modelId="{6683EFD2-7CB8-1A4D-8024-D946D158434F}" type="presParOf" srcId="{0CCB8E01-48D2-486C-B2A9-71392E43DD56}" destId="{CAF17507-0704-42E1-855C-B8435FDE224F}" srcOrd="2" destOrd="0" presId="urn:microsoft.com/office/officeart/2018/2/layout/IconVerticalSolidList"/>
    <dgm:cxn modelId="{B6DAA5A5-E2C6-534A-891E-78363140E86E}" type="presParOf" srcId="{0CCB8E01-48D2-486C-B2A9-71392E43DD56}" destId="{772B90E9-1CCF-4650-8CBD-8FD97F65004D}" srcOrd="3" destOrd="0" presId="urn:microsoft.com/office/officeart/2018/2/layout/IconVerticalSolidList"/>
    <dgm:cxn modelId="{AB5F615C-FFB5-C74A-ABE4-7F9F9A4F74D4}" type="presParOf" srcId="{BAA26C22-7350-405E-96D9-BBD4EC2DAC15}" destId="{006DB2AC-AF0C-47A9-B10D-F7F362243486}" srcOrd="7" destOrd="0" presId="urn:microsoft.com/office/officeart/2018/2/layout/IconVerticalSolidList"/>
    <dgm:cxn modelId="{60E324EF-F1DC-884E-BA51-D0F520CE37D0}" type="presParOf" srcId="{BAA26C22-7350-405E-96D9-BBD4EC2DAC15}" destId="{4169ABCB-A8F0-4D6A-8279-554640E186C4}" srcOrd="8" destOrd="0" presId="urn:microsoft.com/office/officeart/2018/2/layout/IconVerticalSolidList"/>
    <dgm:cxn modelId="{0B69C72F-815F-304B-AD03-DC1BDC0DD8EF}" type="presParOf" srcId="{4169ABCB-A8F0-4D6A-8279-554640E186C4}" destId="{A7446CE8-13A8-48D4-8862-3D0B61295753}" srcOrd="0" destOrd="0" presId="urn:microsoft.com/office/officeart/2018/2/layout/IconVerticalSolidList"/>
    <dgm:cxn modelId="{5627383A-59C5-A540-9528-91C6153C9DED}" type="presParOf" srcId="{4169ABCB-A8F0-4D6A-8279-554640E186C4}" destId="{2E6736B3-D943-405E-80C9-F8A084826B4C}" srcOrd="1" destOrd="0" presId="urn:microsoft.com/office/officeart/2018/2/layout/IconVerticalSolidList"/>
    <dgm:cxn modelId="{00CD75CB-FFB1-384C-B96B-78E2EB6383B4}" type="presParOf" srcId="{4169ABCB-A8F0-4D6A-8279-554640E186C4}" destId="{C53E2A10-514B-420D-A319-5FC7DC85D734}" srcOrd="2" destOrd="0" presId="urn:microsoft.com/office/officeart/2018/2/layout/IconVerticalSolidList"/>
    <dgm:cxn modelId="{4850C882-12EB-2B49-955A-DCC8AE6F6817}" type="presParOf" srcId="{4169ABCB-A8F0-4D6A-8279-554640E186C4}" destId="{AD3A188D-E74E-4ABE-BEC5-BBC94021277F}" srcOrd="3" destOrd="0" presId="urn:microsoft.com/office/officeart/2018/2/layout/IconVerticalSolidList"/>
    <dgm:cxn modelId="{26E80FEB-7004-2D44-B4C8-520F05722059}" type="presParOf" srcId="{BAA26C22-7350-405E-96D9-BBD4EC2DAC15}" destId="{0B6B0683-9564-480F-AA07-01C9E15004C2}" srcOrd="9" destOrd="0" presId="urn:microsoft.com/office/officeart/2018/2/layout/IconVerticalSolidList"/>
    <dgm:cxn modelId="{29F636F9-947B-774F-90BA-2777257ADA19}" type="presParOf" srcId="{BAA26C22-7350-405E-96D9-BBD4EC2DAC15}" destId="{66B89A9B-3280-0E47-85AC-9316A1E69B73}" srcOrd="10" destOrd="0" presId="urn:microsoft.com/office/officeart/2018/2/layout/IconVerticalSolidList"/>
    <dgm:cxn modelId="{0C2DC734-DD49-4748-AB67-48FAEF8EA9E8}" type="presParOf" srcId="{66B89A9B-3280-0E47-85AC-9316A1E69B73}" destId="{A4238879-63E4-444C-AFA9-6F6E7F9BC6B4}" srcOrd="0" destOrd="0" presId="urn:microsoft.com/office/officeart/2018/2/layout/IconVerticalSolidList"/>
    <dgm:cxn modelId="{B254C0A1-AAC9-0C4D-9B30-9D53024D4303}" type="presParOf" srcId="{66B89A9B-3280-0E47-85AC-9316A1E69B73}" destId="{3392A464-01AD-C848-89BC-3834A10BCD07}" srcOrd="1" destOrd="0" presId="urn:microsoft.com/office/officeart/2018/2/layout/IconVerticalSolidList"/>
    <dgm:cxn modelId="{C754E543-E328-A444-B157-0A8AD2132248}" type="presParOf" srcId="{66B89A9B-3280-0E47-85AC-9316A1E69B73}" destId="{3D73C4D9-E4F0-FA47-9DE3-02BAC388A415}" srcOrd="2" destOrd="0" presId="urn:microsoft.com/office/officeart/2018/2/layout/IconVerticalSolidList"/>
    <dgm:cxn modelId="{C25DF15F-E742-8A4B-8E5C-F494B4269681}" type="presParOf" srcId="{66B89A9B-3280-0E47-85AC-9316A1E69B73}" destId="{876D4A37-E184-4246-BF5A-BEEE47733B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EC004-39DE-4C36-A127-575752208738}">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8C43B-E759-41BA-95D2-B03EF469DF21}">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4">
              <a:lumMod val="40000"/>
              <a:lumOff val="60000"/>
              <a:alpha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30286-AFD5-41A2-844D-706ED6211CF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b="0" kern="1200" dirty="0"/>
            <a:t>SmartTuning tunes an </a:t>
          </a:r>
          <a:r>
            <a:rPr lang="en-US" sz="1200" b="1" kern="1200" dirty="0"/>
            <a:t>application</a:t>
          </a:r>
          <a:r>
            <a:rPr lang="en-US" sz="1200" b="0" kern="1200" dirty="0"/>
            <a:t> running in Kubernetes while it runs</a:t>
          </a:r>
        </a:p>
      </dsp:txBody>
      <dsp:txXfrm>
        <a:off x="937002" y="1903"/>
        <a:ext cx="5576601" cy="811257"/>
      </dsp:txXfrm>
    </dsp:sp>
    <dsp:sp modelId="{41BEA1EE-5EC1-45FA-8DA0-460CFCB20202}">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BE306-8DE5-4CEB-8244-CAE5719A9601}">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A3F31-27CE-43AA-91E9-43C8C353A162}">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b="1" kern="1200" dirty="0"/>
            <a:t>Configuration</a:t>
          </a:r>
          <a:r>
            <a:rPr lang="en-US" sz="1200" kern="1200" dirty="0"/>
            <a:t> is a set of parameters that can be adjusted in an application</a:t>
          </a:r>
        </a:p>
      </dsp:txBody>
      <dsp:txXfrm>
        <a:off x="937002" y="1015975"/>
        <a:ext cx="5576601" cy="811257"/>
      </dsp:txXfrm>
    </dsp:sp>
    <dsp:sp modelId="{D7027504-7C96-449B-832C-9E73D0FF89A5}">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2F9FD-A29F-442C-A486-79489C30EDF7}">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3D3BD-2D7F-4D35-A00B-873500796A4D}">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b="1" kern="1200" dirty="0"/>
            <a:t>Workload </a:t>
          </a:r>
          <a:r>
            <a:rPr lang="en-US" sz="1200" b="0" kern="1200" dirty="0"/>
            <a:t>is a probability distribution of URLs served by an application in an interval</a:t>
          </a:r>
          <a:endParaRPr lang="en-US" sz="1200" i="1" kern="1200" dirty="0"/>
        </a:p>
      </dsp:txBody>
      <dsp:txXfrm>
        <a:off x="937002" y="2030048"/>
        <a:ext cx="5576601" cy="811257"/>
      </dsp:txXfrm>
    </dsp:sp>
    <dsp:sp modelId="{2834908D-B2E1-4142-AB29-EEC5F0635480}">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4F386-DEB6-446E-8FFB-E3427228A95E}">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B90E9-1CCF-4650-8CBD-8FD97F65004D}">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kern="1200" dirty="0"/>
            <a:t>SmartTuning groups similar workloads into </a:t>
          </a:r>
          <a:r>
            <a:rPr lang="en-US" sz="1200" b="1" kern="1200" dirty="0"/>
            <a:t>types</a:t>
          </a:r>
        </a:p>
      </dsp:txBody>
      <dsp:txXfrm>
        <a:off x="937002" y="3044120"/>
        <a:ext cx="5576601" cy="811257"/>
      </dsp:txXfrm>
    </dsp:sp>
    <dsp:sp modelId="{A7446CE8-13A8-48D4-8862-3D0B61295753}">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736B3-D943-405E-80C9-F8A084826B4C}">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A188D-E74E-4ABE-BEC5-BBC94021277F}">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b="1" kern="1200" dirty="0"/>
            <a:t>Two workloads are similar</a:t>
          </a:r>
          <a:r>
            <a:rPr lang="en-US" sz="1200" b="0" kern="1200" dirty="0"/>
            <a:t> if their distribution of requests to the application’s interface are similar, i.e., Hellinger* distance &lt; 0.1</a:t>
          </a:r>
        </a:p>
      </dsp:txBody>
      <dsp:txXfrm>
        <a:off x="937002" y="4058192"/>
        <a:ext cx="5576601" cy="811257"/>
      </dsp:txXfrm>
    </dsp:sp>
    <dsp:sp modelId="{A4238879-63E4-444C-AFA9-6F6E7F9BC6B4}">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2A464-01AD-C848-89BC-3834A10BCD07}">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D4A37-E184-4246-BF5A-BEEE47733B6A}">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533400">
            <a:lnSpc>
              <a:spcPct val="100000"/>
            </a:lnSpc>
            <a:spcBef>
              <a:spcPct val="0"/>
            </a:spcBef>
            <a:spcAft>
              <a:spcPct val="35000"/>
            </a:spcAft>
            <a:buNone/>
          </a:pPr>
          <a:r>
            <a:rPr lang="en-US" sz="1200" b="1" kern="1200" dirty="0"/>
            <a:t>Performance</a:t>
          </a:r>
          <a:r>
            <a:rPr lang="en-US" sz="1200" b="0" kern="1200" dirty="0"/>
            <a:t> is a vector of metrics that SmartTuning monitors to guide the application tuning</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FC97-A56C-374A-84AF-D2F1DF972027}" type="datetimeFigureOut">
              <a:rPr lang="en-US" smtClean="0"/>
              <a:t>4/9/20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2EEB8-0F4C-E945-916A-E8C3B7C5F62A}" type="slidenum">
              <a:rPr lang="en-US" smtClean="0"/>
              <a:t>‹#›</a:t>
            </a:fld>
            <a:endParaRPr lang="en-US"/>
          </a:p>
        </p:txBody>
      </p:sp>
    </p:spTree>
    <p:extLst>
      <p:ext uri="{BB962C8B-B14F-4D97-AF65-F5344CB8AC3E}">
        <p14:creationId xmlns:p14="http://schemas.microsoft.com/office/powerpoint/2010/main" val="121522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99243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2D6D8-0C21-014C-99CE-CE877DF09F58}" type="datetime1">
              <a:rPr lang="en-CA" smtClean="0"/>
              <a:t>2020-04-09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4300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43947-3135-4D41-8FCE-6C54078033D8}" type="datetime1">
              <a:rPr lang="en-CA" smtClean="0"/>
              <a:t>2020-04-09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1101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6C88B-9CBF-0E42-A2A0-726197A061D9}" type="datetime1">
              <a:rPr lang="en-CA" smtClean="0"/>
              <a:t>2020-04-09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71168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3F4A9-C839-434C-B6F6-7955788BE7C6}" type="datetime1">
              <a:rPr lang="en-CA" smtClean="0"/>
              <a:t>2020-04-09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07313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BFAD3-2005-4F44-8800-F679688FA4A7}" type="datetime1">
              <a:rPr lang="en-CA" smtClean="0"/>
              <a:t>2020-04-09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63966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A2513-6732-EF4C-B550-040E7ADB8AA4}" type="datetime1">
              <a:rPr lang="en-CA" smtClean="0"/>
              <a:t>2020-04-09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52410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CC380-E9BB-2847-9681-B836737DA6C1}" type="datetime1">
              <a:rPr lang="en-CA" smtClean="0"/>
              <a:t>2020-04-09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3663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69BE2-46E6-6E41-9263-602EA4361E2F}" type="datetime1">
              <a:rPr lang="en-CA" smtClean="0"/>
              <a:t>2020-04-09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71806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2BAA3-4E4D-2F41-AED6-8C52699A24F3}" type="datetime1">
              <a:rPr lang="en-CA" smtClean="0"/>
              <a:t>2020-04-09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30048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D5979-D4BA-D242-8C68-435A0C61CE5E}" type="datetime1">
              <a:rPr lang="en-CA" smtClean="0"/>
              <a:t>2020-04-09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20196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A9892-ECC1-CE4F-98EB-92D2667A510A}" type="datetime1">
              <a:rPr lang="en-CA" smtClean="0"/>
              <a:t>2020-04-09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16EB-E8B7-064E-A646-7400584D85DA}" type="slidenum">
              <a:rPr lang="en-US" smtClean="0"/>
              <a:t>‹#›</a:t>
            </a:fld>
            <a:endParaRPr lang="en-US"/>
          </a:p>
        </p:txBody>
      </p:sp>
    </p:spTree>
    <p:extLst>
      <p:ext uri="{BB962C8B-B14F-4D97-AF65-F5344CB8AC3E}">
        <p14:creationId xmlns:p14="http://schemas.microsoft.com/office/powerpoint/2010/main" val="8074898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3496-0838-8B44-9EF6-6CE5DCD37DF4}"/>
              </a:ext>
            </a:extLst>
          </p:cNvPr>
          <p:cNvSpPr>
            <a:spLocks noGrp="1"/>
          </p:cNvSpPr>
          <p:nvPr>
            <p:ph type="ctrTitle"/>
          </p:nvPr>
        </p:nvSpPr>
        <p:spPr/>
        <p:txBody>
          <a:bodyPr/>
          <a:lstStyle/>
          <a:p>
            <a:r>
              <a:rPr lang="en-US"/>
              <a:t>SmartTuning</a:t>
            </a:r>
            <a:endParaRPr lang="en-US" dirty="0"/>
          </a:p>
        </p:txBody>
      </p:sp>
      <p:sp>
        <p:nvSpPr>
          <p:cNvPr id="3" name="Subtitle 2">
            <a:extLst>
              <a:ext uri="{FF2B5EF4-FFF2-40B4-BE49-F238E27FC236}">
                <a16:creationId xmlns:a16="http://schemas.microsoft.com/office/drawing/2014/main" id="{4992373C-99A0-FC4B-9A29-F82DB928F546}"/>
              </a:ext>
            </a:extLst>
          </p:cNvPr>
          <p:cNvSpPr>
            <a:spLocks noGrp="1"/>
          </p:cNvSpPr>
          <p:nvPr>
            <p:ph type="subTitle" idx="1"/>
          </p:nvPr>
        </p:nvSpPr>
        <p:spPr/>
        <p:txBody>
          <a:bodyPr/>
          <a:lstStyle/>
          <a:p>
            <a:r>
              <a:rPr lang="en-US" dirty="0"/>
              <a:t>Overview</a:t>
            </a:r>
          </a:p>
        </p:txBody>
      </p:sp>
    </p:spTree>
    <p:extLst>
      <p:ext uri="{BB962C8B-B14F-4D97-AF65-F5344CB8AC3E}">
        <p14:creationId xmlns:p14="http://schemas.microsoft.com/office/powerpoint/2010/main" val="227290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10</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567535" y="6013601"/>
            <a:ext cx="614271" cy="369332"/>
          </a:xfrm>
          <a:prstGeom prst="rect">
            <a:avLst/>
          </a:prstGeom>
          <a:noFill/>
        </p:spPr>
        <p:txBody>
          <a:bodyPr wrap="none" rtlCol="0">
            <a:spAutoFit/>
          </a:bodyPr>
          <a:lstStyle/>
          <a:p>
            <a:r>
              <a:rPr lang="en-US" dirty="0"/>
              <a:t>time</a:t>
            </a:r>
          </a:p>
        </p:txBody>
      </p:sp>
      <p:sp>
        <p:nvSpPr>
          <p:cNvPr id="16" name="TextBox 15">
            <a:extLst>
              <a:ext uri="{FF2B5EF4-FFF2-40B4-BE49-F238E27FC236}">
                <a16:creationId xmlns:a16="http://schemas.microsoft.com/office/drawing/2014/main" id="{BCF15E57-D371-E745-85EA-351CF7BE7102}"/>
              </a:ext>
            </a:extLst>
          </p:cNvPr>
          <p:cNvSpPr txBox="1"/>
          <p:nvPr/>
        </p:nvSpPr>
        <p:spPr>
          <a:xfrm>
            <a:off x="512870" y="632102"/>
            <a:ext cx="6966448" cy="923330"/>
          </a:xfrm>
          <a:prstGeom prst="rect">
            <a:avLst/>
          </a:prstGeom>
          <a:noFill/>
        </p:spPr>
        <p:txBody>
          <a:bodyPr wrap="square" rtlCol="0">
            <a:spAutoFit/>
          </a:bodyPr>
          <a:lstStyle/>
          <a:p>
            <a:r>
              <a:rPr lang="en-US" dirty="0"/>
              <a:t>SmartTuning aims to optimize the configuration of an application</a:t>
            </a:r>
          </a:p>
          <a:p>
            <a:pPr marL="342900" indent="-342900">
              <a:buAutoNum type="arabicPeriod"/>
            </a:pPr>
            <a:r>
              <a:rPr lang="en-US" dirty="0"/>
              <a:t>It identifies the type of a workload coming in the app over time</a:t>
            </a:r>
          </a:p>
          <a:p>
            <a:pPr marL="342900" indent="-342900">
              <a:buAutoNum type="arabicPeriod"/>
            </a:pPr>
            <a:r>
              <a:rPr lang="en-US" dirty="0"/>
              <a:t>A configuration is set to the application for each workload type #</a:t>
            </a:r>
          </a:p>
        </p:txBody>
      </p:sp>
      <p:sp>
        <p:nvSpPr>
          <p:cNvPr id="2" name="Rectangle 1">
            <a:extLst>
              <a:ext uri="{FF2B5EF4-FFF2-40B4-BE49-F238E27FC236}">
                <a16:creationId xmlns:a16="http://schemas.microsoft.com/office/drawing/2014/main" id="{459993A8-7501-9A44-B6B0-0BD5D945C1C1}"/>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631564" y="6080398"/>
            <a:ext cx="340158" cy="369332"/>
          </a:xfrm>
          <a:prstGeom prst="rect">
            <a:avLst/>
          </a:prstGeom>
          <a:noFill/>
        </p:spPr>
        <p:txBody>
          <a:bodyPr wrap="none" rtlCol="0">
            <a:spAutoFit/>
          </a:bodyPr>
          <a:lstStyle/>
          <a:p>
            <a:r>
              <a:rPr lang="en-US" dirty="0"/>
              <a:t>t</a:t>
            </a:r>
            <a:r>
              <a:rPr lang="en-US" baseline="-25000" dirty="0"/>
              <a: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2588499" y="6084793"/>
            <a:ext cx="487634" cy="369332"/>
          </a:xfrm>
          <a:prstGeom prst="rect">
            <a:avLst/>
          </a:prstGeom>
          <a:noFill/>
        </p:spPr>
        <p:txBody>
          <a:bodyPr wrap="none" rtlCol="0">
            <a:spAutoFit/>
          </a:bodyPr>
          <a:lstStyle/>
          <a:p>
            <a:r>
              <a:rPr lang="en-US" dirty="0"/>
              <a:t>t</a:t>
            </a:r>
            <a:r>
              <a:rPr lang="en-US" baseline="-25000" dirty="0"/>
              <a:t>0+k</a:t>
            </a:r>
          </a:p>
        </p:txBody>
      </p:sp>
      <p:sp>
        <p:nvSpPr>
          <p:cNvPr id="49" name="TextBox 48">
            <a:extLst>
              <a:ext uri="{FF2B5EF4-FFF2-40B4-BE49-F238E27FC236}">
                <a16:creationId xmlns:a16="http://schemas.microsoft.com/office/drawing/2014/main" id="{4F458292-B21D-C043-AAC4-7BC964144689}"/>
              </a:ext>
            </a:extLst>
          </p:cNvPr>
          <p:cNvSpPr txBox="1"/>
          <p:nvPr/>
        </p:nvSpPr>
        <p:spPr>
          <a:xfrm>
            <a:off x="4545434" y="6089188"/>
            <a:ext cx="566181" cy="369332"/>
          </a:xfrm>
          <a:prstGeom prst="rect">
            <a:avLst/>
          </a:prstGeom>
          <a:noFill/>
        </p:spPr>
        <p:txBody>
          <a:bodyPr wrap="none" rtlCol="0">
            <a:spAutoFit/>
          </a:bodyPr>
          <a:lstStyle/>
          <a:p>
            <a:r>
              <a:rPr lang="en-US" dirty="0"/>
              <a:t>t</a:t>
            </a:r>
            <a:r>
              <a:rPr lang="en-US" baseline="-25000" dirty="0"/>
              <a:t>0+2k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6502369" y="6093583"/>
            <a:ext cx="566181" cy="369332"/>
          </a:xfrm>
          <a:prstGeom prst="rect">
            <a:avLst/>
          </a:prstGeom>
          <a:noFill/>
        </p:spPr>
        <p:txBody>
          <a:bodyPr wrap="none" rtlCol="0">
            <a:spAutoFit/>
          </a:bodyPr>
          <a:lstStyle/>
          <a:p>
            <a:r>
              <a:rPr lang="en-US" dirty="0"/>
              <a:t>t</a:t>
            </a:r>
            <a:r>
              <a:rPr lang="en-US" baseline="-25000" dirty="0"/>
              <a:t>0+3k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8459304" y="6097978"/>
            <a:ext cx="566181" cy="369332"/>
          </a:xfrm>
          <a:prstGeom prst="rect">
            <a:avLst/>
          </a:prstGeom>
          <a:noFill/>
        </p:spPr>
        <p:txBody>
          <a:bodyPr wrap="none" rtlCol="0">
            <a:spAutoFit/>
          </a:bodyPr>
          <a:lstStyle/>
          <a:p>
            <a:r>
              <a:rPr lang="en-US" dirty="0"/>
              <a:t>t</a:t>
            </a:r>
            <a:r>
              <a:rPr lang="en-US" baseline="-25000" dirty="0"/>
              <a:t>0+4k</a:t>
            </a:r>
          </a:p>
        </p:txBody>
      </p:sp>
      <p:cxnSp>
        <p:nvCxnSpPr>
          <p:cNvPr id="61" name="Straight Connector 60">
            <a:extLst>
              <a:ext uri="{FF2B5EF4-FFF2-40B4-BE49-F238E27FC236}">
                <a16:creationId xmlns:a16="http://schemas.microsoft.com/office/drawing/2014/main" id="{B70F6480-1657-5441-9412-97EDA2AB3DB1}"/>
              </a:ext>
            </a:extLst>
          </p:cNvPr>
          <p:cNvCxnSpPr>
            <a:cxnSpLocks/>
          </p:cNvCxnSpPr>
          <p:nvPr/>
        </p:nvCxnSpPr>
        <p:spPr>
          <a:xfrm>
            <a:off x="8592620" y="752072"/>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5E786AA-54D1-714D-8416-DC43DDD0790E}"/>
              </a:ext>
            </a:extLst>
          </p:cNvPr>
          <p:cNvSpPr txBox="1"/>
          <p:nvPr/>
        </p:nvSpPr>
        <p:spPr>
          <a:xfrm>
            <a:off x="9348996" y="613573"/>
            <a:ext cx="1418337" cy="276999"/>
          </a:xfrm>
          <a:prstGeom prst="rect">
            <a:avLst/>
          </a:prstGeom>
          <a:noFill/>
        </p:spPr>
        <p:txBody>
          <a:bodyPr wrap="none" rtlCol="0">
            <a:spAutoFit/>
          </a:bodyPr>
          <a:lstStyle/>
          <a:p>
            <a:r>
              <a:rPr lang="en-US" sz="1200" dirty="0"/>
              <a:t>observed workload </a:t>
            </a:r>
          </a:p>
        </p:txBody>
      </p:sp>
      <p:sp>
        <p:nvSpPr>
          <p:cNvPr id="71" name="Rectangle 70">
            <a:extLst>
              <a:ext uri="{FF2B5EF4-FFF2-40B4-BE49-F238E27FC236}">
                <a16:creationId xmlns:a16="http://schemas.microsoft.com/office/drawing/2014/main" id="{C6DBABE3-AA9B-224B-B58C-2A48D7FAF2BF}"/>
              </a:ext>
            </a:extLst>
          </p:cNvPr>
          <p:cNvSpPr/>
          <p:nvPr/>
        </p:nvSpPr>
        <p:spPr>
          <a:xfrm>
            <a:off x="8592620" y="1022151"/>
            <a:ext cx="709748" cy="1123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8DDADF-5C3D-6E41-BEF6-000BA478E797}"/>
              </a:ext>
            </a:extLst>
          </p:cNvPr>
          <p:cNvSpPr txBox="1"/>
          <p:nvPr/>
        </p:nvSpPr>
        <p:spPr>
          <a:xfrm>
            <a:off x="9348996" y="939851"/>
            <a:ext cx="977447" cy="276999"/>
          </a:xfrm>
          <a:prstGeom prst="rect">
            <a:avLst/>
          </a:prstGeom>
          <a:noFill/>
        </p:spPr>
        <p:txBody>
          <a:bodyPr wrap="none" rtlCol="0">
            <a:spAutoFit/>
          </a:bodyPr>
          <a:lstStyle/>
          <a:p>
            <a:r>
              <a:rPr lang="en-US" sz="1200" dirty="0"/>
              <a:t>time interval</a:t>
            </a:r>
          </a:p>
        </p:txBody>
      </p:sp>
      <p:sp>
        <p:nvSpPr>
          <p:cNvPr id="4" name="TextBox 3">
            <a:extLst>
              <a:ext uri="{FF2B5EF4-FFF2-40B4-BE49-F238E27FC236}">
                <a16:creationId xmlns:a16="http://schemas.microsoft.com/office/drawing/2014/main" id="{390B1E1F-AEC1-2D43-8479-065BC3D10F3A}"/>
              </a:ext>
            </a:extLst>
          </p:cNvPr>
          <p:cNvSpPr txBox="1"/>
          <p:nvPr/>
        </p:nvSpPr>
        <p:spPr>
          <a:xfrm>
            <a:off x="8463652" y="392321"/>
            <a:ext cx="3574184" cy="276999"/>
          </a:xfrm>
          <a:prstGeom prst="rect">
            <a:avLst/>
          </a:prstGeom>
          <a:noFill/>
        </p:spPr>
        <p:txBody>
          <a:bodyPr wrap="none" rtlCol="0">
            <a:spAutoFit/>
          </a:bodyPr>
          <a:lstStyle/>
          <a:p>
            <a:r>
              <a:rPr lang="en-US" sz="1200" dirty="0"/>
              <a:t>Each color is a different workload period, e.g., one day</a:t>
            </a:r>
          </a:p>
        </p:txBody>
      </p:sp>
      <p:cxnSp>
        <p:nvCxnSpPr>
          <p:cNvPr id="30" name="Straight Arrow Connector 29">
            <a:extLst>
              <a:ext uri="{FF2B5EF4-FFF2-40B4-BE49-F238E27FC236}">
                <a16:creationId xmlns:a16="http://schemas.microsoft.com/office/drawing/2014/main" id="{5DF6DBC0-A623-3A4D-ABF6-0B39E6870A85}"/>
              </a:ext>
            </a:extLst>
          </p:cNvPr>
          <p:cNvCxnSpPr>
            <a:cxnSpLocks/>
          </p:cNvCxnSpPr>
          <p:nvPr/>
        </p:nvCxnSpPr>
        <p:spPr>
          <a:xfrm flipV="1">
            <a:off x="810515" y="181213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DA98F1-EB36-F14A-946D-48584131A367}"/>
              </a:ext>
            </a:extLst>
          </p:cNvPr>
          <p:cNvSpPr txBox="1"/>
          <p:nvPr/>
        </p:nvSpPr>
        <p:spPr>
          <a:xfrm rot="16200000">
            <a:off x="6999" y="3566710"/>
            <a:ext cx="1190326" cy="276999"/>
          </a:xfrm>
          <a:prstGeom prst="rect">
            <a:avLst/>
          </a:prstGeom>
          <a:noFill/>
        </p:spPr>
        <p:txBody>
          <a:bodyPr wrap="none" rtlCol="0">
            <a:spAutoFit/>
          </a:bodyPr>
          <a:lstStyle/>
          <a:p>
            <a:r>
              <a:rPr lang="en-US" sz="1200" dirty="0"/>
              <a:t>Request volume</a:t>
            </a:r>
          </a:p>
        </p:txBody>
      </p:sp>
      <p:sp>
        <p:nvSpPr>
          <p:cNvPr id="7" name="TextBox 6">
            <a:extLst>
              <a:ext uri="{FF2B5EF4-FFF2-40B4-BE49-F238E27FC236}">
                <a16:creationId xmlns:a16="http://schemas.microsoft.com/office/drawing/2014/main" id="{B884D1F6-4311-A644-ACC8-7D803EFBCB87}"/>
              </a:ext>
            </a:extLst>
          </p:cNvPr>
          <p:cNvSpPr txBox="1"/>
          <p:nvPr/>
        </p:nvSpPr>
        <p:spPr>
          <a:xfrm>
            <a:off x="1239061" y="4331798"/>
            <a:ext cx="1050288" cy="246221"/>
          </a:xfrm>
          <a:prstGeom prst="rect">
            <a:avLst/>
          </a:prstGeom>
          <a:noFill/>
        </p:spPr>
        <p:txBody>
          <a:bodyPr wrap="none" rtlCol="0">
            <a:spAutoFit/>
          </a:bodyPr>
          <a:lstStyle/>
          <a:p>
            <a:r>
              <a:rPr lang="en-US" sz="1000" dirty="0"/>
              <a:t>Workload type X</a:t>
            </a:r>
          </a:p>
        </p:txBody>
      </p:sp>
      <p:sp>
        <p:nvSpPr>
          <p:cNvPr id="33" name="TextBox 32">
            <a:extLst>
              <a:ext uri="{FF2B5EF4-FFF2-40B4-BE49-F238E27FC236}">
                <a16:creationId xmlns:a16="http://schemas.microsoft.com/office/drawing/2014/main" id="{FF6882A8-4782-A144-B870-5145D6FF5ABA}"/>
              </a:ext>
            </a:extLst>
          </p:cNvPr>
          <p:cNvSpPr txBox="1"/>
          <p:nvPr/>
        </p:nvSpPr>
        <p:spPr>
          <a:xfrm>
            <a:off x="3175670" y="3197121"/>
            <a:ext cx="1048685" cy="246221"/>
          </a:xfrm>
          <a:prstGeom prst="rect">
            <a:avLst/>
          </a:prstGeom>
          <a:noFill/>
        </p:spPr>
        <p:txBody>
          <a:bodyPr wrap="none" rtlCol="0">
            <a:spAutoFit/>
          </a:bodyPr>
          <a:lstStyle/>
          <a:p>
            <a:r>
              <a:rPr lang="en-US" sz="1000" dirty="0"/>
              <a:t>Workload type Y</a:t>
            </a:r>
          </a:p>
        </p:txBody>
      </p:sp>
      <p:sp>
        <p:nvSpPr>
          <p:cNvPr id="34" name="TextBox 33">
            <a:extLst>
              <a:ext uri="{FF2B5EF4-FFF2-40B4-BE49-F238E27FC236}">
                <a16:creationId xmlns:a16="http://schemas.microsoft.com/office/drawing/2014/main" id="{03D90852-EBF8-864C-9A1C-1ACA6C09ABEB}"/>
              </a:ext>
            </a:extLst>
          </p:cNvPr>
          <p:cNvSpPr txBox="1"/>
          <p:nvPr/>
        </p:nvSpPr>
        <p:spPr>
          <a:xfrm>
            <a:off x="5240733" y="2352202"/>
            <a:ext cx="1048685" cy="246221"/>
          </a:xfrm>
          <a:prstGeom prst="rect">
            <a:avLst/>
          </a:prstGeom>
          <a:noFill/>
        </p:spPr>
        <p:txBody>
          <a:bodyPr wrap="none" rtlCol="0">
            <a:spAutoFit/>
          </a:bodyPr>
          <a:lstStyle/>
          <a:p>
            <a:r>
              <a:rPr lang="en-US" sz="1000" dirty="0"/>
              <a:t>Workload type Z</a:t>
            </a:r>
          </a:p>
        </p:txBody>
      </p:sp>
      <p:sp>
        <p:nvSpPr>
          <p:cNvPr id="35" name="TextBox 34">
            <a:extLst>
              <a:ext uri="{FF2B5EF4-FFF2-40B4-BE49-F238E27FC236}">
                <a16:creationId xmlns:a16="http://schemas.microsoft.com/office/drawing/2014/main" id="{27556C90-5692-1449-9A72-2668DAAA86FC}"/>
              </a:ext>
            </a:extLst>
          </p:cNvPr>
          <p:cNvSpPr txBox="1"/>
          <p:nvPr/>
        </p:nvSpPr>
        <p:spPr>
          <a:xfrm>
            <a:off x="7207867" y="2788938"/>
            <a:ext cx="1096775" cy="246221"/>
          </a:xfrm>
          <a:prstGeom prst="rect">
            <a:avLst/>
          </a:prstGeom>
          <a:noFill/>
        </p:spPr>
        <p:txBody>
          <a:bodyPr wrap="none" rtlCol="0">
            <a:spAutoFit/>
          </a:bodyPr>
          <a:lstStyle/>
          <a:p>
            <a:r>
              <a:rPr lang="en-US" sz="1000" dirty="0"/>
              <a:t>Workload type W</a:t>
            </a:r>
          </a:p>
        </p:txBody>
      </p:sp>
      <p:sp>
        <p:nvSpPr>
          <p:cNvPr id="38" name="TextBox 37">
            <a:extLst>
              <a:ext uri="{FF2B5EF4-FFF2-40B4-BE49-F238E27FC236}">
                <a16:creationId xmlns:a16="http://schemas.microsoft.com/office/drawing/2014/main" id="{841A242A-D3AC-E142-BAA8-367D0E7B9CE6}"/>
              </a:ext>
            </a:extLst>
          </p:cNvPr>
          <p:cNvSpPr txBox="1"/>
          <p:nvPr/>
        </p:nvSpPr>
        <p:spPr>
          <a:xfrm>
            <a:off x="9176005" y="3583408"/>
            <a:ext cx="280846" cy="246221"/>
          </a:xfrm>
          <a:prstGeom prst="rect">
            <a:avLst/>
          </a:prstGeom>
          <a:noFill/>
        </p:spPr>
        <p:txBody>
          <a:bodyPr wrap="none" rtlCol="0">
            <a:spAutoFit/>
          </a:bodyPr>
          <a:lstStyle/>
          <a:p>
            <a:r>
              <a:rPr lang="en-US" sz="1000" dirty="0"/>
              <a:t>…</a:t>
            </a:r>
          </a:p>
        </p:txBody>
      </p:sp>
      <p:cxnSp>
        <p:nvCxnSpPr>
          <p:cNvPr id="39" name="Straight Connector 38">
            <a:extLst>
              <a:ext uri="{FF2B5EF4-FFF2-40B4-BE49-F238E27FC236}">
                <a16:creationId xmlns:a16="http://schemas.microsoft.com/office/drawing/2014/main" id="{42089F2A-DA22-1F4A-B193-CAC3DBDBA614}"/>
              </a:ext>
            </a:extLst>
          </p:cNvPr>
          <p:cNvCxnSpPr>
            <a:cxnSpLocks/>
          </p:cNvCxnSpPr>
          <p:nvPr/>
        </p:nvCxnSpPr>
        <p:spPr>
          <a:xfrm>
            <a:off x="844731" y="4937760"/>
            <a:ext cx="1968138" cy="131443"/>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22A91D3-F494-6F4D-9A26-DCB9CABA4115}"/>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1E276AC-0283-EB4C-93A7-C198DDCD93C1}"/>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05D2E98-F494-7C40-B0D8-10AF12AECCD5}"/>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DB1B68B-8DCA-9345-98AF-12D399B59A71}"/>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13DB06A-E173-AE44-B94F-8E50E85E3549}"/>
              </a:ext>
            </a:extLst>
          </p:cNvPr>
          <p:cNvCxnSpPr>
            <a:cxnSpLocks/>
          </p:cNvCxnSpPr>
          <p:nvPr/>
        </p:nvCxnSpPr>
        <p:spPr>
          <a:xfrm>
            <a:off x="8579554" y="1400042"/>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58CFFD09-4190-7241-8B6E-82B8FF7A9F47}"/>
              </a:ext>
            </a:extLst>
          </p:cNvPr>
          <p:cNvSpPr txBox="1"/>
          <p:nvPr/>
        </p:nvSpPr>
        <p:spPr>
          <a:xfrm>
            <a:off x="9348996" y="1261543"/>
            <a:ext cx="1194751" cy="276999"/>
          </a:xfrm>
          <a:prstGeom prst="rect">
            <a:avLst/>
          </a:prstGeom>
          <a:noFill/>
        </p:spPr>
        <p:txBody>
          <a:bodyPr wrap="none" rtlCol="0">
            <a:spAutoFit/>
          </a:bodyPr>
          <a:lstStyle/>
          <a:p>
            <a:r>
              <a:rPr lang="en-US" sz="1200" dirty="0"/>
              <a:t>workload type #</a:t>
            </a:r>
          </a:p>
        </p:txBody>
      </p:sp>
      <p:sp>
        <p:nvSpPr>
          <p:cNvPr id="10" name="TextBox 9">
            <a:extLst>
              <a:ext uri="{FF2B5EF4-FFF2-40B4-BE49-F238E27FC236}">
                <a16:creationId xmlns:a16="http://schemas.microsoft.com/office/drawing/2014/main" id="{2FC3C9DD-4D17-AC49-8C5E-E23B5C2F5D08}"/>
              </a:ext>
            </a:extLst>
          </p:cNvPr>
          <p:cNvSpPr txBox="1"/>
          <p:nvPr/>
        </p:nvSpPr>
        <p:spPr>
          <a:xfrm>
            <a:off x="844731" y="1538542"/>
            <a:ext cx="5402441" cy="276999"/>
          </a:xfrm>
          <a:prstGeom prst="rect">
            <a:avLst/>
          </a:prstGeom>
          <a:noFill/>
        </p:spPr>
        <p:txBody>
          <a:bodyPr wrap="none" rtlCol="0">
            <a:spAutoFit/>
          </a:bodyPr>
          <a:lstStyle/>
          <a:p>
            <a:r>
              <a:rPr lang="en-US" sz="1200" dirty="0"/>
              <a:t>Iteratively, SmartTuning searches for the best configuration to a given workload type</a:t>
            </a:r>
          </a:p>
        </p:txBody>
      </p:sp>
    </p:spTree>
    <p:extLst>
      <p:ext uri="{BB962C8B-B14F-4D97-AF65-F5344CB8AC3E}">
        <p14:creationId xmlns:p14="http://schemas.microsoft.com/office/powerpoint/2010/main" val="4146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11</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527061" y="5281159"/>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4816" cy="215444"/>
            </a:xfrm>
            <a:prstGeom prst="rect">
              <a:avLst/>
            </a:prstGeom>
            <a:noFill/>
          </p:spPr>
          <p:txBody>
            <a:bodyPr wrap="none" rtlCol="0">
              <a:spAutoFit/>
            </a:bodyPr>
            <a:lstStyle/>
            <a:p>
              <a:r>
                <a:rPr lang="en-US" sz="800" dirty="0" err="1"/>
                <a:t>tk</a:t>
              </a:r>
              <a:endParaRPr lang="en-US" sz="800" dirty="0"/>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316112" cy="215444"/>
            </a:xfrm>
            <a:prstGeom prst="rect">
              <a:avLst/>
            </a:prstGeom>
            <a:noFill/>
          </p:spPr>
          <p:txBody>
            <a:bodyPr wrap="none" rtlCol="0">
              <a:spAutoFit/>
            </a:bodyPr>
            <a:lstStyle/>
            <a:p>
              <a:r>
                <a:rPr lang="en-US" sz="800" dirty="0"/>
                <a:t>t2k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316112" cy="215444"/>
            </a:xfrm>
            <a:prstGeom prst="rect">
              <a:avLst/>
            </a:prstGeom>
            <a:noFill/>
          </p:spPr>
          <p:txBody>
            <a:bodyPr wrap="none" rtlCol="0">
              <a:spAutoFit/>
            </a:bodyPr>
            <a:lstStyle/>
            <a:p>
              <a:r>
                <a:rPr lang="en-US" sz="800" dirty="0"/>
                <a:t>t3k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316112" cy="215444"/>
            </a:xfrm>
            <a:prstGeom prst="rect">
              <a:avLst/>
            </a:prstGeom>
            <a:noFill/>
          </p:spPr>
          <p:txBody>
            <a:bodyPr wrap="none" rtlCol="0">
              <a:spAutoFit/>
            </a:bodyPr>
            <a:lstStyle/>
            <a:p>
              <a:r>
                <a:rPr lang="en-US" sz="800" dirty="0"/>
                <a:t>t4k</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11" name="TextBox 10">
            <a:extLst>
              <a:ext uri="{FF2B5EF4-FFF2-40B4-BE49-F238E27FC236}">
                <a16:creationId xmlns:a16="http://schemas.microsoft.com/office/drawing/2014/main" id="{B3E8F934-2481-9D4F-BB01-0E97E8476121}"/>
              </a:ext>
            </a:extLst>
          </p:cNvPr>
          <p:cNvSpPr txBox="1"/>
          <p:nvPr/>
        </p:nvSpPr>
        <p:spPr>
          <a:xfrm>
            <a:off x="6534569" y="3350693"/>
            <a:ext cx="2734979" cy="830997"/>
          </a:xfrm>
          <a:prstGeom prst="rect">
            <a:avLst/>
          </a:prstGeom>
          <a:noFill/>
        </p:spPr>
        <p:txBody>
          <a:bodyPr wrap="none" rtlCol="0">
            <a:spAutoFit/>
          </a:bodyPr>
          <a:lstStyle/>
          <a:p>
            <a:r>
              <a:rPr lang="en-US" sz="1200" dirty="0"/>
              <a:t>Workload_t0: &lt;url1:10, url2:2, url3:7, …&gt;</a:t>
            </a:r>
          </a:p>
          <a:p>
            <a:r>
              <a:rPr lang="en-US" sz="1200" dirty="0" err="1"/>
              <a:t>Workload_tk</a:t>
            </a:r>
            <a:r>
              <a:rPr lang="en-US" sz="1200" dirty="0"/>
              <a:t>:</a:t>
            </a:r>
          </a:p>
          <a:p>
            <a:r>
              <a:rPr lang="en-US" sz="1200" dirty="0"/>
              <a:t>Workload_t2k:</a:t>
            </a:r>
          </a:p>
          <a:p>
            <a:r>
              <a:rPr lang="en-US" sz="1200" dirty="0"/>
              <a:t>…</a:t>
            </a:r>
          </a:p>
        </p:txBody>
      </p:sp>
      <p:sp>
        <p:nvSpPr>
          <p:cNvPr id="14" name="TextBox 13">
            <a:extLst>
              <a:ext uri="{FF2B5EF4-FFF2-40B4-BE49-F238E27FC236}">
                <a16:creationId xmlns:a16="http://schemas.microsoft.com/office/drawing/2014/main" id="{FABED78B-C598-AA49-87CC-955FA663F220}"/>
              </a:ext>
            </a:extLst>
          </p:cNvPr>
          <p:cNvSpPr txBox="1"/>
          <p:nvPr/>
        </p:nvSpPr>
        <p:spPr>
          <a:xfrm>
            <a:off x="619442" y="3767636"/>
            <a:ext cx="2146293" cy="369332"/>
          </a:xfrm>
          <a:prstGeom prst="rect">
            <a:avLst/>
          </a:prstGeom>
          <a:noFill/>
        </p:spPr>
        <p:txBody>
          <a:bodyPr wrap="none" rtlCol="0">
            <a:spAutoFit/>
          </a:bodyPr>
          <a:lstStyle/>
          <a:p>
            <a:r>
              <a:rPr lang="en-US" dirty="0"/>
              <a:t>Application: /metrics</a:t>
            </a:r>
          </a:p>
        </p:txBody>
      </p:sp>
      <p:sp>
        <p:nvSpPr>
          <p:cNvPr id="94" name="Rectangle 93">
            <a:extLst>
              <a:ext uri="{FF2B5EF4-FFF2-40B4-BE49-F238E27FC236}">
                <a16:creationId xmlns:a16="http://schemas.microsoft.com/office/drawing/2014/main" id="{1603FE46-8475-2140-9FD0-144F60C5DCC7}"/>
              </a:ext>
            </a:extLst>
          </p:cNvPr>
          <p:cNvSpPr/>
          <p:nvPr/>
        </p:nvSpPr>
        <p:spPr>
          <a:xfrm>
            <a:off x="3917289" y="326338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sp>
        <p:nvSpPr>
          <p:cNvPr id="17" name="Freeform 16">
            <a:extLst>
              <a:ext uri="{FF2B5EF4-FFF2-40B4-BE49-F238E27FC236}">
                <a16:creationId xmlns:a16="http://schemas.microsoft.com/office/drawing/2014/main" id="{803D6F00-75D3-C641-8F68-DDAC1D94B776}"/>
              </a:ext>
            </a:extLst>
          </p:cNvPr>
          <p:cNvSpPr/>
          <p:nvPr/>
        </p:nvSpPr>
        <p:spPr>
          <a:xfrm>
            <a:off x="2647406" y="3635721"/>
            <a:ext cx="1210491" cy="1493628"/>
          </a:xfrm>
          <a:custGeom>
            <a:avLst/>
            <a:gdLst>
              <a:gd name="connsiteX0" fmla="*/ 0 w 1210491"/>
              <a:gd name="connsiteY0" fmla="*/ 1493628 h 1493628"/>
              <a:gd name="connsiteX1" fmla="*/ 313508 w 1210491"/>
              <a:gd name="connsiteY1" fmla="*/ 230885 h 1493628"/>
              <a:gd name="connsiteX2" fmla="*/ 1210491 w 1210491"/>
              <a:gd name="connsiteY2" fmla="*/ 4462 h 1493628"/>
            </a:gdLst>
            <a:ahLst/>
            <a:cxnLst>
              <a:cxn ang="0">
                <a:pos x="connsiteX0" y="connsiteY0"/>
              </a:cxn>
              <a:cxn ang="0">
                <a:pos x="connsiteX1" y="connsiteY1"/>
              </a:cxn>
              <a:cxn ang="0">
                <a:pos x="connsiteX2" y="connsiteY2"/>
              </a:cxn>
            </a:cxnLst>
            <a:rect l="l" t="t" r="r" b="b"/>
            <a:pathLst>
              <a:path w="1210491" h="1493628">
                <a:moveTo>
                  <a:pt x="0" y="1493628"/>
                </a:moveTo>
                <a:cubicBezTo>
                  <a:pt x="55880" y="986353"/>
                  <a:pt x="111760" y="479079"/>
                  <a:pt x="313508" y="230885"/>
                </a:cubicBezTo>
                <a:cubicBezTo>
                  <a:pt x="515256" y="-17309"/>
                  <a:pt x="862873" y="-6424"/>
                  <a:pt x="1210491" y="44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857DA5EA-D173-664F-AB40-B37DC7778050}"/>
              </a:ext>
            </a:extLst>
          </p:cNvPr>
          <p:cNvSpPr/>
          <p:nvPr/>
        </p:nvSpPr>
        <p:spPr>
          <a:xfrm>
            <a:off x="5738950" y="3606528"/>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16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12</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527061" y="5281159"/>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4816" cy="215444"/>
            </a:xfrm>
            <a:prstGeom prst="rect">
              <a:avLst/>
            </a:prstGeom>
            <a:noFill/>
          </p:spPr>
          <p:txBody>
            <a:bodyPr wrap="none" rtlCol="0">
              <a:spAutoFit/>
            </a:bodyPr>
            <a:lstStyle/>
            <a:p>
              <a:r>
                <a:rPr lang="en-US" sz="800" dirty="0" err="1"/>
                <a:t>tk</a:t>
              </a:r>
              <a:endParaRPr lang="en-US" sz="800" dirty="0"/>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316112" cy="215444"/>
            </a:xfrm>
            <a:prstGeom prst="rect">
              <a:avLst/>
            </a:prstGeom>
            <a:noFill/>
          </p:spPr>
          <p:txBody>
            <a:bodyPr wrap="none" rtlCol="0">
              <a:spAutoFit/>
            </a:bodyPr>
            <a:lstStyle/>
            <a:p>
              <a:r>
                <a:rPr lang="en-US" sz="800" dirty="0"/>
                <a:t>t2k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316112" cy="215444"/>
            </a:xfrm>
            <a:prstGeom prst="rect">
              <a:avLst/>
            </a:prstGeom>
            <a:noFill/>
          </p:spPr>
          <p:txBody>
            <a:bodyPr wrap="none" rtlCol="0">
              <a:spAutoFit/>
            </a:bodyPr>
            <a:lstStyle/>
            <a:p>
              <a:r>
                <a:rPr lang="en-US" sz="800" dirty="0"/>
                <a:t>t3k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316112" cy="215444"/>
            </a:xfrm>
            <a:prstGeom prst="rect">
              <a:avLst/>
            </a:prstGeom>
            <a:noFill/>
          </p:spPr>
          <p:txBody>
            <a:bodyPr wrap="none" rtlCol="0">
              <a:spAutoFit/>
            </a:bodyPr>
            <a:lstStyle/>
            <a:p>
              <a:r>
                <a:rPr lang="en-US" sz="800" dirty="0"/>
                <a:t>t4k</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10" name="TextBox 9">
            <a:extLst>
              <a:ext uri="{FF2B5EF4-FFF2-40B4-BE49-F238E27FC236}">
                <a16:creationId xmlns:a16="http://schemas.microsoft.com/office/drawing/2014/main" id="{18124620-87FB-0945-B2A9-CA8733969CD1}"/>
              </a:ext>
            </a:extLst>
          </p:cNvPr>
          <p:cNvSpPr txBox="1"/>
          <p:nvPr/>
        </p:nvSpPr>
        <p:spPr>
          <a:xfrm>
            <a:off x="8019460" y="946059"/>
            <a:ext cx="994118" cy="276999"/>
          </a:xfrm>
          <a:prstGeom prst="rect">
            <a:avLst/>
          </a:prstGeom>
          <a:noFill/>
        </p:spPr>
        <p:txBody>
          <a:bodyPr wrap="none" rtlCol="0">
            <a:spAutoFit/>
          </a:bodyPr>
          <a:lstStyle/>
          <a:p>
            <a:r>
              <a:rPr lang="en-US" sz="1200" dirty="0">
                <a:solidFill>
                  <a:srgbClr val="FF0000"/>
                </a:solidFill>
              </a:rPr>
              <a:t>Workload, t0</a:t>
            </a:r>
          </a:p>
        </p:txBody>
      </p:sp>
      <p:sp>
        <p:nvSpPr>
          <p:cNvPr id="62" name="TextBox 61">
            <a:extLst>
              <a:ext uri="{FF2B5EF4-FFF2-40B4-BE49-F238E27FC236}">
                <a16:creationId xmlns:a16="http://schemas.microsoft.com/office/drawing/2014/main" id="{86108568-B866-D340-9FC0-81206DF59DA7}"/>
              </a:ext>
            </a:extLst>
          </p:cNvPr>
          <p:cNvSpPr txBox="1"/>
          <p:nvPr/>
        </p:nvSpPr>
        <p:spPr>
          <a:xfrm>
            <a:off x="8019460" y="1098459"/>
            <a:ext cx="986104" cy="276999"/>
          </a:xfrm>
          <a:prstGeom prst="rect">
            <a:avLst/>
          </a:prstGeom>
          <a:noFill/>
        </p:spPr>
        <p:txBody>
          <a:bodyPr wrap="none" rtlCol="0">
            <a:spAutoFit/>
          </a:bodyPr>
          <a:lstStyle/>
          <a:p>
            <a:r>
              <a:rPr lang="en-US" sz="1200" dirty="0">
                <a:solidFill>
                  <a:srgbClr val="FF0000"/>
                </a:solidFill>
              </a:rPr>
              <a:t>Workload, </a:t>
            </a:r>
            <a:r>
              <a:rPr lang="en-US" sz="1200" dirty="0" err="1">
                <a:solidFill>
                  <a:srgbClr val="FF0000"/>
                </a:solidFill>
              </a:rPr>
              <a:t>tk</a:t>
            </a:r>
            <a:endParaRPr lang="en-US" sz="1200" dirty="0">
              <a:solidFill>
                <a:srgbClr val="FF0000"/>
              </a:solidFill>
            </a:endParaRPr>
          </a:p>
        </p:txBody>
      </p:sp>
      <p:sp>
        <p:nvSpPr>
          <p:cNvPr id="63" name="TextBox 62">
            <a:extLst>
              <a:ext uri="{FF2B5EF4-FFF2-40B4-BE49-F238E27FC236}">
                <a16:creationId xmlns:a16="http://schemas.microsoft.com/office/drawing/2014/main" id="{8446B1F7-6F27-C243-8BB8-23BCD2F1F4E8}"/>
              </a:ext>
            </a:extLst>
          </p:cNvPr>
          <p:cNvSpPr txBox="1"/>
          <p:nvPr/>
        </p:nvSpPr>
        <p:spPr>
          <a:xfrm>
            <a:off x="8019460" y="1250859"/>
            <a:ext cx="1064650" cy="276999"/>
          </a:xfrm>
          <a:prstGeom prst="rect">
            <a:avLst/>
          </a:prstGeom>
          <a:noFill/>
        </p:spPr>
        <p:txBody>
          <a:bodyPr wrap="none" rtlCol="0">
            <a:spAutoFit/>
          </a:bodyPr>
          <a:lstStyle/>
          <a:p>
            <a:r>
              <a:rPr lang="en-US" sz="1200" dirty="0">
                <a:solidFill>
                  <a:srgbClr val="FF0000"/>
                </a:solidFill>
              </a:rPr>
              <a:t>Workload, t2k</a:t>
            </a:r>
          </a:p>
        </p:txBody>
      </p:sp>
      <p:sp>
        <p:nvSpPr>
          <p:cNvPr id="64" name="TextBox 63">
            <a:extLst>
              <a:ext uri="{FF2B5EF4-FFF2-40B4-BE49-F238E27FC236}">
                <a16:creationId xmlns:a16="http://schemas.microsoft.com/office/drawing/2014/main" id="{3E881454-630C-054E-8AF3-C6A5403E3354}"/>
              </a:ext>
            </a:extLst>
          </p:cNvPr>
          <p:cNvSpPr txBox="1"/>
          <p:nvPr/>
        </p:nvSpPr>
        <p:spPr>
          <a:xfrm>
            <a:off x="8019460" y="1403259"/>
            <a:ext cx="300082" cy="276999"/>
          </a:xfrm>
          <a:prstGeom prst="rect">
            <a:avLst/>
          </a:prstGeom>
          <a:noFill/>
        </p:spPr>
        <p:txBody>
          <a:bodyPr wrap="none" rtlCol="0">
            <a:spAutoFit/>
          </a:bodyPr>
          <a:lstStyle/>
          <a:p>
            <a:r>
              <a:rPr lang="en-US" sz="1200" dirty="0">
                <a:solidFill>
                  <a:srgbClr val="FF0000"/>
                </a:solidFill>
              </a:rPr>
              <a:t>…</a:t>
            </a:r>
          </a:p>
        </p:txBody>
      </p:sp>
      <p:sp>
        <p:nvSpPr>
          <p:cNvPr id="14" name="TextBox 13">
            <a:extLst>
              <a:ext uri="{FF2B5EF4-FFF2-40B4-BE49-F238E27FC236}">
                <a16:creationId xmlns:a16="http://schemas.microsoft.com/office/drawing/2014/main" id="{FABED78B-C598-AA49-87CC-955FA663F220}"/>
              </a:ext>
            </a:extLst>
          </p:cNvPr>
          <p:cNvSpPr txBox="1"/>
          <p:nvPr/>
        </p:nvSpPr>
        <p:spPr>
          <a:xfrm>
            <a:off x="619442" y="3767636"/>
            <a:ext cx="2146293" cy="369332"/>
          </a:xfrm>
          <a:prstGeom prst="rect">
            <a:avLst/>
          </a:prstGeom>
          <a:noFill/>
        </p:spPr>
        <p:txBody>
          <a:bodyPr wrap="none" rtlCol="0">
            <a:spAutoFit/>
          </a:bodyPr>
          <a:lstStyle/>
          <a:p>
            <a:r>
              <a:rPr lang="en-US" dirty="0"/>
              <a:t>Application: /metrics</a:t>
            </a:r>
          </a:p>
        </p:txBody>
      </p:sp>
      <p:sp>
        <p:nvSpPr>
          <p:cNvPr id="94" name="Rectangle 93">
            <a:extLst>
              <a:ext uri="{FF2B5EF4-FFF2-40B4-BE49-F238E27FC236}">
                <a16:creationId xmlns:a16="http://schemas.microsoft.com/office/drawing/2014/main" id="{1603FE46-8475-2140-9FD0-144F60C5DCC7}"/>
              </a:ext>
            </a:extLst>
          </p:cNvPr>
          <p:cNvSpPr/>
          <p:nvPr/>
        </p:nvSpPr>
        <p:spPr>
          <a:xfrm>
            <a:off x="5769724" y="97557"/>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sp>
        <p:nvSpPr>
          <p:cNvPr id="17" name="Freeform 16">
            <a:extLst>
              <a:ext uri="{FF2B5EF4-FFF2-40B4-BE49-F238E27FC236}">
                <a16:creationId xmlns:a16="http://schemas.microsoft.com/office/drawing/2014/main" id="{803D6F00-75D3-C641-8F68-DDAC1D94B776}"/>
              </a:ext>
            </a:extLst>
          </p:cNvPr>
          <p:cNvSpPr/>
          <p:nvPr/>
        </p:nvSpPr>
        <p:spPr>
          <a:xfrm>
            <a:off x="3050061" y="589260"/>
            <a:ext cx="2560729" cy="4540089"/>
          </a:xfrm>
          <a:custGeom>
            <a:avLst/>
            <a:gdLst>
              <a:gd name="connsiteX0" fmla="*/ 0 w 1210491"/>
              <a:gd name="connsiteY0" fmla="*/ 1493628 h 1493628"/>
              <a:gd name="connsiteX1" fmla="*/ 313508 w 1210491"/>
              <a:gd name="connsiteY1" fmla="*/ 230885 h 1493628"/>
              <a:gd name="connsiteX2" fmla="*/ 1210491 w 1210491"/>
              <a:gd name="connsiteY2" fmla="*/ 4462 h 1493628"/>
            </a:gdLst>
            <a:ahLst/>
            <a:cxnLst>
              <a:cxn ang="0">
                <a:pos x="connsiteX0" y="connsiteY0"/>
              </a:cxn>
              <a:cxn ang="0">
                <a:pos x="connsiteX1" y="connsiteY1"/>
              </a:cxn>
              <a:cxn ang="0">
                <a:pos x="connsiteX2" y="connsiteY2"/>
              </a:cxn>
            </a:cxnLst>
            <a:rect l="l" t="t" r="r" b="b"/>
            <a:pathLst>
              <a:path w="1210491" h="1493628">
                <a:moveTo>
                  <a:pt x="0" y="1493628"/>
                </a:moveTo>
                <a:cubicBezTo>
                  <a:pt x="55880" y="986353"/>
                  <a:pt x="111760" y="479079"/>
                  <a:pt x="313508" y="230885"/>
                </a:cubicBezTo>
                <a:cubicBezTo>
                  <a:pt x="515256" y="-17309"/>
                  <a:pt x="862873" y="-6424"/>
                  <a:pt x="1210491" y="44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857DA5EA-D173-664F-AB40-B37DC7778050}"/>
              </a:ext>
            </a:extLst>
          </p:cNvPr>
          <p:cNvSpPr/>
          <p:nvPr/>
        </p:nvSpPr>
        <p:spPr>
          <a:xfrm rot="5400000">
            <a:off x="6390949" y="128338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066C97C-0058-074B-B273-891D826B9691}"/>
              </a:ext>
            </a:extLst>
          </p:cNvPr>
          <p:cNvSpPr/>
          <p:nvPr/>
        </p:nvSpPr>
        <p:spPr>
          <a:xfrm>
            <a:off x="5769724" y="1879070"/>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8" name="Straight Connector 7">
            <a:extLst>
              <a:ext uri="{FF2B5EF4-FFF2-40B4-BE49-F238E27FC236}">
                <a16:creationId xmlns:a16="http://schemas.microsoft.com/office/drawing/2014/main" id="{A69361FA-6740-B348-8596-368733D7437B}"/>
              </a:ext>
            </a:extLst>
          </p:cNvPr>
          <p:cNvCxnSpPr>
            <a:cxnSpLocks/>
          </p:cNvCxnSpPr>
          <p:nvPr/>
        </p:nvCxnSpPr>
        <p:spPr>
          <a:xfrm>
            <a:off x="6691395" y="1320264"/>
            <a:ext cx="12112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A8BC290-0970-6C47-A69B-35083268572C}"/>
              </a:ext>
            </a:extLst>
          </p:cNvPr>
          <p:cNvGrpSpPr/>
          <p:nvPr/>
        </p:nvGrpSpPr>
        <p:grpSpPr>
          <a:xfrm>
            <a:off x="3880058" y="3077267"/>
            <a:ext cx="2546008" cy="1206957"/>
            <a:chOff x="4166343" y="4042814"/>
            <a:chExt cx="2546008" cy="1206957"/>
          </a:xfrm>
        </p:grpSpPr>
        <p:sp>
          <p:nvSpPr>
            <p:cNvPr id="68" name="TextBox 67">
              <a:extLst>
                <a:ext uri="{FF2B5EF4-FFF2-40B4-BE49-F238E27FC236}">
                  <a16:creationId xmlns:a16="http://schemas.microsoft.com/office/drawing/2014/main" id="{92FA1BF9-B7F5-0446-A49E-E29E1397F688}"/>
                </a:ext>
              </a:extLst>
            </p:cNvPr>
            <p:cNvSpPr txBox="1"/>
            <p:nvPr/>
          </p:nvSpPr>
          <p:spPr>
            <a:xfrm>
              <a:off x="4166343" y="4049442"/>
              <a:ext cx="1064650" cy="1200329"/>
            </a:xfrm>
            <a:prstGeom prst="rect">
              <a:avLst/>
            </a:prstGeom>
            <a:noFill/>
          </p:spPr>
          <p:txBody>
            <a:bodyPr wrap="none" rtlCol="0">
              <a:spAutoFit/>
            </a:bodyPr>
            <a:lstStyle/>
            <a:p>
              <a:r>
                <a:rPr lang="en-US" sz="1200" dirty="0">
                  <a:solidFill>
                    <a:srgbClr val="FF0000"/>
                  </a:solidFill>
                </a:rPr>
                <a:t>Workload, t0</a:t>
              </a:r>
            </a:p>
            <a:p>
              <a:r>
                <a:rPr lang="en-US" sz="1200" dirty="0">
                  <a:solidFill>
                    <a:srgbClr val="FF0000"/>
                  </a:solidFill>
                </a:rPr>
                <a:t>Workload, </a:t>
              </a:r>
              <a:r>
                <a:rPr lang="en-US" sz="1200" dirty="0" err="1">
                  <a:solidFill>
                    <a:srgbClr val="FF0000"/>
                  </a:solidFill>
                </a:rPr>
                <a:t>tk</a:t>
              </a:r>
              <a:endParaRPr lang="en-US" sz="1200" dirty="0">
                <a:solidFill>
                  <a:srgbClr val="FF0000"/>
                </a:solidFill>
              </a:endParaRPr>
            </a:p>
            <a:p>
              <a:r>
                <a:rPr lang="en-US" sz="1200" dirty="0">
                  <a:solidFill>
                    <a:srgbClr val="FF0000"/>
                  </a:solidFill>
                </a:rPr>
                <a:t>Workload, t2k</a:t>
              </a:r>
            </a:p>
            <a:p>
              <a:r>
                <a:rPr lang="en-US" sz="1200" dirty="0">
                  <a:solidFill>
                    <a:srgbClr val="FF0000"/>
                  </a:solidFill>
                </a:rPr>
                <a:t>Workload, t3k</a:t>
              </a:r>
            </a:p>
            <a:p>
              <a:r>
                <a:rPr lang="en-US" sz="1200" dirty="0">
                  <a:solidFill>
                    <a:srgbClr val="FF0000"/>
                  </a:solidFill>
                </a:rPr>
                <a:t>Workload, t4k</a:t>
              </a:r>
            </a:p>
            <a:p>
              <a:r>
                <a:rPr lang="en-US" sz="1200" dirty="0">
                  <a:solidFill>
                    <a:srgbClr val="FF0000"/>
                  </a:solidFill>
                </a:rPr>
                <a:t>…</a:t>
              </a:r>
            </a:p>
          </p:txBody>
        </p:sp>
        <p:sp>
          <p:nvSpPr>
            <p:cNvPr id="69" name="TextBox 68">
              <a:extLst>
                <a:ext uri="{FF2B5EF4-FFF2-40B4-BE49-F238E27FC236}">
                  <a16:creationId xmlns:a16="http://schemas.microsoft.com/office/drawing/2014/main" id="{AD37E602-B7BB-2A4C-A75B-704FC82B55F3}"/>
                </a:ext>
              </a:extLst>
            </p:cNvPr>
            <p:cNvSpPr txBox="1"/>
            <p:nvPr/>
          </p:nvSpPr>
          <p:spPr>
            <a:xfrm>
              <a:off x="4166343" y="4201842"/>
              <a:ext cx="184731" cy="276999"/>
            </a:xfrm>
            <a:prstGeom prst="rect">
              <a:avLst/>
            </a:prstGeom>
            <a:noFill/>
          </p:spPr>
          <p:txBody>
            <a:bodyPr wrap="none" rtlCol="0">
              <a:spAutoFit/>
            </a:bodyPr>
            <a:lstStyle/>
            <a:p>
              <a:endParaRPr lang="en-US" sz="1200" dirty="0">
                <a:solidFill>
                  <a:srgbClr val="FF0000"/>
                </a:solidFill>
              </a:endParaRPr>
            </a:p>
          </p:txBody>
        </p:sp>
        <p:sp>
          <p:nvSpPr>
            <p:cNvPr id="71" name="TextBox 70">
              <a:extLst>
                <a:ext uri="{FF2B5EF4-FFF2-40B4-BE49-F238E27FC236}">
                  <a16:creationId xmlns:a16="http://schemas.microsoft.com/office/drawing/2014/main" id="{8A2FB54E-41F9-FD4A-B84F-E73847A63661}"/>
                </a:ext>
              </a:extLst>
            </p:cNvPr>
            <p:cNvSpPr txBox="1"/>
            <p:nvPr/>
          </p:nvSpPr>
          <p:spPr>
            <a:xfrm>
              <a:off x="4166343" y="4354242"/>
              <a:ext cx="184731" cy="276999"/>
            </a:xfrm>
            <a:prstGeom prst="rect">
              <a:avLst/>
            </a:prstGeom>
            <a:noFill/>
          </p:spPr>
          <p:txBody>
            <a:bodyPr wrap="none" rtlCol="0">
              <a:spAutoFit/>
            </a:bodyPr>
            <a:lstStyle/>
            <a:p>
              <a:endParaRPr lang="en-US" sz="1200" dirty="0">
                <a:solidFill>
                  <a:srgbClr val="FF0000"/>
                </a:solidFill>
              </a:endParaRPr>
            </a:p>
          </p:txBody>
        </p:sp>
        <p:sp>
          <p:nvSpPr>
            <p:cNvPr id="16" name="TextBox 15">
              <a:extLst>
                <a:ext uri="{FF2B5EF4-FFF2-40B4-BE49-F238E27FC236}">
                  <a16:creationId xmlns:a16="http://schemas.microsoft.com/office/drawing/2014/main" id="{E32AA961-3221-284A-8943-55E6B289B71B}"/>
                </a:ext>
              </a:extLst>
            </p:cNvPr>
            <p:cNvSpPr txBox="1"/>
            <p:nvPr/>
          </p:nvSpPr>
          <p:spPr>
            <a:xfrm>
              <a:off x="5214633" y="4042814"/>
              <a:ext cx="1454437" cy="276999"/>
            </a:xfrm>
            <a:prstGeom prst="rect">
              <a:avLst/>
            </a:prstGeom>
            <a:noFill/>
          </p:spPr>
          <p:txBody>
            <a:bodyPr wrap="none" rtlCol="0">
              <a:spAutoFit/>
            </a:bodyPr>
            <a:lstStyle/>
            <a:p>
              <a:r>
                <a:rPr lang="en-US" sz="1200" dirty="0">
                  <a:sym typeface="Wingdings" pitchFamily="2" charset="2"/>
                </a:rPr>
                <a:t> </a:t>
              </a:r>
              <a:r>
                <a:rPr lang="en-US" sz="1200" dirty="0" err="1"/>
                <a:t>workload_type_x</a:t>
              </a:r>
              <a:endParaRPr lang="en-US" sz="1200" dirty="0"/>
            </a:p>
          </p:txBody>
        </p:sp>
        <p:sp>
          <p:nvSpPr>
            <p:cNvPr id="84" name="TextBox 83">
              <a:extLst>
                <a:ext uri="{FF2B5EF4-FFF2-40B4-BE49-F238E27FC236}">
                  <a16:creationId xmlns:a16="http://schemas.microsoft.com/office/drawing/2014/main" id="{FDA09190-977E-6846-8F1F-3CEF626BD94F}"/>
                </a:ext>
              </a:extLst>
            </p:cNvPr>
            <p:cNvSpPr txBox="1"/>
            <p:nvPr/>
          </p:nvSpPr>
          <p:spPr>
            <a:xfrm>
              <a:off x="5214633" y="4221341"/>
              <a:ext cx="1456040" cy="276999"/>
            </a:xfrm>
            <a:prstGeom prst="rect">
              <a:avLst/>
            </a:prstGeom>
            <a:noFill/>
          </p:spPr>
          <p:txBody>
            <a:bodyPr wrap="none" rtlCol="0">
              <a:spAutoFit/>
            </a:bodyPr>
            <a:lstStyle/>
            <a:p>
              <a:r>
                <a:rPr lang="en-US" sz="1200" dirty="0">
                  <a:sym typeface="Wingdings" pitchFamily="2" charset="2"/>
                </a:rPr>
                <a:t> </a:t>
              </a:r>
              <a:r>
                <a:rPr lang="en-US" sz="1200" dirty="0" err="1"/>
                <a:t>workload_type_y</a:t>
              </a:r>
              <a:endParaRPr lang="en-US" sz="1200" dirty="0"/>
            </a:p>
          </p:txBody>
        </p:sp>
        <p:sp>
          <p:nvSpPr>
            <p:cNvPr id="92" name="TextBox 91">
              <a:extLst>
                <a:ext uri="{FF2B5EF4-FFF2-40B4-BE49-F238E27FC236}">
                  <a16:creationId xmlns:a16="http://schemas.microsoft.com/office/drawing/2014/main" id="{745A7878-D828-7742-BFF0-E2D994724EED}"/>
                </a:ext>
              </a:extLst>
            </p:cNvPr>
            <p:cNvSpPr txBox="1"/>
            <p:nvPr/>
          </p:nvSpPr>
          <p:spPr>
            <a:xfrm>
              <a:off x="5214633" y="4399868"/>
              <a:ext cx="1456040" cy="276999"/>
            </a:xfrm>
            <a:prstGeom prst="rect">
              <a:avLst/>
            </a:prstGeom>
            <a:noFill/>
          </p:spPr>
          <p:txBody>
            <a:bodyPr wrap="none" rtlCol="0">
              <a:spAutoFit/>
            </a:bodyPr>
            <a:lstStyle/>
            <a:p>
              <a:r>
                <a:rPr lang="en-US" sz="1200" dirty="0">
                  <a:sym typeface="Wingdings" pitchFamily="2" charset="2"/>
                </a:rPr>
                <a:t> </a:t>
              </a:r>
              <a:r>
                <a:rPr lang="en-US" sz="1200" dirty="0" err="1"/>
                <a:t>workload_type_z</a:t>
              </a:r>
              <a:endParaRPr lang="en-US" sz="1200" dirty="0"/>
            </a:p>
          </p:txBody>
        </p:sp>
        <p:sp>
          <p:nvSpPr>
            <p:cNvPr id="93" name="TextBox 92">
              <a:extLst>
                <a:ext uri="{FF2B5EF4-FFF2-40B4-BE49-F238E27FC236}">
                  <a16:creationId xmlns:a16="http://schemas.microsoft.com/office/drawing/2014/main" id="{A63CB2AC-5186-1449-A725-1735EB567D09}"/>
                </a:ext>
              </a:extLst>
            </p:cNvPr>
            <p:cNvSpPr txBox="1"/>
            <p:nvPr/>
          </p:nvSpPr>
          <p:spPr>
            <a:xfrm>
              <a:off x="5214633" y="4578395"/>
              <a:ext cx="1497718" cy="276999"/>
            </a:xfrm>
            <a:prstGeom prst="rect">
              <a:avLst/>
            </a:prstGeom>
            <a:noFill/>
          </p:spPr>
          <p:txBody>
            <a:bodyPr wrap="none" rtlCol="0">
              <a:spAutoFit/>
            </a:bodyPr>
            <a:lstStyle/>
            <a:p>
              <a:r>
                <a:rPr lang="en-US" sz="1200" dirty="0">
                  <a:sym typeface="Wingdings" pitchFamily="2" charset="2"/>
                </a:rPr>
                <a:t> </a:t>
              </a:r>
              <a:r>
                <a:rPr lang="en-US" sz="1200" dirty="0" err="1"/>
                <a:t>workload_type_w</a:t>
              </a:r>
              <a:endParaRPr lang="en-US" sz="1200" dirty="0"/>
            </a:p>
          </p:txBody>
        </p:sp>
        <p:sp>
          <p:nvSpPr>
            <p:cNvPr id="95" name="TextBox 94">
              <a:extLst>
                <a:ext uri="{FF2B5EF4-FFF2-40B4-BE49-F238E27FC236}">
                  <a16:creationId xmlns:a16="http://schemas.microsoft.com/office/drawing/2014/main" id="{E5C912FF-F7C7-9847-A68C-C47AE7194570}"/>
                </a:ext>
              </a:extLst>
            </p:cNvPr>
            <p:cNvSpPr txBox="1"/>
            <p:nvPr/>
          </p:nvSpPr>
          <p:spPr>
            <a:xfrm>
              <a:off x="5214633" y="4756922"/>
              <a:ext cx="1454437" cy="276999"/>
            </a:xfrm>
            <a:prstGeom prst="rect">
              <a:avLst/>
            </a:prstGeom>
            <a:noFill/>
          </p:spPr>
          <p:txBody>
            <a:bodyPr wrap="none" rtlCol="0">
              <a:spAutoFit/>
            </a:bodyPr>
            <a:lstStyle/>
            <a:p>
              <a:r>
                <a:rPr lang="en-US" sz="1200" dirty="0">
                  <a:sym typeface="Wingdings" pitchFamily="2" charset="2"/>
                </a:rPr>
                <a:t> </a:t>
              </a:r>
              <a:r>
                <a:rPr lang="en-US" sz="1200" dirty="0" err="1"/>
                <a:t>workload_type_y</a:t>
              </a:r>
              <a:endParaRPr lang="en-US" sz="1200" dirty="0"/>
            </a:p>
          </p:txBody>
        </p:sp>
      </p:grpSp>
      <p:sp>
        <p:nvSpPr>
          <p:cNvPr id="99" name="TextBox 98">
            <a:extLst>
              <a:ext uri="{FF2B5EF4-FFF2-40B4-BE49-F238E27FC236}">
                <a16:creationId xmlns:a16="http://schemas.microsoft.com/office/drawing/2014/main" id="{EC589F3E-5D78-8744-99FD-3990DE935670}"/>
              </a:ext>
            </a:extLst>
          </p:cNvPr>
          <p:cNvSpPr txBox="1"/>
          <p:nvPr/>
        </p:nvSpPr>
        <p:spPr>
          <a:xfrm>
            <a:off x="4905097" y="5244091"/>
            <a:ext cx="290464" cy="276999"/>
          </a:xfrm>
          <a:prstGeom prst="rect">
            <a:avLst/>
          </a:prstGeom>
          <a:noFill/>
        </p:spPr>
        <p:txBody>
          <a:bodyPr wrap="none" rtlCol="0">
            <a:spAutoFit/>
          </a:bodyPr>
          <a:lstStyle/>
          <a:p>
            <a:r>
              <a:rPr lang="en-US" sz="1200" dirty="0"/>
              <a:t>…</a:t>
            </a:r>
          </a:p>
        </p:txBody>
      </p:sp>
      <p:sp>
        <p:nvSpPr>
          <p:cNvPr id="101" name="TextBox 100">
            <a:extLst>
              <a:ext uri="{FF2B5EF4-FFF2-40B4-BE49-F238E27FC236}">
                <a16:creationId xmlns:a16="http://schemas.microsoft.com/office/drawing/2014/main" id="{414078CE-EC78-974A-B1BB-53D01A0EDBB6}"/>
              </a:ext>
            </a:extLst>
          </p:cNvPr>
          <p:cNvSpPr txBox="1"/>
          <p:nvPr/>
        </p:nvSpPr>
        <p:spPr>
          <a:xfrm>
            <a:off x="7163348" y="3111696"/>
            <a:ext cx="2800126" cy="276999"/>
          </a:xfrm>
          <a:prstGeom prst="rect">
            <a:avLst/>
          </a:prstGeom>
          <a:noFill/>
        </p:spPr>
        <p:txBody>
          <a:bodyPr wrap="none" rtlCol="0">
            <a:spAutoFit/>
          </a:bodyPr>
          <a:lstStyle/>
          <a:p>
            <a:r>
              <a:rPr lang="en-US" sz="1200" dirty="0">
                <a:solidFill>
                  <a:srgbClr val="FF0000"/>
                </a:solidFill>
              </a:rPr>
              <a:t>Workload, </a:t>
            </a:r>
            <a:r>
              <a:rPr lang="en-US" sz="1200" dirty="0" err="1">
                <a:solidFill>
                  <a:srgbClr val="FF0000"/>
                </a:solidFill>
              </a:rPr>
              <a:t>tk</a:t>
            </a:r>
            <a:r>
              <a:rPr lang="en-US" sz="1200" dirty="0">
                <a:solidFill>
                  <a:srgbClr val="FF0000"/>
                </a:solidFill>
              </a:rPr>
              <a:t>; config_⍺ </a:t>
            </a:r>
            <a:r>
              <a:rPr lang="en-US" sz="1200" dirty="0">
                <a:solidFill>
                  <a:srgbClr val="FF0000"/>
                </a:solidFill>
                <a:sym typeface="Wingdings" pitchFamily="2" charset="2"/>
              </a:rPr>
              <a:t> performance: 3</a:t>
            </a:r>
            <a:endParaRPr lang="en-US" sz="1200" dirty="0">
              <a:solidFill>
                <a:srgbClr val="FF0000"/>
              </a:solidFill>
            </a:endParaRPr>
          </a:p>
        </p:txBody>
      </p:sp>
      <p:sp>
        <p:nvSpPr>
          <p:cNvPr id="102" name="TextBox 101">
            <a:extLst>
              <a:ext uri="{FF2B5EF4-FFF2-40B4-BE49-F238E27FC236}">
                <a16:creationId xmlns:a16="http://schemas.microsoft.com/office/drawing/2014/main" id="{F939740E-A03B-354A-BD80-4CA57A7F25CD}"/>
              </a:ext>
            </a:extLst>
          </p:cNvPr>
          <p:cNvSpPr txBox="1"/>
          <p:nvPr/>
        </p:nvSpPr>
        <p:spPr>
          <a:xfrm>
            <a:off x="7163348" y="3264096"/>
            <a:ext cx="184731" cy="276999"/>
          </a:xfrm>
          <a:prstGeom prst="rect">
            <a:avLst/>
          </a:prstGeom>
          <a:noFill/>
        </p:spPr>
        <p:txBody>
          <a:bodyPr wrap="none" rtlCol="0">
            <a:spAutoFit/>
          </a:bodyPr>
          <a:lstStyle/>
          <a:p>
            <a:endParaRPr lang="en-US" sz="1200" dirty="0">
              <a:solidFill>
                <a:srgbClr val="FF0000"/>
              </a:solidFill>
            </a:endParaRPr>
          </a:p>
        </p:txBody>
      </p:sp>
      <p:sp>
        <p:nvSpPr>
          <p:cNvPr id="103" name="TextBox 102">
            <a:extLst>
              <a:ext uri="{FF2B5EF4-FFF2-40B4-BE49-F238E27FC236}">
                <a16:creationId xmlns:a16="http://schemas.microsoft.com/office/drawing/2014/main" id="{EC718A3E-C942-AF4B-B05B-A4D8CF5F3221}"/>
              </a:ext>
            </a:extLst>
          </p:cNvPr>
          <p:cNvSpPr txBox="1"/>
          <p:nvPr/>
        </p:nvSpPr>
        <p:spPr>
          <a:xfrm>
            <a:off x="7163348" y="3416496"/>
            <a:ext cx="184731" cy="276999"/>
          </a:xfrm>
          <a:prstGeom prst="rect">
            <a:avLst/>
          </a:prstGeom>
          <a:noFill/>
        </p:spPr>
        <p:txBody>
          <a:bodyPr wrap="none" rtlCol="0">
            <a:spAutoFit/>
          </a:bodyPr>
          <a:lstStyle/>
          <a:p>
            <a:endParaRPr lang="en-US" sz="1200" dirty="0">
              <a:solidFill>
                <a:srgbClr val="FF0000"/>
              </a:solidFill>
            </a:endParaRPr>
          </a:p>
        </p:txBody>
      </p:sp>
      <p:sp>
        <p:nvSpPr>
          <p:cNvPr id="104" name="TextBox 103">
            <a:extLst>
              <a:ext uri="{FF2B5EF4-FFF2-40B4-BE49-F238E27FC236}">
                <a16:creationId xmlns:a16="http://schemas.microsoft.com/office/drawing/2014/main" id="{5366B744-CE32-DA43-AE99-5AFF75328F68}"/>
              </a:ext>
            </a:extLst>
          </p:cNvPr>
          <p:cNvSpPr txBox="1"/>
          <p:nvPr/>
        </p:nvSpPr>
        <p:spPr>
          <a:xfrm>
            <a:off x="7163348" y="3346825"/>
            <a:ext cx="2864246" cy="276999"/>
          </a:xfrm>
          <a:prstGeom prst="rect">
            <a:avLst/>
          </a:prstGeom>
          <a:noFill/>
        </p:spPr>
        <p:txBody>
          <a:bodyPr wrap="none" rtlCol="0">
            <a:spAutoFit/>
          </a:bodyPr>
          <a:lstStyle/>
          <a:p>
            <a:r>
              <a:rPr lang="en-US" sz="1200" dirty="0">
                <a:solidFill>
                  <a:srgbClr val="FF0000"/>
                </a:solidFill>
              </a:rPr>
              <a:t>Workload, t4k; config_β </a:t>
            </a:r>
            <a:r>
              <a:rPr lang="en-US" sz="1200" dirty="0">
                <a:solidFill>
                  <a:srgbClr val="FF0000"/>
                </a:solidFill>
                <a:sym typeface="Wingdings" pitchFamily="2" charset="2"/>
              </a:rPr>
              <a:t> performance: 7</a:t>
            </a:r>
            <a:endParaRPr lang="en-US" sz="1200" dirty="0">
              <a:solidFill>
                <a:srgbClr val="FF0000"/>
              </a:solidFill>
            </a:endParaRPr>
          </a:p>
        </p:txBody>
      </p:sp>
      <p:sp>
        <p:nvSpPr>
          <p:cNvPr id="105" name="TextBox 104">
            <a:extLst>
              <a:ext uri="{FF2B5EF4-FFF2-40B4-BE49-F238E27FC236}">
                <a16:creationId xmlns:a16="http://schemas.microsoft.com/office/drawing/2014/main" id="{42C9E560-FEBC-1A44-B486-61817519AB6D}"/>
              </a:ext>
            </a:extLst>
          </p:cNvPr>
          <p:cNvSpPr txBox="1"/>
          <p:nvPr/>
        </p:nvSpPr>
        <p:spPr>
          <a:xfrm>
            <a:off x="7163348" y="3581955"/>
            <a:ext cx="2817759" cy="276999"/>
          </a:xfrm>
          <a:prstGeom prst="rect">
            <a:avLst/>
          </a:prstGeom>
          <a:noFill/>
        </p:spPr>
        <p:txBody>
          <a:bodyPr wrap="none" rtlCol="0">
            <a:spAutoFit/>
          </a:bodyPr>
          <a:lstStyle/>
          <a:p>
            <a:r>
              <a:rPr lang="en-US" sz="1200" dirty="0">
                <a:solidFill>
                  <a:srgbClr val="FF0000"/>
                </a:solidFill>
              </a:rPr>
              <a:t>Workload, t…; </a:t>
            </a:r>
            <a:r>
              <a:rPr lang="en-US" sz="1200" dirty="0" err="1">
                <a:solidFill>
                  <a:srgbClr val="FF0000"/>
                </a:solidFill>
              </a:rPr>
              <a:t>config_γ</a:t>
            </a:r>
            <a:r>
              <a:rPr lang="en-US" sz="1200" dirty="0">
                <a:solidFill>
                  <a:srgbClr val="FF0000"/>
                </a:solidFill>
              </a:rPr>
              <a:t> </a:t>
            </a:r>
            <a:r>
              <a:rPr lang="en-US" sz="1200" dirty="0">
                <a:solidFill>
                  <a:srgbClr val="FF0000"/>
                </a:solidFill>
                <a:sym typeface="Wingdings" pitchFamily="2" charset="2"/>
              </a:rPr>
              <a:t> performance: 5</a:t>
            </a:r>
            <a:endParaRPr lang="en-US" sz="1200" dirty="0">
              <a:solidFill>
                <a:srgbClr val="FF0000"/>
              </a:solidFill>
            </a:endParaRPr>
          </a:p>
        </p:txBody>
      </p:sp>
      <p:sp>
        <p:nvSpPr>
          <p:cNvPr id="20" name="TextBox 19">
            <a:extLst>
              <a:ext uri="{FF2B5EF4-FFF2-40B4-BE49-F238E27FC236}">
                <a16:creationId xmlns:a16="http://schemas.microsoft.com/office/drawing/2014/main" id="{9398BC83-DB1D-4C4C-B138-C378A375685C}"/>
              </a:ext>
            </a:extLst>
          </p:cNvPr>
          <p:cNvSpPr txBox="1"/>
          <p:nvPr/>
        </p:nvSpPr>
        <p:spPr>
          <a:xfrm>
            <a:off x="7724502" y="4317686"/>
            <a:ext cx="1905650" cy="830997"/>
          </a:xfrm>
          <a:prstGeom prst="rect">
            <a:avLst/>
          </a:prstGeom>
          <a:noFill/>
        </p:spPr>
        <p:txBody>
          <a:bodyPr wrap="none" rtlCol="0">
            <a:spAutoFit/>
          </a:bodyPr>
          <a:lstStyle/>
          <a:p>
            <a:r>
              <a:rPr lang="en-US" sz="1200" dirty="0"/>
              <a:t>Best config:</a:t>
            </a:r>
          </a:p>
          <a:p>
            <a:r>
              <a:rPr lang="en-US" sz="1200" dirty="0" err="1"/>
              <a:t>Workload_type_x</a:t>
            </a:r>
            <a:r>
              <a:rPr lang="en-US" sz="1200" dirty="0"/>
              <a:t>; config_β</a:t>
            </a:r>
          </a:p>
          <a:p>
            <a:r>
              <a:rPr lang="en-US" sz="1200" dirty="0" err="1"/>
              <a:t>Workload_type_y</a:t>
            </a:r>
            <a:r>
              <a:rPr lang="en-US" sz="1200" dirty="0"/>
              <a:t>; </a:t>
            </a:r>
            <a:r>
              <a:rPr lang="en-US" sz="1200" dirty="0" err="1"/>
              <a:t>config_θ</a:t>
            </a:r>
            <a:endParaRPr lang="en-US" sz="1200" dirty="0"/>
          </a:p>
          <a:p>
            <a:r>
              <a:rPr lang="en-US" sz="1200" dirty="0"/>
              <a:t>…</a:t>
            </a:r>
          </a:p>
        </p:txBody>
      </p:sp>
      <p:sp>
        <p:nvSpPr>
          <p:cNvPr id="21" name="Rounded Rectangle 20">
            <a:extLst>
              <a:ext uri="{FF2B5EF4-FFF2-40B4-BE49-F238E27FC236}">
                <a16:creationId xmlns:a16="http://schemas.microsoft.com/office/drawing/2014/main" id="{76AF6539-E808-8C40-B126-ECC123E80E60}"/>
              </a:ext>
            </a:extLst>
          </p:cNvPr>
          <p:cNvSpPr/>
          <p:nvPr/>
        </p:nvSpPr>
        <p:spPr>
          <a:xfrm>
            <a:off x="3818716" y="2986756"/>
            <a:ext cx="2591338" cy="1359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ight Arrow 107">
            <a:extLst>
              <a:ext uri="{FF2B5EF4-FFF2-40B4-BE49-F238E27FC236}">
                <a16:creationId xmlns:a16="http://schemas.microsoft.com/office/drawing/2014/main" id="{632B2023-2D89-3D4D-9962-D7D3205079A2}"/>
              </a:ext>
            </a:extLst>
          </p:cNvPr>
          <p:cNvSpPr/>
          <p:nvPr/>
        </p:nvSpPr>
        <p:spPr>
          <a:xfrm>
            <a:off x="6568986" y="326176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ight Arrow 108">
            <a:extLst>
              <a:ext uri="{FF2B5EF4-FFF2-40B4-BE49-F238E27FC236}">
                <a16:creationId xmlns:a16="http://schemas.microsoft.com/office/drawing/2014/main" id="{BA046A0A-C5EB-C942-AD16-1EC47D82637F}"/>
              </a:ext>
            </a:extLst>
          </p:cNvPr>
          <p:cNvSpPr/>
          <p:nvPr/>
        </p:nvSpPr>
        <p:spPr>
          <a:xfrm rot="5400000">
            <a:off x="8542344" y="403030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a:extLst>
              <a:ext uri="{FF2B5EF4-FFF2-40B4-BE49-F238E27FC236}">
                <a16:creationId xmlns:a16="http://schemas.microsoft.com/office/drawing/2014/main" id="{8F658CDB-2632-7D40-9E00-3EE209552CA7}"/>
              </a:ext>
            </a:extLst>
          </p:cNvPr>
          <p:cNvSpPr/>
          <p:nvPr/>
        </p:nvSpPr>
        <p:spPr>
          <a:xfrm rot="16200000" flipH="1">
            <a:off x="5069908"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914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13</a:t>
            </a:fld>
            <a:endParaRPr lang="en-US"/>
          </a:p>
        </p:txBody>
      </p:sp>
      <p:grpSp>
        <p:nvGrpSpPr>
          <p:cNvPr id="9" name="Group 8">
            <a:extLst>
              <a:ext uri="{FF2B5EF4-FFF2-40B4-BE49-F238E27FC236}">
                <a16:creationId xmlns:a16="http://schemas.microsoft.com/office/drawing/2014/main" id="{7C845AF2-6B24-CB42-A780-906D5AED6146}"/>
              </a:ext>
            </a:extLst>
          </p:cNvPr>
          <p:cNvGrpSpPr/>
          <p:nvPr/>
        </p:nvGrpSpPr>
        <p:grpSpPr>
          <a:xfrm>
            <a:off x="325153" y="3888463"/>
            <a:ext cx="3577940" cy="1336037"/>
            <a:chOff x="3949529" y="5299278"/>
            <a:chExt cx="3577940" cy="1336037"/>
          </a:xfrm>
        </p:grpSpPr>
        <p:cxnSp>
          <p:nvCxnSpPr>
            <p:cNvPr id="5" name="Straight Arrow Connector 4">
              <a:extLst>
                <a:ext uri="{FF2B5EF4-FFF2-40B4-BE49-F238E27FC236}">
                  <a16:creationId xmlns:a16="http://schemas.microsoft.com/office/drawing/2014/main" id="{18DC47AA-6D75-0C40-A214-8122A653EE04}"/>
                </a:ext>
              </a:extLst>
            </p:cNvPr>
            <p:cNvCxnSpPr/>
            <p:nvPr/>
          </p:nvCxnSpPr>
          <p:spPr>
            <a:xfrm>
              <a:off x="4071567" y="6397913"/>
              <a:ext cx="3149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7152045" y="6392675"/>
              <a:ext cx="375424" cy="215444"/>
            </a:xfrm>
            <a:prstGeom prst="rect">
              <a:avLst/>
            </a:prstGeom>
            <a:noFill/>
          </p:spPr>
          <p:txBody>
            <a:bodyPr wrap="none" rtlCol="0">
              <a:spAutoFit/>
            </a:bodyPr>
            <a:lstStyle/>
            <a:p>
              <a:r>
                <a:rPr lang="en-US" sz="8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4071567" y="5327610"/>
              <a:ext cx="3171804" cy="959248"/>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4018236" y="5947673"/>
              <a:ext cx="634361" cy="359284"/>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4652597" y="5559618"/>
              <a:ext cx="634361" cy="81425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5286958" y="5299278"/>
              <a:ext cx="634361" cy="85049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5921319" y="5433427"/>
              <a:ext cx="634361" cy="853432"/>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6555680" y="5692247"/>
              <a:ext cx="634361" cy="49682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6555680"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5921319"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5286958"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4649790" y="6390545"/>
              <a:ext cx="634361" cy="14736"/>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4012622" y="6390545"/>
              <a:ext cx="634361" cy="14736"/>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3949529" y="6414204"/>
              <a:ext cx="269626" cy="215444"/>
            </a:xfrm>
            <a:prstGeom prst="rect">
              <a:avLst/>
            </a:prstGeom>
            <a:noFill/>
          </p:spPr>
          <p:txBody>
            <a:bodyPr wrap="none" rtlCol="0">
              <a:spAutoFit/>
            </a:bodyPr>
            <a:lstStyle/>
            <a:p>
              <a:r>
                <a:rPr lang="en-US" sz="800" dirty="0"/>
                <a:t>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4580279" y="6415621"/>
              <a:ext cx="269626" cy="215444"/>
            </a:xfrm>
            <a:prstGeom prst="rect">
              <a:avLst/>
            </a:prstGeom>
            <a:noFill/>
          </p:spPr>
          <p:txBody>
            <a:bodyPr wrap="none" rtlCol="0">
              <a:spAutoFit/>
            </a:bodyPr>
            <a:lstStyle/>
            <a:p>
              <a:r>
                <a:rPr lang="en-US" sz="800" dirty="0"/>
                <a:t>t1</a:t>
              </a:r>
            </a:p>
          </p:txBody>
        </p:sp>
        <p:sp>
          <p:nvSpPr>
            <p:cNvPr id="49" name="TextBox 48">
              <a:extLst>
                <a:ext uri="{FF2B5EF4-FFF2-40B4-BE49-F238E27FC236}">
                  <a16:creationId xmlns:a16="http://schemas.microsoft.com/office/drawing/2014/main" id="{4F458292-B21D-C043-AAC4-7BC964144689}"/>
                </a:ext>
              </a:extLst>
            </p:cNvPr>
            <p:cNvSpPr txBox="1"/>
            <p:nvPr/>
          </p:nvSpPr>
          <p:spPr>
            <a:xfrm>
              <a:off x="5211029" y="6417038"/>
              <a:ext cx="269626" cy="215444"/>
            </a:xfrm>
            <a:prstGeom prst="rect">
              <a:avLst/>
            </a:prstGeom>
            <a:noFill/>
          </p:spPr>
          <p:txBody>
            <a:bodyPr wrap="none" rtlCol="0">
              <a:spAutoFit/>
            </a:bodyPr>
            <a:lstStyle/>
            <a:p>
              <a:r>
                <a:rPr lang="en-US" sz="800" dirty="0"/>
                <a:t>t2</a:t>
              </a:r>
            </a:p>
          </p:txBody>
        </p:sp>
        <p:sp>
          <p:nvSpPr>
            <p:cNvPr id="50" name="TextBox 49">
              <a:extLst>
                <a:ext uri="{FF2B5EF4-FFF2-40B4-BE49-F238E27FC236}">
                  <a16:creationId xmlns:a16="http://schemas.microsoft.com/office/drawing/2014/main" id="{FFBA717B-2C1C-F34D-9657-3A2AD4499F73}"/>
                </a:ext>
              </a:extLst>
            </p:cNvPr>
            <p:cNvSpPr txBox="1"/>
            <p:nvPr/>
          </p:nvSpPr>
          <p:spPr>
            <a:xfrm>
              <a:off x="5841780" y="6418454"/>
              <a:ext cx="269626" cy="215444"/>
            </a:xfrm>
            <a:prstGeom prst="rect">
              <a:avLst/>
            </a:prstGeom>
            <a:noFill/>
          </p:spPr>
          <p:txBody>
            <a:bodyPr wrap="none" rtlCol="0">
              <a:spAutoFit/>
            </a:bodyPr>
            <a:lstStyle/>
            <a:p>
              <a:r>
                <a:rPr lang="en-US" sz="800" dirty="0"/>
                <a:t>t3</a:t>
              </a:r>
            </a:p>
          </p:txBody>
        </p:sp>
        <p:sp>
          <p:nvSpPr>
            <p:cNvPr id="51" name="TextBox 50">
              <a:extLst>
                <a:ext uri="{FF2B5EF4-FFF2-40B4-BE49-F238E27FC236}">
                  <a16:creationId xmlns:a16="http://schemas.microsoft.com/office/drawing/2014/main" id="{F506EB7D-6F84-1E41-BF56-0F0A025FDEB8}"/>
                </a:ext>
              </a:extLst>
            </p:cNvPr>
            <p:cNvSpPr txBox="1"/>
            <p:nvPr/>
          </p:nvSpPr>
          <p:spPr>
            <a:xfrm>
              <a:off x="6472530" y="6419871"/>
              <a:ext cx="269626" cy="215444"/>
            </a:xfrm>
            <a:prstGeom prst="rect">
              <a:avLst/>
            </a:prstGeom>
            <a:noFill/>
          </p:spPr>
          <p:txBody>
            <a:bodyPr wrap="none" rtlCol="0">
              <a:spAutoFit/>
            </a:bodyPr>
            <a:lstStyle/>
            <a:p>
              <a:r>
                <a:rPr lang="en-US" sz="800" dirty="0"/>
                <a:t>t4</a:t>
              </a:r>
            </a:p>
          </p:txBody>
        </p:sp>
        <p:sp>
          <p:nvSpPr>
            <p:cNvPr id="36" name="Freeform 35">
              <a:extLst>
                <a:ext uri="{FF2B5EF4-FFF2-40B4-BE49-F238E27FC236}">
                  <a16:creationId xmlns:a16="http://schemas.microsoft.com/office/drawing/2014/main" id="{DCA552B0-3822-2844-9065-06C9793B3600}"/>
                </a:ext>
              </a:extLst>
            </p:cNvPr>
            <p:cNvSpPr/>
            <p:nvPr/>
          </p:nvSpPr>
          <p:spPr>
            <a:xfrm>
              <a:off x="4084197" y="5453120"/>
              <a:ext cx="3166190" cy="765162"/>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4091216" y="5436177"/>
              <a:ext cx="3166190" cy="69924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4" name="Rectangle 43">
            <a:extLst>
              <a:ext uri="{FF2B5EF4-FFF2-40B4-BE49-F238E27FC236}">
                <a16:creationId xmlns:a16="http://schemas.microsoft.com/office/drawing/2014/main" id="{E70F1C6F-E9EB-D64C-ACC8-A33F5B195AA2}"/>
              </a:ext>
            </a:extLst>
          </p:cNvPr>
          <p:cNvSpPr/>
          <p:nvPr/>
        </p:nvSpPr>
        <p:spPr>
          <a:xfrm>
            <a:off x="243244"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Application</a:t>
            </a:r>
          </a:p>
          <a:p>
            <a:pPr algn="ctr"/>
            <a:r>
              <a:rPr lang="en-US" sz="800" dirty="0"/>
              <a:t>Stack</a:t>
            </a:r>
          </a:p>
        </p:txBody>
      </p:sp>
      <p:sp>
        <p:nvSpPr>
          <p:cNvPr id="45" name="Rectangle 44">
            <a:extLst>
              <a:ext uri="{FF2B5EF4-FFF2-40B4-BE49-F238E27FC236}">
                <a16:creationId xmlns:a16="http://schemas.microsoft.com/office/drawing/2014/main" id="{B7151F18-0031-EA4F-A26E-811B9A7E9768}"/>
              </a:ext>
            </a:extLst>
          </p:cNvPr>
          <p:cNvSpPr/>
          <p:nvPr/>
        </p:nvSpPr>
        <p:spPr>
          <a:xfrm>
            <a:off x="2024306" y="449977"/>
            <a:ext cx="898854" cy="36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Monitoring</a:t>
            </a:r>
          </a:p>
        </p:txBody>
      </p:sp>
      <p:sp>
        <p:nvSpPr>
          <p:cNvPr id="52" name="Rectangle 51">
            <a:extLst>
              <a:ext uri="{FF2B5EF4-FFF2-40B4-BE49-F238E27FC236}">
                <a16:creationId xmlns:a16="http://schemas.microsoft.com/office/drawing/2014/main" id="{C27BE68F-86E3-614C-B2FE-92B31C1BCAAB}"/>
              </a:ext>
            </a:extLst>
          </p:cNvPr>
          <p:cNvSpPr/>
          <p:nvPr/>
        </p:nvSpPr>
        <p:spPr>
          <a:xfrm>
            <a:off x="2024306" y="1178256"/>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Analysis</a:t>
            </a:r>
          </a:p>
        </p:txBody>
      </p:sp>
      <p:sp>
        <p:nvSpPr>
          <p:cNvPr id="53" name="Rectangle 52">
            <a:extLst>
              <a:ext uri="{FF2B5EF4-FFF2-40B4-BE49-F238E27FC236}">
                <a16:creationId xmlns:a16="http://schemas.microsoft.com/office/drawing/2014/main" id="{7137079F-DC5D-E74F-AADC-17040C6A6D28}"/>
              </a:ext>
            </a:extLst>
          </p:cNvPr>
          <p:cNvSpPr/>
          <p:nvPr/>
        </p:nvSpPr>
        <p:spPr>
          <a:xfrm>
            <a:off x="2024306" y="1936232"/>
            <a:ext cx="898854" cy="3685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t>Planning</a:t>
            </a:r>
          </a:p>
        </p:txBody>
      </p:sp>
      <p:cxnSp>
        <p:nvCxnSpPr>
          <p:cNvPr id="54" name="Elbow Connector 53">
            <a:extLst>
              <a:ext uri="{FF2B5EF4-FFF2-40B4-BE49-F238E27FC236}">
                <a16:creationId xmlns:a16="http://schemas.microsoft.com/office/drawing/2014/main" id="{1029ABCB-CB52-F942-9511-56C25EC728A9}"/>
              </a:ext>
            </a:extLst>
          </p:cNvPr>
          <p:cNvCxnSpPr>
            <a:stCxn id="44" idx="0"/>
            <a:endCxn id="45" idx="1"/>
          </p:cNvCxnSpPr>
          <p:nvPr/>
        </p:nvCxnSpPr>
        <p:spPr>
          <a:xfrm rot="5400000" flipH="1" flipV="1">
            <a:off x="1086481" y="240431"/>
            <a:ext cx="544015" cy="1331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1FCD80AC-6472-ED47-9CDF-7A26D086C725}"/>
              </a:ext>
            </a:extLst>
          </p:cNvPr>
          <p:cNvCxnSpPr>
            <a:stCxn id="53" idx="1"/>
            <a:endCxn id="44" idx="2"/>
          </p:cNvCxnSpPr>
          <p:nvPr/>
        </p:nvCxnSpPr>
        <p:spPr>
          <a:xfrm rot="10800000">
            <a:off x="692671" y="1546782"/>
            <a:ext cx="1331635" cy="573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7FAAC1-2A4B-FE4F-B543-A1C991FE2D9F}"/>
              </a:ext>
            </a:extLst>
          </p:cNvPr>
          <p:cNvCxnSpPr>
            <a:stCxn id="45" idx="2"/>
            <a:endCxn id="52" idx="0"/>
          </p:cNvCxnSpPr>
          <p:nvPr/>
        </p:nvCxnSpPr>
        <p:spPr>
          <a:xfrm>
            <a:off x="2473733" y="818503"/>
            <a:ext cx="0" cy="3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7032CB-463E-2141-83A1-4242A55FFF2E}"/>
              </a:ext>
            </a:extLst>
          </p:cNvPr>
          <p:cNvCxnSpPr>
            <a:stCxn id="52" idx="2"/>
            <a:endCxn id="53" idx="0"/>
          </p:cNvCxnSpPr>
          <p:nvPr/>
        </p:nvCxnSpPr>
        <p:spPr>
          <a:xfrm>
            <a:off x="2473733" y="1546782"/>
            <a:ext cx="0" cy="38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6C8514E-8AE0-9942-98FA-80D1A401DF18}"/>
              </a:ext>
            </a:extLst>
          </p:cNvPr>
          <p:cNvSpPr/>
          <p:nvPr/>
        </p:nvSpPr>
        <p:spPr>
          <a:xfrm>
            <a:off x="1890395" y="209006"/>
            <a:ext cx="1166314" cy="2220686"/>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p>
        </p:txBody>
      </p:sp>
      <p:sp>
        <p:nvSpPr>
          <p:cNvPr id="60" name="TextBox 59">
            <a:extLst>
              <a:ext uri="{FF2B5EF4-FFF2-40B4-BE49-F238E27FC236}">
                <a16:creationId xmlns:a16="http://schemas.microsoft.com/office/drawing/2014/main" id="{373DF0A8-BD55-374B-86B6-000047C46767}"/>
              </a:ext>
            </a:extLst>
          </p:cNvPr>
          <p:cNvSpPr txBox="1"/>
          <p:nvPr/>
        </p:nvSpPr>
        <p:spPr>
          <a:xfrm>
            <a:off x="2114123" y="240804"/>
            <a:ext cx="732747" cy="141593"/>
          </a:xfrm>
          <a:prstGeom prst="rect">
            <a:avLst/>
          </a:prstGeom>
          <a:noFill/>
        </p:spPr>
        <p:txBody>
          <a:bodyPr wrap="square" rtlCol="0">
            <a:spAutoFit/>
          </a:bodyPr>
          <a:lstStyle/>
          <a:p>
            <a:r>
              <a:rPr lang="en-US" sz="800" dirty="0" err="1"/>
              <a:t>SmartTuning</a:t>
            </a:r>
            <a:endParaRPr lang="en-US" sz="800" dirty="0"/>
          </a:p>
        </p:txBody>
      </p:sp>
      <p:sp>
        <p:nvSpPr>
          <p:cNvPr id="94" name="Rectangle 93">
            <a:extLst>
              <a:ext uri="{FF2B5EF4-FFF2-40B4-BE49-F238E27FC236}">
                <a16:creationId xmlns:a16="http://schemas.microsoft.com/office/drawing/2014/main" id="{1603FE46-8475-2140-9FD0-144F60C5DCC7}"/>
              </a:ext>
            </a:extLst>
          </p:cNvPr>
          <p:cNvSpPr/>
          <p:nvPr/>
        </p:nvSpPr>
        <p:spPr>
          <a:xfrm>
            <a:off x="5769724" y="97557"/>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ight Arrow 17">
            <a:extLst>
              <a:ext uri="{FF2B5EF4-FFF2-40B4-BE49-F238E27FC236}">
                <a16:creationId xmlns:a16="http://schemas.microsoft.com/office/drawing/2014/main" id="{857DA5EA-D173-664F-AB40-B37DC7778050}"/>
              </a:ext>
            </a:extLst>
          </p:cNvPr>
          <p:cNvSpPr/>
          <p:nvPr/>
        </p:nvSpPr>
        <p:spPr>
          <a:xfrm rot="5400000">
            <a:off x="6390949" y="1283386"/>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066C97C-0058-074B-B273-891D826B9691}"/>
              </a:ext>
            </a:extLst>
          </p:cNvPr>
          <p:cNvSpPr/>
          <p:nvPr/>
        </p:nvSpPr>
        <p:spPr>
          <a:xfrm>
            <a:off x="5769724" y="1879070"/>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cxnSp>
        <p:nvCxnSpPr>
          <p:cNvPr id="8" name="Straight Connector 7">
            <a:extLst>
              <a:ext uri="{FF2B5EF4-FFF2-40B4-BE49-F238E27FC236}">
                <a16:creationId xmlns:a16="http://schemas.microsoft.com/office/drawing/2014/main" id="{A69361FA-6740-B348-8596-368733D7437B}"/>
              </a:ext>
            </a:extLst>
          </p:cNvPr>
          <p:cNvCxnSpPr>
            <a:cxnSpLocks/>
            <a:endCxn id="20" idx="1"/>
          </p:cNvCxnSpPr>
          <p:nvPr/>
        </p:nvCxnSpPr>
        <p:spPr>
          <a:xfrm>
            <a:off x="6691395" y="1320264"/>
            <a:ext cx="1112847" cy="3057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98BC83-DB1D-4C4C-B138-C378A375685C}"/>
              </a:ext>
            </a:extLst>
          </p:cNvPr>
          <p:cNvSpPr txBox="1"/>
          <p:nvPr/>
        </p:nvSpPr>
        <p:spPr>
          <a:xfrm>
            <a:off x="7804242" y="1210532"/>
            <a:ext cx="1520929" cy="830997"/>
          </a:xfrm>
          <a:prstGeom prst="rect">
            <a:avLst/>
          </a:prstGeom>
          <a:noFill/>
        </p:spPr>
        <p:txBody>
          <a:bodyPr wrap="none" rtlCol="0">
            <a:spAutoFit/>
          </a:bodyPr>
          <a:lstStyle/>
          <a:p>
            <a:r>
              <a:rPr lang="en-US" sz="1200" dirty="0"/>
              <a:t>Best config:</a:t>
            </a:r>
          </a:p>
          <a:p>
            <a:r>
              <a:rPr lang="en-US" sz="1200" dirty="0"/>
              <a:t>Workload X; config_β</a:t>
            </a:r>
          </a:p>
          <a:p>
            <a:r>
              <a:rPr lang="en-US" sz="1200" dirty="0"/>
              <a:t>Workload Y; </a:t>
            </a:r>
            <a:r>
              <a:rPr lang="en-US" sz="1200" dirty="0" err="1"/>
              <a:t>config_θ</a:t>
            </a:r>
            <a:endParaRPr lang="en-US" sz="1200" dirty="0"/>
          </a:p>
          <a:p>
            <a:r>
              <a:rPr lang="en-US" sz="1200" dirty="0"/>
              <a:t>…</a:t>
            </a:r>
          </a:p>
        </p:txBody>
      </p:sp>
      <p:sp>
        <p:nvSpPr>
          <p:cNvPr id="22" name="Bent Arrow 21">
            <a:extLst>
              <a:ext uri="{FF2B5EF4-FFF2-40B4-BE49-F238E27FC236}">
                <a16:creationId xmlns:a16="http://schemas.microsoft.com/office/drawing/2014/main" id="{8F658CDB-2632-7D40-9E00-3EE209552CA7}"/>
              </a:ext>
            </a:extLst>
          </p:cNvPr>
          <p:cNvSpPr/>
          <p:nvPr/>
        </p:nvSpPr>
        <p:spPr>
          <a:xfrm rot="16200000" flipH="1">
            <a:off x="5069908"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36A2743B-1197-B243-A5C7-25311228065B}"/>
              </a:ext>
            </a:extLst>
          </p:cNvPr>
          <p:cNvGrpSpPr/>
          <p:nvPr/>
        </p:nvGrpSpPr>
        <p:grpSpPr>
          <a:xfrm>
            <a:off x="5050329" y="5252699"/>
            <a:ext cx="3302810" cy="1178649"/>
            <a:chOff x="631564" y="2621282"/>
            <a:chExt cx="10311395" cy="3692140"/>
          </a:xfrm>
        </p:grpSpPr>
        <p:cxnSp>
          <p:nvCxnSpPr>
            <p:cNvPr id="84" name="Straight Arrow Connector 83">
              <a:extLst>
                <a:ext uri="{FF2B5EF4-FFF2-40B4-BE49-F238E27FC236}">
                  <a16:creationId xmlns:a16="http://schemas.microsoft.com/office/drawing/2014/main" id="{6D4B9021-34CA-5E48-A426-7FA46F319258}"/>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2D820B9-A0F9-0649-8E33-0D9159BAF698}"/>
                </a:ext>
              </a:extLst>
            </p:cNvPr>
            <p:cNvSpPr txBox="1"/>
            <p:nvPr/>
          </p:nvSpPr>
          <p:spPr>
            <a:xfrm>
              <a:off x="10567535" y="6013601"/>
              <a:ext cx="375424" cy="215444"/>
            </a:xfrm>
            <a:prstGeom prst="rect">
              <a:avLst/>
            </a:prstGeom>
            <a:noFill/>
          </p:spPr>
          <p:txBody>
            <a:bodyPr wrap="none" rtlCol="0">
              <a:spAutoFit/>
            </a:bodyPr>
            <a:lstStyle/>
            <a:p>
              <a:r>
                <a:rPr lang="en-US" sz="800" dirty="0"/>
                <a:t>time</a:t>
              </a:r>
            </a:p>
          </p:txBody>
        </p:sp>
        <p:sp>
          <p:nvSpPr>
            <p:cNvPr id="93" name="Rectangle 92">
              <a:extLst>
                <a:ext uri="{FF2B5EF4-FFF2-40B4-BE49-F238E27FC236}">
                  <a16:creationId xmlns:a16="http://schemas.microsoft.com/office/drawing/2014/main" id="{564FB582-53E9-8642-8143-E003AFEB9764}"/>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5" name="Rectangle 94">
              <a:extLst>
                <a:ext uri="{FF2B5EF4-FFF2-40B4-BE49-F238E27FC236}">
                  <a16:creationId xmlns:a16="http://schemas.microsoft.com/office/drawing/2014/main" id="{1881FC59-D3A3-3E4F-8E9C-52FC6EA9B7D3}"/>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6" name="Rectangle 95">
              <a:extLst>
                <a:ext uri="{FF2B5EF4-FFF2-40B4-BE49-F238E27FC236}">
                  <a16:creationId xmlns:a16="http://schemas.microsoft.com/office/drawing/2014/main" id="{EB129501-12C5-8B4D-9A73-90459054299C}"/>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7" name="Rectangle 96">
              <a:extLst>
                <a:ext uri="{FF2B5EF4-FFF2-40B4-BE49-F238E27FC236}">
                  <a16:creationId xmlns:a16="http://schemas.microsoft.com/office/drawing/2014/main" id="{586D7BE4-B2C0-F545-932F-C1A287E4E5F2}"/>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8" name="Rectangle 97">
              <a:extLst>
                <a:ext uri="{FF2B5EF4-FFF2-40B4-BE49-F238E27FC236}">
                  <a16:creationId xmlns:a16="http://schemas.microsoft.com/office/drawing/2014/main" id="{CA32E5E2-0BAD-3D43-B555-F27A472ECE82}"/>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00" name="Straight Connector 99">
              <a:extLst>
                <a:ext uri="{FF2B5EF4-FFF2-40B4-BE49-F238E27FC236}">
                  <a16:creationId xmlns:a16="http://schemas.microsoft.com/office/drawing/2014/main" id="{B74D3EF3-5DE5-FA4B-8966-9B8489D16742}"/>
                </a:ext>
              </a:extLst>
            </p:cNvPr>
            <p:cNvCxnSpPr>
              <a:cxnSpLocks/>
            </p:cNvCxnSpPr>
            <p:nvPr/>
          </p:nvCxnSpPr>
          <p:spPr>
            <a:xfrm>
              <a:off x="914400" y="4923345"/>
              <a:ext cx="1898469" cy="145858"/>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D31F11ED-F2D7-ED4C-AD65-9C313B0836CC}"/>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80109827-CEB9-124A-AEB4-5DA0187BFB63}"/>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F9EE7230-BEA1-D24D-BF22-1E8548C017A3}"/>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F364D3E-CDB4-C94D-8FCD-36120FF80C13}"/>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F1838C1D-D28A-7F43-85E2-40552B1350A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4" name="Rectangle 113">
              <a:extLst>
                <a:ext uri="{FF2B5EF4-FFF2-40B4-BE49-F238E27FC236}">
                  <a16:creationId xmlns:a16="http://schemas.microsoft.com/office/drawing/2014/main" id="{20315918-A647-3444-BB50-BED56C97C63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5" name="Rectangle 114">
              <a:extLst>
                <a:ext uri="{FF2B5EF4-FFF2-40B4-BE49-F238E27FC236}">
                  <a16:creationId xmlns:a16="http://schemas.microsoft.com/office/drawing/2014/main" id="{DCFC3C94-1202-D04C-840C-C920FB9EDD87}"/>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6" name="Rectangle 115">
              <a:extLst>
                <a:ext uri="{FF2B5EF4-FFF2-40B4-BE49-F238E27FC236}">
                  <a16:creationId xmlns:a16="http://schemas.microsoft.com/office/drawing/2014/main" id="{2AA3DA6F-5D17-4840-BFCA-A3817CAF7630}"/>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7" name="Rectangle 116">
              <a:extLst>
                <a:ext uri="{FF2B5EF4-FFF2-40B4-BE49-F238E27FC236}">
                  <a16:creationId xmlns:a16="http://schemas.microsoft.com/office/drawing/2014/main" id="{E9734EFF-5AF3-AB4F-8B2C-136428A19DB4}"/>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8" name="TextBox 117">
              <a:extLst>
                <a:ext uri="{FF2B5EF4-FFF2-40B4-BE49-F238E27FC236}">
                  <a16:creationId xmlns:a16="http://schemas.microsoft.com/office/drawing/2014/main" id="{FD3452AD-A40F-A245-AEF2-A054814BA017}"/>
                </a:ext>
              </a:extLst>
            </p:cNvPr>
            <p:cNvSpPr txBox="1"/>
            <p:nvPr/>
          </p:nvSpPr>
          <p:spPr>
            <a:xfrm>
              <a:off x="631564" y="6080398"/>
              <a:ext cx="269626" cy="215444"/>
            </a:xfrm>
            <a:prstGeom prst="rect">
              <a:avLst/>
            </a:prstGeom>
            <a:noFill/>
          </p:spPr>
          <p:txBody>
            <a:bodyPr wrap="none" rtlCol="0">
              <a:spAutoFit/>
            </a:bodyPr>
            <a:lstStyle/>
            <a:p>
              <a:r>
                <a:rPr lang="en-US" sz="800" dirty="0"/>
                <a:t>t0</a:t>
              </a:r>
            </a:p>
          </p:txBody>
        </p:sp>
        <p:sp>
          <p:nvSpPr>
            <p:cNvPr id="119" name="TextBox 118">
              <a:extLst>
                <a:ext uri="{FF2B5EF4-FFF2-40B4-BE49-F238E27FC236}">
                  <a16:creationId xmlns:a16="http://schemas.microsoft.com/office/drawing/2014/main" id="{968ABBC8-3A3C-2041-A0CE-D74C2FE344D5}"/>
                </a:ext>
              </a:extLst>
            </p:cNvPr>
            <p:cNvSpPr txBox="1"/>
            <p:nvPr/>
          </p:nvSpPr>
          <p:spPr>
            <a:xfrm>
              <a:off x="2588499" y="6084793"/>
              <a:ext cx="269626" cy="215444"/>
            </a:xfrm>
            <a:prstGeom prst="rect">
              <a:avLst/>
            </a:prstGeom>
            <a:noFill/>
          </p:spPr>
          <p:txBody>
            <a:bodyPr wrap="none" rtlCol="0">
              <a:spAutoFit/>
            </a:bodyPr>
            <a:lstStyle/>
            <a:p>
              <a:r>
                <a:rPr lang="en-US" sz="800" dirty="0"/>
                <a:t>t1</a:t>
              </a:r>
            </a:p>
          </p:txBody>
        </p:sp>
        <p:sp>
          <p:nvSpPr>
            <p:cNvPr id="120" name="TextBox 119">
              <a:extLst>
                <a:ext uri="{FF2B5EF4-FFF2-40B4-BE49-F238E27FC236}">
                  <a16:creationId xmlns:a16="http://schemas.microsoft.com/office/drawing/2014/main" id="{ADEC073F-86EE-7A41-A4F4-87937A5272B5}"/>
                </a:ext>
              </a:extLst>
            </p:cNvPr>
            <p:cNvSpPr txBox="1"/>
            <p:nvPr/>
          </p:nvSpPr>
          <p:spPr>
            <a:xfrm>
              <a:off x="4545434" y="6089188"/>
              <a:ext cx="269626" cy="215444"/>
            </a:xfrm>
            <a:prstGeom prst="rect">
              <a:avLst/>
            </a:prstGeom>
            <a:noFill/>
          </p:spPr>
          <p:txBody>
            <a:bodyPr wrap="none" rtlCol="0">
              <a:spAutoFit/>
            </a:bodyPr>
            <a:lstStyle/>
            <a:p>
              <a:r>
                <a:rPr lang="en-US" sz="800" dirty="0"/>
                <a:t>t2</a:t>
              </a:r>
            </a:p>
          </p:txBody>
        </p:sp>
        <p:sp>
          <p:nvSpPr>
            <p:cNvPr id="121" name="TextBox 120">
              <a:extLst>
                <a:ext uri="{FF2B5EF4-FFF2-40B4-BE49-F238E27FC236}">
                  <a16:creationId xmlns:a16="http://schemas.microsoft.com/office/drawing/2014/main" id="{62C88D21-86DC-4A4B-9C14-D502F00B0BA9}"/>
                </a:ext>
              </a:extLst>
            </p:cNvPr>
            <p:cNvSpPr txBox="1"/>
            <p:nvPr/>
          </p:nvSpPr>
          <p:spPr>
            <a:xfrm>
              <a:off x="6502369" y="6093583"/>
              <a:ext cx="269626" cy="215444"/>
            </a:xfrm>
            <a:prstGeom prst="rect">
              <a:avLst/>
            </a:prstGeom>
            <a:noFill/>
          </p:spPr>
          <p:txBody>
            <a:bodyPr wrap="none" rtlCol="0">
              <a:spAutoFit/>
            </a:bodyPr>
            <a:lstStyle/>
            <a:p>
              <a:r>
                <a:rPr lang="en-US" sz="800" dirty="0"/>
                <a:t>t3</a:t>
              </a:r>
            </a:p>
          </p:txBody>
        </p:sp>
        <p:sp>
          <p:nvSpPr>
            <p:cNvPr id="122" name="TextBox 121">
              <a:extLst>
                <a:ext uri="{FF2B5EF4-FFF2-40B4-BE49-F238E27FC236}">
                  <a16:creationId xmlns:a16="http://schemas.microsoft.com/office/drawing/2014/main" id="{73FD5840-5071-774D-9F56-312234F0B1FB}"/>
                </a:ext>
              </a:extLst>
            </p:cNvPr>
            <p:cNvSpPr txBox="1"/>
            <p:nvPr/>
          </p:nvSpPr>
          <p:spPr>
            <a:xfrm>
              <a:off x="8459304" y="6097978"/>
              <a:ext cx="269626" cy="215444"/>
            </a:xfrm>
            <a:prstGeom prst="rect">
              <a:avLst/>
            </a:prstGeom>
            <a:noFill/>
          </p:spPr>
          <p:txBody>
            <a:bodyPr wrap="none" rtlCol="0">
              <a:spAutoFit/>
            </a:bodyPr>
            <a:lstStyle/>
            <a:p>
              <a:r>
                <a:rPr lang="en-US" sz="800" dirty="0"/>
                <a:t>t4</a:t>
              </a:r>
            </a:p>
          </p:txBody>
        </p:sp>
      </p:grpSp>
      <p:sp>
        <p:nvSpPr>
          <p:cNvPr id="123" name="Bent Arrow 122">
            <a:extLst>
              <a:ext uri="{FF2B5EF4-FFF2-40B4-BE49-F238E27FC236}">
                <a16:creationId xmlns:a16="http://schemas.microsoft.com/office/drawing/2014/main" id="{BF57B70C-32C0-5C4F-A981-5555D3FA09D3}"/>
              </a:ext>
            </a:extLst>
          </p:cNvPr>
          <p:cNvSpPr/>
          <p:nvPr/>
        </p:nvSpPr>
        <p:spPr>
          <a:xfrm rot="5400000">
            <a:off x="7783671" y="2229434"/>
            <a:ext cx="361360" cy="4005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76490A8D-A3FB-D94A-92A8-64ED7A05630A}"/>
              </a:ext>
            </a:extLst>
          </p:cNvPr>
          <p:cNvSpPr txBox="1"/>
          <p:nvPr/>
        </p:nvSpPr>
        <p:spPr>
          <a:xfrm>
            <a:off x="3556105" y="2824725"/>
            <a:ext cx="2851731" cy="646331"/>
          </a:xfrm>
          <a:prstGeom prst="rect">
            <a:avLst/>
          </a:prstGeom>
          <a:noFill/>
        </p:spPr>
        <p:txBody>
          <a:bodyPr wrap="square" rtlCol="0">
            <a:spAutoFit/>
          </a:bodyPr>
          <a:lstStyle/>
          <a:p>
            <a:r>
              <a:rPr lang="en-US" sz="1200" b="1" dirty="0"/>
              <a:t>Prediction</a:t>
            </a:r>
            <a:r>
              <a:rPr lang="en-US" sz="1200" dirty="0"/>
              <a:t>: predicts the type of the next workload based on past time series and applies the best config for this type.</a:t>
            </a:r>
          </a:p>
        </p:txBody>
      </p:sp>
      <p:sp>
        <p:nvSpPr>
          <p:cNvPr id="125" name="TextBox 124">
            <a:extLst>
              <a:ext uri="{FF2B5EF4-FFF2-40B4-BE49-F238E27FC236}">
                <a16:creationId xmlns:a16="http://schemas.microsoft.com/office/drawing/2014/main" id="{F35FC975-B588-F941-990E-596ECBCAE666}"/>
              </a:ext>
            </a:extLst>
          </p:cNvPr>
          <p:cNvSpPr txBox="1"/>
          <p:nvPr/>
        </p:nvSpPr>
        <p:spPr>
          <a:xfrm>
            <a:off x="7046766" y="2841001"/>
            <a:ext cx="4525792" cy="1384995"/>
          </a:xfrm>
          <a:prstGeom prst="rect">
            <a:avLst/>
          </a:prstGeom>
          <a:noFill/>
        </p:spPr>
        <p:txBody>
          <a:bodyPr wrap="square" rtlCol="0">
            <a:spAutoFit/>
          </a:bodyPr>
          <a:lstStyle/>
          <a:p>
            <a:r>
              <a:rPr lang="en-US" sz="1200" b="1" dirty="0"/>
              <a:t>Reaction</a:t>
            </a:r>
            <a:r>
              <a:rPr lang="en-US" sz="1200" dirty="0"/>
              <a:t>: apply a configuration that best suits for the last workload type observed and identifies the new current workload type. If the configuration applied improves or doesn’t changes the app performance, SmartTuning learns that the config applied also matches with this new workload type. Otherwise, it will search another config for this new type. If the perf. drops, SmartTuning reverts to the default config.</a:t>
            </a:r>
          </a:p>
        </p:txBody>
      </p:sp>
      <p:sp>
        <p:nvSpPr>
          <p:cNvPr id="24" name="Oval 23">
            <a:extLst>
              <a:ext uri="{FF2B5EF4-FFF2-40B4-BE49-F238E27FC236}">
                <a16:creationId xmlns:a16="http://schemas.microsoft.com/office/drawing/2014/main" id="{E6EC515F-0049-9C41-AAA2-84430B6D16DA}"/>
              </a:ext>
            </a:extLst>
          </p:cNvPr>
          <p:cNvSpPr/>
          <p:nvPr/>
        </p:nvSpPr>
        <p:spPr>
          <a:xfrm>
            <a:off x="163386" y="3959650"/>
            <a:ext cx="980447" cy="1423952"/>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C3F317F7-27DA-C946-85ED-694F1D4F469F}"/>
              </a:ext>
            </a:extLst>
          </p:cNvPr>
          <p:cNvSpPr/>
          <p:nvPr/>
        </p:nvSpPr>
        <p:spPr>
          <a:xfrm>
            <a:off x="714103" y="414151"/>
            <a:ext cx="4963886" cy="3539540"/>
          </a:xfrm>
          <a:custGeom>
            <a:avLst/>
            <a:gdLst>
              <a:gd name="connsiteX0" fmla="*/ 0 w 4963886"/>
              <a:gd name="connsiteY0" fmla="*/ 3539540 h 3539540"/>
              <a:gd name="connsiteX1" fmla="*/ 862148 w 4963886"/>
              <a:gd name="connsiteY1" fmla="*/ 2712226 h 3539540"/>
              <a:gd name="connsiteX2" fmla="*/ 3039291 w 4963886"/>
              <a:gd name="connsiteY2" fmla="*/ 2015540 h 3539540"/>
              <a:gd name="connsiteX3" fmla="*/ 4258491 w 4963886"/>
              <a:gd name="connsiteY3" fmla="*/ 317369 h 3539540"/>
              <a:gd name="connsiteX4" fmla="*/ 4963886 w 4963886"/>
              <a:gd name="connsiteY4" fmla="*/ 3860 h 3539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3886" h="3539540">
                <a:moveTo>
                  <a:pt x="0" y="3539540"/>
                </a:moveTo>
                <a:cubicBezTo>
                  <a:pt x="177799" y="3252883"/>
                  <a:pt x="355599" y="2966226"/>
                  <a:pt x="862148" y="2712226"/>
                </a:cubicBezTo>
                <a:cubicBezTo>
                  <a:pt x="1368697" y="2458226"/>
                  <a:pt x="2473234" y="2414683"/>
                  <a:pt x="3039291" y="2015540"/>
                </a:cubicBezTo>
                <a:cubicBezTo>
                  <a:pt x="3605348" y="1616397"/>
                  <a:pt x="3937725" y="652649"/>
                  <a:pt x="4258491" y="317369"/>
                </a:cubicBezTo>
                <a:cubicBezTo>
                  <a:pt x="4579257" y="-17911"/>
                  <a:pt x="4771571" y="-7026"/>
                  <a:pt x="4963886" y="386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6" name="Right Arrow 125">
            <a:extLst>
              <a:ext uri="{FF2B5EF4-FFF2-40B4-BE49-F238E27FC236}">
                <a16:creationId xmlns:a16="http://schemas.microsoft.com/office/drawing/2014/main" id="{AE4685BC-73EE-9445-84F8-59777BBCDE87}"/>
              </a:ext>
            </a:extLst>
          </p:cNvPr>
          <p:cNvSpPr/>
          <p:nvPr/>
        </p:nvSpPr>
        <p:spPr>
          <a:xfrm rot="7212115">
            <a:off x="7422525" y="4465742"/>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a:extLst>
              <a:ext uri="{FF2B5EF4-FFF2-40B4-BE49-F238E27FC236}">
                <a16:creationId xmlns:a16="http://schemas.microsoft.com/office/drawing/2014/main" id="{91A99B48-455F-6144-B501-117DDDFA9AE1}"/>
              </a:ext>
            </a:extLst>
          </p:cNvPr>
          <p:cNvSpPr/>
          <p:nvPr/>
        </p:nvSpPr>
        <p:spPr>
          <a:xfrm rot="2930715">
            <a:off x="5328408" y="4473197"/>
            <a:ext cx="435429" cy="165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B51C749-B214-5043-8DC2-1A38FCD23757}"/>
              </a:ext>
            </a:extLst>
          </p:cNvPr>
          <p:cNvSpPr txBox="1"/>
          <p:nvPr/>
        </p:nvSpPr>
        <p:spPr>
          <a:xfrm>
            <a:off x="7743454" y="4743124"/>
            <a:ext cx="3187026" cy="369332"/>
          </a:xfrm>
          <a:prstGeom prst="rect">
            <a:avLst/>
          </a:prstGeom>
          <a:noFill/>
        </p:spPr>
        <p:txBody>
          <a:bodyPr wrap="none" rtlCol="0">
            <a:spAutoFit/>
          </a:bodyPr>
          <a:lstStyle/>
          <a:p>
            <a:r>
              <a:rPr lang="en-US" dirty="0"/>
              <a:t>Apply the best config to the app</a:t>
            </a:r>
          </a:p>
        </p:txBody>
      </p:sp>
      <p:grpSp>
        <p:nvGrpSpPr>
          <p:cNvPr id="128" name="Group 127">
            <a:extLst>
              <a:ext uri="{FF2B5EF4-FFF2-40B4-BE49-F238E27FC236}">
                <a16:creationId xmlns:a16="http://schemas.microsoft.com/office/drawing/2014/main" id="{A9822E9D-67F6-D240-85BC-9E8A386CB25F}"/>
              </a:ext>
            </a:extLst>
          </p:cNvPr>
          <p:cNvGrpSpPr/>
          <p:nvPr/>
        </p:nvGrpSpPr>
        <p:grpSpPr>
          <a:xfrm>
            <a:off x="9466260" y="194697"/>
            <a:ext cx="970074" cy="1030162"/>
            <a:chOff x="4166343" y="4049442"/>
            <a:chExt cx="970074" cy="1030162"/>
          </a:xfrm>
        </p:grpSpPr>
        <p:sp>
          <p:nvSpPr>
            <p:cNvPr id="129" name="TextBox 128">
              <a:extLst>
                <a:ext uri="{FF2B5EF4-FFF2-40B4-BE49-F238E27FC236}">
                  <a16:creationId xmlns:a16="http://schemas.microsoft.com/office/drawing/2014/main" id="{995754BE-912F-9448-A9D4-6D7F6A5733F9}"/>
                </a:ext>
              </a:extLst>
            </p:cNvPr>
            <p:cNvSpPr txBox="1"/>
            <p:nvPr/>
          </p:nvSpPr>
          <p:spPr>
            <a:xfrm>
              <a:off x="4166343" y="4049442"/>
              <a:ext cx="905954" cy="276999"/>
            </a:xfrm>
            <a:prstGeom prst="rect">
              <a:avLst/>
            </a:prstGeom>
            <a:noFill/>
          </p:spPr>
          <p:txBody>
            <a:bodyPr wrap="none" rtlCol="0">
              <a:spAutoFit/>
            </a:bodyPr>
            <a:lstStyle/>
            <a:p>
              <a:r>
                <a:rPr lang="en-US" sz="1200" dirty="0"/>
                <a:t>Workload X</a:t>
              </a:r>
            </a:p>
          </p:txBody>
        </p:sp>
        <p:sp>
          <p:nvSpPr>
            <p:cNvPr id="130" name="TextBox 129">
              <a:extLst>
                <a:ext uri="{FF2B5EF4-FFF2-40B4-BE49-F238E27FC236}">
                  <a16:creationId xmlns:a16="http://schemas.microsoft.com/office/drawing/2014/main" id="{8FC6F04D-D288-8549-BDE5-293511EF9C64}"/>
                </a:ext>
              </a:extLst>
            </p:cNvPr>
            <p:cNvSpPr txBox="1"/>
            <p:nvPr/>
          </p:nvSpPr>
          <p:spPr>
            <a:xfrm>
              <a:off x="4166343" y="4201842"/>
              <a:ext cx="184731" cy="276999"/>
            </a:xfrm>
            <a:prstGeom prst="rect">
              <a:avLst/>
            </a:prstGeom>
            <a:noFill/>
          </p:spPr>
          <p:txBody>
            <a:bodyPr wrap="none" rtlCol="0">
              <a:spAutoFit/>
            </a:bodyPr>
            <a:lstStyle/>
            <a:p>
              <a:endParaRPr lang="en-US" sz="1200" dirty="0">
                <a:solidFill>
                  <a:srgbClr val="FF0000"/>
                </a:solidFill>
              </a:endParaRPr>
            </a:p>
          </p:txBody>
        </p:sp>
        <p:sp>
          <p:nvSpPr>
            <p:cNvPr id="131" name="TextBox 130">
              <a:extLst>
                <a:ext uri="{FF2B5EF4-FFF2-40B4-BE49-F238E27FC236}">
                  <a16:creationId xmlns:a16="http://schemas.microsoft.com/office/drawing/2014/main" id="{70182B4E-1219-A147-A08D-02F99381569A}"/>
                </a:ext>
              </a:extLst>
            </p:cNvPr>
            <p:cNvSpPr txBox="1"/>
            <p:nvPr/>
          </p:nvSpPr>
          <p:spPr>
            <a:xfrm>
              <a:off x="4166343" y="4354242"/>
              <a:ext cx="184731" cy="276999"/>
            </a:xfrm>
            <a:prstGeom prst="rect">
              <a:avLst/>
            </a:prstGeom>
            <a:noFill/>
          </p:spPr>
          <p:txBody>
            <a:bodyPr wrap="none" rtlCol="0">
              <a:spAutoFit/>
            </a:bodyPr>
            <a:lstStyle/>
            <a:p>
              <a:endParaRPr lang="en-US" sz="1200" dirty="0">
                <a:solidFill>
                  <a:srgbClr val="FF0000"/>
                </a:solidFill>
              </a:endParaRPr>
            </a:p>
          </p:txBody>
        </p:sp>
        <p:sp>
          <p:nvSpPr>
            <p:cNvPr id="132" name="TextBox 131">
              <a:extLst>
                <a:ext uri="{FF2B5EF4-FFF2-40B4-BE49-F238E27FC236}">
                  <a16:creationId xmlns:a16="http://schemas.microsoft.com/office/drawing/2014/main" id="{F3E35ACA-00F5-8740-B8CD-C2F8E945715C}"/>
                </a:ext>
              </a:extLst>
            </p:cNvPr>
            <p:cNvSpPr txBox="1"/>
            <p:nvPr/>
          </p:nvSpPr>
          <p:spPr>
            <a:xfrm>
              <a:off x="4166343" y="4300496"/>
              <a:ext cx="901144" cy="276999"/>
            </a:xfrm>
            <a:prstGeom prst="rect">
              <a:avLst/>
            </a:prstGeom>
            <a:noFill/>
          </p:spPr>
          <p:txBody>
            <a:bodyPr wrap="none" rtlCol="0">
              <a:spAutoFit/>
            </a:bodyPr>
            <a:lstStyle/>
            <a:p>
              <a:r>
                <a:rPr lang="en-US" sz="1200" dirty="0"/>
                <a:t>Workload Y</a:t>
              </a:r>
            </a:p>
          </p:txBody>
        </p:sp>
        <p:sp>
          <p:nvSpPr>
            <p:cNvPr id="133" name="TextBox 132">
              <a:extLst>
                <a:ext uri="{FF2B5EF4-FFF2-40B4-BE49-F238E27FC236}">
                  <a16:creationId xmlns:a16="http://schemas.microsoft.com/office/drawing/2014/main" id="{E56C5F50-97EF-D146-BC4C-4DD48E7524EE}"/>
                </a:ext>
              </a:extLst>
            </p:cNvPr>
            <p:cNvSpPr txBox="1"/>
            <p:nvPr/>
          </p:nvSpPr>
          <p:spPr>
            <a:xfrm>
              <a:off x="4166343" y="4551550"/>
              <a:ext cx="897938" cy="276999"/>
            </a:xfrm>
            <a:prstGeom prst="rect">
              <a:avLst/>
            </a:prstGeom>
            <a:noFill/>
          </p:spPr>
          <p:txBody>
            <a:bodyPr wrap="none" rtlCol="0">
              <a:spAutoFit/>
            </a:bodyPr>
            <a:lstStyle/>
            <a:p>
              <a:r>
                <a:rPr lang="en-US" sz="1200" dirty="0"/>
                <a:t>Workload Z</a:t>
              </a:r>
            </a:p>
          </p:txBody>
        </p:sp>
        <p:sp>
          <p:nvSpPr>
            <p:cNvPr id="85" name="TextBox 84">
              <a:extLst>
                <a:ext uri="{FF2B5EF4-FFF2-40B4-BE49-F238E27FC236}">
                  <a16:creationId xmlns:a16="http://schemas.microsoft.com/office/drawing/2014/main" id="{3A694E07-B3B1-004A-B05B-B8DCBDF7972E}"/>
                </a:ext>
              </a:extLst>
            </p:cNvPr>
            <p:cNvSpPr txBox="1"/>
            <p:nvPr/>
          </p:nvSpPr>
          <p:spPr>
            <a:xfrm>
              <a:off x="4174359" y="4802605"/>
              <a:ext cx="962058" cy="276999"/>
            </a:xfrm>
            <a:prstGeom prst="rect">
              <a:avLst/>
            </a:prstGeom>
            <a:noFill/>
          </p:spPr>
          <p:txBody>
            <a:bodyPr wrap="none" rtlCol="0">
              <a:spAutoFit/>
            </a:bodyPr>
            <a:lstStyle/>
            <a:p>
              <a:r>
                <a:rPr lang="en-US" sz="1200" dirty="0"/>
                <a:t>Workload W</a:t>
              </a:r>
            </a:p>
          </p:txBody>
        </p:sp>
      </p:grpSp>
      <p:sp>
        <p:nvSpPr>
          <p:cNvPr id="135" name="Rounded Rectangle 134">
            <a:extLst>
              <a:ext uri="{FF2B5EF4-FFF2-40B4-BE49-F238E27FC236}">
                <a16:creationId xmlns:a16="http://schemas.microsoft.com/office/drawing/2014/main" id="{2EEA986C-B841-E444-9D17-4B7B3BD39A1C}"/>
              </a:ext>
            </a:extLst>
          </p:cNvPr>
          <p:cNvSpPr/>
          <p:nvPr/>
        </p:nvSpPr>
        <p:spPr>
          <a:xfrm>
            <a:off x="9383065" y="130625"/>
            <a:ext cx="1084210" cy="1111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6BD7540-9761-154A-9AE3-8623F7798549}"/>
              </a:ext>
            </a:extLst>
          </p:cNvPr>
          <p:cNvCxnSpPr>
            <a:cxnSpLocks/>
            <a:stCxn id="94" idx="3"/>
            <a:endCxn id="135" idx="1"/>
          </p:cNvCxnSpPr>
          <p:nvPr/>
        </p:nvCxnSpPr>
        <p:spPr>
          <a:xfrm>
            <a:off x="7447604" y="501491"/>
            <a:ext cx="1935461" cy="184763"/>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431AC99-FB55-0D40-9BDC-B4D575EF95A9}"/>
              </a:ext>
            </a:extLst>
          </p:cNvPr>
          <p:cNvSpPr txBox="1"/>
          <p:nvPr/>
        </p:nvSpPr>
        <p:spPr>
          <a:xfrm>
            <a:off x="243244" y="6322891"/>
            <a:ext cx="4023360" cy="461665"/>
          </a:xfrm>
          <a:prstGeom prst="rect">
            <a:avLst/>
          </a:prstGeom>
          <a:noFill/>
        </p:spPr>
        <p:txBody>
          <a:bodyPr wrap="square" rtlCol="0">
            <a:spAutoFit/>
          </a:bodyPr>
          <a:lstStyle/>
          <a:p>
            <a:r>
              <a:rPr lang="en-US" sz="1200" dirty="0"/>
              <a:t>*It is still open which strategy to use: prediction or reaction or hybrid?</a:t>
            </a:r>
          </a:p>
        </p:txBody>
      </p:sp>
      <p:sp>
        <p:nvSpPr>
          <p:cNvPr id="4" name="TextBox 3">
            <a:extLst>
              <a:ext uri="{FF2B5EF4-FFF2-40B4-BE49-F238E27FC236}">
                <a16:creationId xmlns:a16="http://schemas.microsoft.com/office/drawing/2014/main" id="{24F30BCD-E001-B646-8B2F-EB3A55343CBA}"/>
              </a:ext>
            </a:extLst>
          </p:cNvPr>
          <p:cNvSpPr txBox="1"/>
          <p:nvPr/>
        </p:nvSpPr>
        <p:spPr>
          <a:xfrm>
            <a:off x="6195312" y="2928963"/>
            <a:ext cx="826701" cy="369332"/>
          </a:xfrm>
          <a:prstGeom prst="rect">
            <a:avLst/>
          </a:prstGeom>
          <a:noFill/>
        </p:spPr>
        <p:txBody>
          <a:bodyPr wrap="none" rtlCol="0">
            <a:spAutoFit/>
          </a:bodyPr>
          <a:lstStyle/>
          <a:p>
            <a:r>
              <a:rPr lang="en-US" dirty="0"/>
              <a:t>and/or</a:t>
            </a:r>
          </a:p>
        </p:txBody>
      </p:sp>
    </p:spTree>
    <p:extLst>
      <p:ext uri="{BB962C8B-B14F-4D97-AF65-F5344CB8AC3E}">
        <p14:creationId xmlns:p14="http://schemas.microsoft.com/office/powerpoint/2010/main" val="360849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138-AFFF-714C-A264-746B89771BD0}"/>
              </a:ext>
            </a:extLst>
          </p:cNvPr>
          <p:cNvSpPr>
            <a:spLocks noGrp="1"/>
          </p:cNvSpPr>
          <p:nvPr>
            <p:ph type="title"/>
          </p:nvPr>
        </p:nvSpPr>
        <p:spPr>
          <a:xfrm>
            <a:off x="863029" y="1012004"/>
            <a:ext cx="3416158" cy="4795408"/>
          </a:xfrm>
        </p:spPr>
        <p:txBody>
          <a:bodyPr>
            <a:normAutofit/>
          </a:bodyPr>
          <a:lstStyle/>
          <a:p>
            <a:r>
              <a:rPr lang="en-US" dirty="0"/>
              <a:t>Definitions</a:t>
            </a:r>
          </a:p>
        </p:txBody>
      </p:sp>
      <p:graphicFrame>
        <p:nvGraphicFramePr>
          <p:cNvPr id="6" name="Content Placeholder 2">
            <a:extLst>
              <a:ext uri="{FF2B5EF4-FFF2-40B4-BE49-F238E27FC236}">
                <a16:creationId xmlns:a16="http://schemas.microsoft.com/office/drawing/2014/main" id="{3B377101-72E4-46E9-AFAC-03B7A0A80E3F}"/>
              </a:ext>
            </a:extLst>
          </p:cNvPr>
          <p:cNvGraphicFramePr>
            <a:graphicFrameLocks noGrp="1"/>
          </p:cNvGraphicFramePr>
          <p:nvPr>
            <p:ph idx="1"/>
            <p:extLst>
              <p:ext uri="{D42A27DB-BD31-4B8C-83A1-F6EECF244321}">
                <p14:modId xmlns:p14="http://schemas.microsoft.com/office/powerpoint/2010/main" val="4541042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D614254-E5C3-634A-A6D2-BC92640FC393}"/>
              </a:ext>
            </a:extLst>
          </p:cNvPr>
          <p:cNvSpPr>
            <a:spLocks noGrp="1"/>
          </p:cNvSpPr>
          <p:nvPr>
            <p:ph type="sldNum" sz="quarter" idx="12"/>
          </p:nvPr>
        </p:nvSpPr>
        <p:spPr/>
        <p:txBody>
          <a:bodyPr/>
          <a:lstStyle/>
          <a:p>
            <a:fld id="{C99B16EB-E8B7-064E-A646-7400584D85DA}" type="slidenum">
              <a:rPr lang="en-US" smtClean="0"/>
              <a:t>2</a:t>
            </a:fld>
            <a:endParaRPr lang="en-US"/>
          </a:p>
        </p:txBody>
      </p:sp>
      <p:sp>
        <p:nvSpPr>
          <p:cNvPr id="9" name="TextBox 8">
            <a:extLst>
              <a:ext uri="{FF2B5EF4-FFF2-40B4-BE49-F238E27FC236}">
                <a16:creationId xmlns:a16="http://schemas.microsoft.com/office/drawing/2014/main" id="{C085089B-5743-5A4B-B33E-8E46F1C0B51A}"/>
              </a:ext>
            </a:extLst>
          </p:cNvPr>
          <p:cNvSpPr txBox="1"/>
          <p:nvPr/>
        </p:nvSpPr>
        <p:spPr>
          <a:xfrm>
            <a:off x="6739877" y="5150048"/>
            <a:ext cx="4968027" cy="338554"/>
          </a:xfrm>
          <a:prstGeom prst="rect">
            <a:avLst/>
          </a:prstGeom>
          <a:noFill/>
        </p:spPr>
        <p:txBody>
          <a:bodyPr wrap="none" rtlCol="0">
            <a:spAutoFit/>
          </a:bodyPr>
          <a:lstStyle/>
          <a:p>
            <a:r>
              <a:rPr lang="en-US" sz="800" dirty="0"/>
              <a:t>*https://</a:t>
            </a:r>
            <a:r>
              <a:rPr lang="en-US" sz="800" dirty="0" err="1"/>
              <a:t>datascience.stackexchange.com</a:t>
            </a:r>
            <a:r>
              <a:rPr lang="en-US" sz="800" dirty="0"/>
              <a:t>/questions/22725/what-is-</a:t>
            </a:r>
            <a:r>
              <a:rPr lang="en-US" sz="800" dirty="0" err="1"/>
              <a:t>hellinger</a:t>
            </a:r>
            <a:r>
              <a:rPr lang="en-US" sz="800" dirty="0"/>
              <a:t>-distance-and-when-to-use-it/25091</a:t>
            </a:r>
          </a:p>
          <a:p>
            <a:endParaRPr lang="en-US" sz="800" dirty="0"/>
          </a:p>
        </p:txBody>
      </p:sp>
    </p:spTree>
    <p:extLst>
      <p:ext uri="{BB962C8B-B14F-4D97-AF65-F5344CB8AC3E}">
        <p14:creationId xmlns:p14="http://schemas.microsoft.com/office/powerpoint/2010/main" val="402800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chemeClr val="tx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3</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4310" y="4354289"/>
            <a:ext cx="10189028"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cxnSp>
        <p:nvCxnSpPr>
          <p:cNvPr id="15" name="Straight Connector 14">
            <a:extLst>
              <a:ext uri="{FF2B5EF4-FFF2-40B4-BE49-F238E27FC236}">
                <a16:creationId xmlns:a16="http://schemas.microsoft.com/office/drawing/2014/main" id="{88F79033-E37A-0045-9677-35B6F99B521C}"/>
              </a:ext>
            </a:extLst>
          </p:cNvPr>
          <p:cNvCxnSpPr>
            <a:cxnSpLocks/>
          </p:cNvCxnSpPr>
          <p:nvPr/>
        </p:nvCxnSpPr>
        <p:spPr>
          <a:xfrm>
            <a:off x="8867157" y="1693931"/>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3A63E05-33C1-2646-A1A5-53F43913C5E6}"/>
              </a:ext>
            </a:extLst>
          </p:cNvPr>
          <p:cNvCxnSpPr>
            <a:cxnSpLocks/>
          </p:cNvCxnSpPr>
          <p:nvPr/>
        </p:nvCxnSpPr>
        <p:spPr>
          <a:xfrm>
            <a:off x="8880223" y="1950830"/>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564EB8A-5DD7-4D47-B0C9-ACC6E19F3CD0}"/>
              </a:ext>
            </a:extLst>
          </p:cNvPr>
          <p:cNvSpPr txBox="1"/>
          <p:nvPr/>
        </p:nvSpPr>
        <p:spPr>
          <a:xfrm>
            <a:off x="9636599" y="1555432"/>
            <a:ext cx="1257204" cy="276999"/>
          </a:xfrm>
          <a:prstGeom prst="rect">
            <a:avLst/>
          </a:prstGeom>
          <a:noFill/>
        </p:spPr>
        <p:txBody>
          <a:bodyPr wrap="none" rtlCol="0">
            <a:spAutoFit/>
          </a:bodyPr>
          <a:lstStyle/>
          <a:p>
            <a:r>
              <a:rPr lang="en-US" sz="1200" dirty="0"/>
              <a:t>Expected volume</a:t>
            </a:r>
          </a:p>
        </p:txBody>
      </p:sp>
      <p:sp>
        <p:nvSpPr>
          <p:cNvPr id="20" name="TextBox 19">
            <a:extLst>
              <a:ext uri="{FF2B5EF4-FFF2-40B4-BE49-F238E27FC236}">
                <a16:creationId xmlns:a16="http://schemas.microsoft.com/office/drawing/2014/main" id="{EFD337FD-E495-E84D-99ED-AB1D0DEEEBAD}"/>
              </a:ext>
            </a:extLst>
          </p:cNvPr>
          <p:cNvSpPr txBox="1"/>
          <p:nvPr/>
        </p:nvSpPr>
        <p:spPr>
          <a:xfrm>
            <a:off x="9636599" y="1812331"/>
            <a:ext cx="2148345" cy="430887"/>
          </a:xfrm>
          <a:prstGeom prst="rect">
            <a:avLst/>
          </a:prstGeom>
          <a:noFill/>
        </p:spPr>
        <p:txBody>
          <a:bodyPr wrap="none" rtlCol="0">
            <a:spAutoFit/>
          </a:bodyPr>
          <a:lstStyle/>
          <a:p>
            <a:r>
              <a:rPr lang="en-US" sz="1200" dirty="0"/>
              <a:t>Observed volume</a:t>
            </a:r>
          </a:p>
          <a:p>
            <a:r>
              <a:rPr lang="en-US" sz="1000" dirty="0"/>
              <a:t>Each color represents a different URL </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59" name="TextBox 58">
            <a:extLst>
              <a:ext uri="{FF2B5EF4-FFF2-40B4-BE49-F238E27FC236}">
                <a16:creationId xmlns:a16="http://schemas.microsoft.com/office/drawing/2014/main" id="{86E7C907-4B87-CE4E-81E8-34CA989A7EFD}"/>
              </a:ext>
            </a:extLst>
          </p:cNvPr>
          <p:cNvSpPr txBox="1"/>
          <p:nvPr/>
        </p:nvSpPr>
        <p:spPr>
          <a:xfrm>
            <a:off x="1123584" y="3601972"/>
            <a:ext cx="1950853" cy="400110"/>
          </a:xfrm>
          <a:prstGeom prst="rect">
            <a:avLst/>
          </a:prstGeom>
          <a:solidFill>
            <a:schemeClr val="bg1"/>
          </a:solidFill>
          <a:ln>
            <a:solidFill>
              <a:schemeClr val="tx1">
                <a:lumMod val="85000"/>
                <a:lumOff val="15000"/>
              </a:schemeClr>
            </a:solidFill>
          </a:ln>
        </p:spPr>
        <p:txBody>
          <a:bodyPr wrap="square" rtlCol="0">
            <a:spAutoFit/>
          </a:bodyPr>
          <a:lstStyle/>
          <a:p>
            <a:r>
              <a:rPr lang="en-US" sz="1000" dirty="0"/>
              <a:t>Team configures the application expecting this volume</a:t>
            </a:r>
          </a:p>
        </p:txBody>
      </p:sp>
      <p:cxnSp>
        <p:nvCxnSpPr>
          <p:cNvPr id="60" name="Straight Connector 59">
            <a:extLst>
              <a:ext uri="{FF2B5EF4-FFF2-40B4-BE49-F238E27FC236}">
                <a16:creationId xmlns:a16="http://schemas.microsoft.com/office/drawing/2014/main" id="{2D0C15EB-F751-884D-B717-A0FB6C212C17}"/>
              </a:ext>
            </a:extLst>
          </p:cNvPr>
          <p:cNvCxnSpPr>
            <a:cxnSpLocks/>
            <a:stCxn id="59" idx="2"/>
          </p:cNvCxnSpPr>
          <p:nvPr/>
        </p:nvCxnSpPr>
        <p:spPr>
          <a:xfrm flipH="1">
            <a:off x="2091323" y="4002082"/>
            <a:ext cx="7688" cy="3522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0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chemeClr val="tx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77A166D-0120-B549-B03B-523E0B0DA8F1}"/>
              </a:ext>
            </a:extLst>
          </p:cNvPr>
          <p:cNvSpPr/>
          <p:nvPr/>
        </p:nvSpPr>
        <p:spPr>
          <a:xfrm>
            <a:off x="7341326" y="3820889"/>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443061F4-7330-D548-A94D-5EE2B10D162C}"/>
              </a:ext>
            </a:extLst>
          </p:cNvPr>
          <p:cNvSpPr/>
          <p:nvPr/>
        </p:nvSpPr>
        <p:spPr>
          <a:xfrm>
            <a:off x="5499463" y="2378621"/>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4</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4310" y="4354289"/>
            <a:ext cx="10189028"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cxnSp>
        <p:nvCxnSpPr>
          <p:cNvPr id="15" name="Straight Connector 14">
            <a:extLst>
              <a:ext uri="{FF2B5EF4-FFF2-40B4-BE49-F238E27FC236}">
                <a16:creationId xmlns:a16="http://schemas.microsoft.com/office/drawing/2014/main" id="{88F79033-E37A-0045-9677-35B6F99B521C}"/>
              </a:ext>
            </a:extLst>
          </p:cNvPr>
          <p:cNvCxnSpPr>
            <a:cxnSpLocks/>
          </p:cNvCxnSpPr>
          <p:nvPr/>
        </p:nvCxnSpPr>
        <p:spPr>
          <a:xfrm>
            <a:off x="8867157" y="1693931"/>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3A63E05-33C1-2646-A1A5-53F43913C5E6}"/>
              </a:ext>
            </a:extLst>
          </p:cNvPr>
          <p:cNvCxnSpPr>
            <a:cxnSpLocks/>
          </p:cNvCxnSpPr>
          <p:nvPr/>
        </p:nvCxnSpPr>
        <p:spPr>
          <a:xfrm>
            <a:off x="8880223" y="1950830"/>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564EB8A-5DD7-4D47-B0C9-ACC6E19F3CD0}"/>
              </a:ext>
            </a:extLst>
          </p:cNvPr>
          <p:cNvSpPr txBox="1"/>
          <p:nvPr/>
        </p:nvSpPr>
        <p:spPr>
          <a:xfrm>
            <a:off x="9636599" y="1555432"/>
            <a:ext cx="1257204" cy="276999"/>
          </a:xfrm>
          <a:prstGeom prst="rect">
            <a:avLst/>
          </a:prstGeom>
          <a:noFill/>
        </p:spPr>
        <p:txBody>
          <a:bodyPr wrap="none" rtlCol="0">
            <a:spAutoFit/>
          </a:bodyPr>
          <a:lstStyle/>
          <a:p>
            <a:r>
              <a:rPr lang="en-US" sz="1200" dirty="0"/>
              <a:t>Expected volume</a:t>
            </a:r>
          </a:p>
        </p:txBody>
      </p:sp>
      <p:sp>
        <p:nvSpPr>
          <p:cNvPr id="20" name="TextBox 19">
            <a:extLst>
              <a:ext uri="{FF2B5EF4-FFF2-40B4-BE49-F238E27FC236}">
                <a16:creationId xmlns:a16="http://schemas.microsoft.com/office/drawing/2014/main" id="{EFD337FD-E495-E84D-99ED-AB1D0DEEEBAD}"/>
              </a:ext>
            </a:extLst>
          </p:cNvPr>
          <p:cNvSpPr txBox="1"/>
          <p:nvPr/>
        </p:nvSpPr>
        <p:spPr>
          <a:xfrm>
            <a:off x="9636599" y="1812331"/>
            <a:ext cx="2148345" cy="430887"/>
          </a:xfrm>
          <a:prstGeom prst="rect">
            <a:avLst/>
          </a:prstGeom>
          <a:noFill/>
        </p:spPr>
        <p:txBody>
          <a:bodyPr wrap="none" rtlCol="0">
            <a:spAutoFit/>
          </a:bodyPr>
          <a:lstStyle/>
          <a:p>
            <a:r>
              <a:rPr lang="en-US" sz="1200" dirty="0"/>
              <a:t>Observed volume</a:t>
            </a:r>
          </a:p>
          <a:p>
            <a:r>
              <a:rPr lang="en-US" sz="1000" dirty="0"/>
              <a:t>Each color represents a different URL </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40" name="TextBox 39">
            <a:extLst>
              <a:ext uri="{FF2B5EF4-FFF2-40B4-BE49-F238E27FC236}">
                <a16:creationId xmlns:a16="http://schemas.microsoft.com/office/drawing/2014/main" id="{9A2D9163-7EF7-5545-BDC4-E68CEAF896A8}"/>
              </a:ext>
            </a:extLst>
          </p:cNvPr>
          <p:cNvSpPr txBox="1"/>
          <p:nvPr/>
        </p:nvSpPr>
        <p:spPr>
          <a:xfrm>
            <a:off x="1123584" y="3601972"/>
            <a:ext cx="1950853" cy="400110"/>
          </a:xfrm>
          <a:prstGeom prst="rect">
            <a:avLst/>
          </a:prstGeom>
          <a:solidFill>
            <a:schemeClr val="bg1"/>
          </a:solidFill>
          <a:ln>
            <a:solidFill>
              <a:schemeClr val="tx1">
                <a:lumMod val="85000"/>
                <a:lumOff val="15000"/>
              </a:schemeClr>
            </a:solidFill>
          </a:ln>
        </p:spPr>
        <p:txBody>
          <a:bodyPr wrap="square" rtlCol="0">
            <a:spAutoFit/>
          </a:bodyPr>
          <a:lstStyle/>
          <a:p>
            <a:r>
              <a:rPr lang="en-US" sz="1000" dirty="0"/>
              <a:t>Team configures the application expecting this volume</a:t>
            </a:r>
          </a:p>
        </p:txBody>
      </p:sp>
      <p:cxnSp>
        <p:nvCxnSpPr>
          <p:cNvPr id="41" name="Straight Connector 40">
            <a:extLst>
              <a:ext uri="{FF2B5EF4-FFF2-40B4-BE49-F238E27FC236}">
                <a16:creationId xmlns:a16="http://schemas.microsoft.com/office/drawing/2014/main" id="{99D66F7F-1C1D-7541-943B-96C4B11B57CC}"/>
              </a:ext>
            </a:extLst>
          </p:cNvPr>
          <p:cNvCxnSpPr>
            <a:cxnSpLocks/>
            <a:stCxn id="40" idx="2"/>
          </p:cNvCxnSpPr>
          <p:nvPr/>
        </p:nvCxnSpPr>
        <p:spPr>
          <a:xfrm flipH="1">
            <a:off x="2091323" y="4002082"/>
            <a:ext cx="7688" cy="352207"/>
          </a:xfrm>
          <a:prstGeom prst="line">
            <a:avLst/>
          </a:prstGeom>
        </p:spPr>
        <p:style>
          <a:lnRef idx="1">
            <a:schemeClr val="dk1"/>
          </a:lnRef>
          <a:fillRef idx="0">
            <a:schemeClr val="dk1"/>
          </a:fillRef>
          <a:effectRef idx="0">
            <a:schemeClr val="dk1"/>
          </a:effectRef>
          <a:fontRef idx="minor">
            <a:schemeClr val="tx1"/>
          </a:fontRef>
        </p:style>
      </p:cxn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31" name="TextBox 30">
            <a:extLst>
              <a:ext uri="{FF2B5EF4-FFF2-40B4-BE49-F238E27FC236}">
                <a16:creationId xmlns:a16="http://schemas.microsoft.com/office/drawing/2014/main" id="{770FFCEF-0490-364A-838C-CCAF65F8966A}"/>
              </a:ext>
            </a:extLst>
          </p:cNvPr>
          <p:cNvSpPr txBox="1"/>
          <p:nvPr/>
        </p:nvSpPr>
        <p:spPr>
          <a:xfrm>
            <a:off x="7853447" y="3215698"/>
            <a:ext cx="3752408"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Wasting resources</a:t>
            </a:r>
            <a:r>
              <a:rPr lang="en-US" sz="1200" dirty="0"/>
              <a:t>, e.g., few simultaneous connections; connection pool should be smaller</a:t>
            </a:r>
          </a:p>
        </p:txBody>
      </p:sp>
      <p:sp>
        <p:nvSpPr>
          <p:cNvPr id="32" name="TextBox 31">
            <a:extLst>
              <a:ext uri="{FF2B5EF4-FFF2-40B4-BE49-F238E27FC236}">
                <a16:creationId xmlns:a16="http://schemas.microsoft.com/office/drawing/2014/main" id="{A0958813-AE24-D747-BBD9-556ACF333A44}"/>
              </a:ext>
            </a:extLst>
          </p:cNvPr>
          <p:cNvSpPr txBox="1"/>
          <p:nvPr/>
        </p:nvSpPr>
        <p:spPr>
          <a:xfrm>
            <a:off x="7519852" y="2543274"/>
            <a:ext cx="4419599"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Lack of resources</a:t>
            </a:r>
            <a:r>
              <a:rPr lang="en-US" sz="1200" dirty="0"/>
              <a:t>, e.g., long-lived http connections; it should be short-lived </a:t>
            </a:r>
          </a:p>
        </p:txBody>
      </p:sp>
      <p:cxnSp>
        <p:nvCxnSpPr>
          <p:cNvPr id="33" name="Straight Connector 32">
            <a:extLst>
              <a:ext uri="{FF2B5EF4-FFF2-40B4-BE49-F238E27FC236}">
                <a16:creationId xmlns:a16="http://schemas.microsoft.com/office/drawing/2014/main" id="{E8417CB0-DE1E-C84A-AEB6-9D83E38AE816}"/>
              </a:ext>
            </a:extLst>
          </p:cNvPr>
          <p:cNvCxnSpPr>
            <a:cxnSpLocks/>
            <a:stCxn id="30" idx="7"/>
            <a:endCxn id="32" idx="1"/>
          </p:cNvCxnSpPr>
          <p:nvPr/>
        </p:nvCxnSpPr>
        <p:spPr>
          <a:xfrm>
            <a:off x="7223973" y="2666759"/>
            <a:ext cx="295879" cy="107348"/>
          </a:xfrm>
          <a:prstGeom prst="line">
            <a:avLst/>
          </a:prstGeom>
          <a:ln w="952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08A66EB-9765-0D42-8689-0E6397AC6FE4}"/>
              </a:ext>
            </a:extLst>
          </p:cNvPr>
          <p:cNvCxnSpPr>
            <a:cxnSpLocks/>
            <a:stCxn id="29" idx="7"/>
            <a:endCxn id="31" idx="2"/>
          </p:cNvCxnSpPr>
          <p:nvPr/>
        </p:nvCxnSpPr>
        <p:spPr>
          <a:xfrm flipV="1">
            <a:off x="9065836" y="3677363"/>
            <a:ext cx="663815" cy="43166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48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5</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sp>
        <p:nvSpPr>
          <p:cNvPr id="36" name="Rounded Rectangle 35">
            <a:extLst>
              <a:ext uri="{FF2B5EF4-FFF2-40B4-BE49-F238E27FC236}">
                <a16:creationId xmlns:a16="http://schemas.microsoft.com/office/drawing/2014/main" id="{F7FE9127-BB11-DA48-859D-7CE6B3C280EC}"/>
              </a:ext>
            </a:extLst>
          </p:cNvPr>
          <p:cNvSpPr/>
          <p:nvPr/>
        </p:nvSpPr>
        <p:spPr>
          <a:xfrm>
            <a:off x="481781" y="1764327"/>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7" name="TextBox 36">
            <a:extLst>
              <a:ext uri="{FF2B5EF4-FFF2-40B4-BE49-F238E27FC236}">
                <a16:creationId xmlns:a16="http://schemas.microsoft.com/office/drawing/2014/main" id="{F85F7876-7143-6B48-9719-0B764962D5B7}"/>
              </a:ext>
            </a:extLst>
          </p:cNvPr>
          <p:cNvSpPr txBox="1"/>
          <p:nvPr/>
        </p:nvSpPr>
        <p:spPr>
          <a:xfrm>
            <a:off x="663338" y="1898937"/>
            <a:ext cx="10923182" cy="584775"/>
          </a:xfrm>
          <a:prstGeom prst="rect">
            <a:avLst/>
          </a:prstGeom>
          <a:noFill/>
        </p:spPr>
        <p:txBody>
          <a:bodyPr wrap="square" rtlCol="0">
            <a:spAutoFit/>
          </a:bodyPr>
          <a:lstStyle/>
          <a:p>
            <a:r>
              <a:rPr lang="en-US" sz="1600" b="1" dirty="0"/>
              <a:t>Proposed solution:</a:t>
            </a:r>
            <a:r>
              <a:rPr lang="en-US" sz="1600" dirty="0"/>
              <a:t> SmartTuning, a tool that characterizes workloads coming in the application and determines the best configuration to optimize application’s performance over time.</a:t>
            </a:r>
          </a:p>
        </p:txBody>
      </p:sp>
      <p:grpSp>
        <p:nvGrpSpPr>
          <p:cNvPr id="2" name="Group 1">
            <a:extLst>
              <a:ext uri="{FF2B5EF4-FFF2-40B4-BE49-F238E27FC236}">
                <a16:creationId xmlns:a16="http://schemas.microsoft.com/office/drawing/2014/main" id="{12F81A5C-3F48-B04A-A871-001AE43496CF}"/>
              </a:ext>
            </a:extLst>
          </p:cNvPr>
          <p:cNvGrpSpPr/>
          <p:nvPr/>
        </p:nvGrpSpPr>
        <p:grpSpPr>
          <a:xfrm>
            <a:off x="2223190" y="3145128"/>
            <a:ext cx="8958616" cy="3172099"/>
            <a:chOff x="826718" y="1733007"/>
            <a:chExt cx="11668129" cy="4868092"/>
          </a:xfrm>
        </p:grpSpPr>
        <p:sp>
          <p:nvSpPr>
            <p:cNvPr id="38" name="Rectangle 37">
              <a:extLst>
                <a:ext uri="{FF2B5EF4-FFF2-40B4-BE49-F238E27FC236}">
                  <a16:creationId xmlns:a16="http://schemas.microsoft.com/office/drawing/2014/main" id="{D30DAA3D-68CD-2C45-8C71-4F9103646803}"/>
                </a:ext>
              </a:extLst>
            </p:cNvPr>
            <p:cNvSpPr/>
            <p:nvPr/>
          </p:nvSpPr>
          <p:spPr>
            <a:xfrm>
              <a:off x="826718"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4151404" y="2261253"/>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4151404"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4151404" y="5519358"/>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2312248" y="2018598"/>
              <a:ext cx="1192567" cy="248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1628810" y="2256889"/>
              <a:ext cx="1853155" cy="472333"/>
            </a:xfrm>
            <a:prstGeom prst="rect">
              <a:avLst/>
            </a:prstGeom>
            <a:noFill/>
          </p:spPr>
          <p:txBody>
            <a:bodyPr wrap="non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1665658" y="4665622"/>
              <a:ext cx="2485746" cy="125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4990344" y="3069121"/>
              <a:ext cx="0" cy="78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4990344" y="4665622"/>
              <a:ext cx="0" cy="85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3901435" y="1733007"/>
              <a:ext cx="2177143" cy="486809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4319063" y="1802714"/>
              <a:ext cx="1441102" cy="472333"/>
            </a:xfrm>
            <a:prstGeom prst="rect">
              <a:avLst/>
            </a:prstGeom>
            <a:noFill/>
          </p:spPr>
          <p:txBody>
            <a:bodyPr wrap="non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662980" y="2061142"/>
              <a:ext cx="5016799" cy="1133598"/>
            </a:xfrm>
            <a:prstGeom prst="rect">
              <a:avLst/>
            </a:prstGeom>
            <a:noFill/>
          </p:spPr>
          <p:txBody>
            <a:bodyPr wrap="none" rtlCol="0">
              <a:spAutoFit/>
            </a:bodyPr>
            <a:lstStyle/>
            <a:p>
              <a:r>
                <a:rPr lang="en-US" sz="1400" dirty="0"/>
                <a:t>Extracts workloads:</a:t>
              </a:r>
            </a:p>
            <a:p>
              <a:pPr marL="285750" indent="-285750">
                <a:buFont typeface="Arial" panose="020B0604020202020204" pitchFamily="34" charset="0"/>
                <a:buChar char="•"/>
              </a:pPr>
              <a:r>
                <a:rPr lang="en-US" sz="1400" dirty="0"/>
                <a:t>URL requests</a:t>
              </a:r>
            </a:p>
            <a:p>
              <a:pPr marL="285750" indent="-285750">
                <a:buFont typeface="Arial" panose="020B0604020202020204" pitchFamily="34" charset="0"/>
                <a:buChar char="•"/>
              </a:pPr>
              <a:r>
                <a:rPr lang="en-US" sz="1400" dirty="0"/>
                <a:t>App specific metrics, e.g., opened connections</a:t>
              </a:r>
            </a:p>
          </p:txBody>
        </p:sp>
        <p:cxnSp>
          <p:nvCxnSpPr>
            <p:cNvPr id="61" name="Straight Connector 60">
              <a:extLst>
                <a:ext uri="{FF2B5EF4-FFF2-40B4-BE49-F238E27FC236}">
                  <a16:creationId xmlns:a16="http://schemas.microsoft.com/office/drawing/2014/main" id="{9FDF0B38-5487-7B4D-8060-18697158194E}"/>
                </a:ext>
              </a:extLst>
            </p:cNvPr>
            <p:cNvCxnSpPr>
              <a:stCxn id="39" idx="3"/>
              <a:endCxn id="60" idx="1"/>
            </p:cNvCxnSpPr>
            <p:nvPr/>
          </p:nvCxnSpPr>
          <p:spPr>
            <a:xfrm flipV="1">
              <a:off x="5829283" y="2627941"/>
              <a:ext cx="833697" cy="37248"/>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662977" y="3938521"/>
              <a:ext cx="5831870" cy="802965"/>
            </a:xfrm>
            <a:prstGeom prst="rect">
              <a:avLst/>
            </a:prstGeom>
            <a:noFill/>
          </p:spPr>
          <p:txBody>
            <a:bodyPr wrap="square" rtlCol="0">
              <a:spAutoFit/>
            </a:bodyPr>
            <a:lstStyle/>
            <a:p>
              <a:pPr marL="285750" indent="-285750">
                <a:buFont typeface="Arial" panose="020B0604020202020204" pitchFamily="34" charset="0"/>
                <a:buChar char="•"/>
              </a:pPr>
              <a:r>
                <a:rPr lang="en-US" sz="1400" dirty="0"/>
                <a:t>Classifies workloads</a:t>
              </a:r>
            </a:p>
            <a:p>
              <a:pPr marL="285750" indent="-285750">
                <a:buFont typeface="Arial" panose="020B0604020202020204" pitchFamily="34" charset="0"/>
                <a:buChar char="•"/>
              </a:pPr>
              <a:r>
                <a:rPr lang="en-US" sz="1400" dirty="0"/>
                <a:t>Determines the best config for a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a:off x="5829283" y="4261689"/>
              <a:ext cx="833694" cy="78315"/>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766559" y="5600127"/>
              <a:ext cx="4180416" cy="802965"/>
            </a:xfrm>
            <a:prstGeom prst="rect">
              <a:avLst/>
            </a:prstGeom>
            <a:noFill/>
          </p:spPr>
          <p:txBody>
            <a:bodyPr wrap="none" rtlCol="0">
              <a:spAutoFit/>
            </a:bodyPr>
            <a:lstStyle/>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Apply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a:off x="5829283" y="5923292"/>
              <a:ext cx="937277" cy="78317"/>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1526350" y="5971404"/>
              <a:ext cx="1861758" cy="472333"/>
            </a:xfrm>
            <a:prstGeom prst="rect">
              <a:avLst/>
            </a:prstGeom>
            <a:noFill/>
          </p:spPr>
          <p:txBody>
            <a:bodyPr wrap="none" rtlCol="0">
              <a:spAutoFit/>
            </a:bodyPr>
            <a:lstStyle/>
            <a:p>
              <a:r>
                <a:rPr lang="en-US" sz="1400" dirty="0"/>
                <a:t>Set configuration</a:t>
              </a:r>
            </a:p>
          </p:txBody>
        </p:sp>
      </p:grpSp>
    </p:spTree>
    <p:extLst>
      <p:ext uri="{BB962C8B-B14F-4D97-AF65-F5344CB8AC3E}">
        <p14:creationId xmlns:p14="http://schemas.microsoft.com/office/powerpoint/2010/main" val="4785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6</a:t>
            </a:fld>
            <a:endParaRPr lang="en-US"/>
          </a:p>
        </p:txBody>
      </p:sp>
      <p:sp>
        <p:nvSpPr>
          <p:cNvPr id="97" name="TextBox 96">
            <a:extLst>
              <a:ext uri="{FF2B5EF4-FFF2-40B4-BE49-F238E27FC236}">
                <a16:creationId xmlns:a16="http://schemas.microsoft.com/office/drawing/2014/main" id="{F744C652-FDC2-5A4A-B984-85CDB95A6D38}"/>
              </a:ext>
            </a:extLst>
          </p:cNvPr>
          <p:cNvSpPr txBox="1"/>
          <p:nvPr/>
        </p:nvSpPr>
        <p:spPr>
          <a:xfrm>
            <a:off x="426971" y="1475363"/>
            <a:ext cx="8802410" cy="5027274"/>
          </a:xfrm>
          <a:prstGeom prst="rect">
            <a:avLst/>
          </a:prstGeom>
          <a:noFill/>
        </p:spPr>
        <p:txBody>
          <a:bodyPr wrap="none" rtlCol="0">
            <a:spAutoFit/>
          </a:bodyPr>
          <a:lstStyle/>
          <a:p>
            <a:pPr marL="228600" indent="-228600">
              <a:lnSpc>
                <a:spcPct val="250000"/>
              </a:lnSpc>
              <a:buAutoNum type="arabicPeriod"/>
            </a:pPr>
            <a:r>
              <a:rPr lang="en-US" sz="1000" dirty="0">
                <a:latin typeface="Andale Mono" panose="020B0509000000000004" pitchFamily="49" charset="0"/>
              </a:rPr>
              <a:t>Start the application with an initial configuration</a:t>
            </a:r>
          </a:p>
          <a:p>
            <a:pPr marL="228600" indent="-228600">
              <a:lnSpc>
                <a:spcPct val="250000"/>
              </a:lnSpc>
              <a:buAutoNum type="arabicPeriod"/>
            </a:pPr>
            <a:r>
              <a:rPr lang="en-US" sz="1000" dirty="0">
                <a:latin typeface="Andale Mono" panose="020B0509000000000004" pitchFamily="49" charset="0"/>
              </a:rPr>
              <a:t>Repeats N times</a:t>
            </a:r>
          </a:p>
          <a:p>
            <a:pPr marL="685800" lvl="1" indent="-228600">
              <a:lnSpc>
                <a:spcPct val="250000"/>
              </a:lnSpc>
              <a:buAutoNum type="arabicPeriod"/>
            </a:pPr>
            <a:r>
              <a:rPr lang="en-US" sz="1000" dirty="0">
                <a:latin typeface="Andale Mono" panose="020B0509000000000004" pitchFamily="49" charset="0"/>
              </a:rPr>
              <a:t>Try a new configuration in an application replica at every T time-units</a:t>
            </a:r>
          </a:p>
          <a:p>
            <a:pPr marL="685800" lvl="1" indent="-228600">
              <a:lnSpc>
                <a:spcPct val="250000"/>
              </a:lnSpc>
              <a:buAutoNum type="arabicPeriod"/>
            </a:pPr>
            <a:r>
              <a:rPr lang="en-US" sz="1000" dirty="0">
                <a:latin typeface="Andale Mono" panose="020B0509000000000004" pitchFamily="49" charset="0"/>
              </a:rPr>
              <a:t>Lookup an earlier workload type that best match with the workload that just came in the application</a:t>
            </a:r>
          </a:p>
          <a:p>
            <a:pPr marL="685800" lvl="1" indent="-228600">
              <a:lnSpc>
                <a:spcPct val="250000"/>
              </a:lnSpc>
              <a:buAutoNum type="arabicPeriod"/>
            </a:pPr>
            <a:r>
              <a:rPr lang="en-US" sz="1000" dirty="0">
                <a:latin typeface="Andale Mono" panose="020B0509000000000004" pitchFamily="49" charset="0"/>
              </a:rPr>
              <a:t>If there is no match</a:t>
            </a:r>
          </a:p>
          <a:p>
            <a:pPr marL="1143000" lvl="2" indent="-228600">
              <a:lnSpc>
                <a:spcPct val="250000"/>
              </a:lnSpc>
              <a:buAutoNum type="arabicPeriod"/>
            </a:pPr>
            <a:r>
              <a:rPr lang="en-US" sz="1000" dirty="0">
                <a:latin typeface="Andale Mono" panose="020B0509000000000004" pitchFamily="49" charset="0"/>
              </a:rPr>
              <a:t>Makes the current workload a new type and learn when it came in</a:t>
            </a:r>
          </a:p>
          <a:p>
            <a:pPr marL="1143000" lvl="2" indent="-228600">
              <a:lnSpc>
                <a:spcPct val="250000"/>
              </a:lnSpc>
              <a:buAutoNum type="arabicPeriod"/>
            </a:pPr>
            <a:r>
              <a:rPr lang="en-US" sz="1000" dirty="0">
                <a:latin typeface="Andale Mono" panose="020B0509000000000004" pitchFamily="49" charset="0"/>
              </a:rPr>
              <a:t>Set to the type and to the application the </a:t>
            </a:r>
            <a:r>
              <a:rPr lang="en-US" sz="1000" dirty="0" err="1">
                <a:latin typeface="Andale Mono" panose="020B0509000000000004" pitchFamily="49" charset="0"/>
              </a:rPr>
              <a:t>best_configuration</a:t>
            </a:r>
            <a:r>
              <a:rPr lang="en-US" sz="1000" dirty="0">
                <a:latin typeface="Andale Mono" panose="020B0509000000000004" pitchFamily="49" charset="0"/>
              </a:rPr>
              <a:t>(</a:t>
            </a:r>
            <a:r>
              <a:rPr lang="en-US" sz="1000" dirty="0" err="1">
                <a:latin typeface="Andale Mono" panose="020B0509000000000004" pitchFamily="49" charset="0"/>
              </a:rPr>
              <a:t>current_config</a:t>
            </a:r>
            <a:r>
              <a:rPr lang="en-US" sz="1000" dirty="0">
                <a:latin typeface="Andale Mono" panose="020B0509000000000004" pitchFamily="49" charset="0"/>
              </a:rPr>
              <a:t>, </a:t>
            </a:r>
            <a:r>
              <a:rPr lang="en-US" sz="1000" dirty="0" err="1">
                <a:latin typeface="Andale Mono" panose="020B0509000000000004" pitchFamily="49" charset="0"/>
              </a:rPr>
              <a:t>initial_config</a:t>
            </a:r>
            <a:r>
              <a:rPr lang="en-US" sz="1000" dirty="0">
                <a:latin typeface="Andale Mono" panose="020B0509000000000004" pitchFamily="49" charset="0"/>
              </a:rPr>
              <a:t>)</a:t>
            </a:r>
          </a:p>
          <a:p>
            <a:pPr marL="685800" lvl="1" indent="-228600">
              <a:lnSpc>
                <a:spcPct val="250000"/>
              </a:lnSpc>
              <a:buAutoNum type="arabicPeriod"/>
            </a:pPr>
            <a:r>
              <a:rPr lang="en-US" sz="1000" dirty="0">
                <a:latin typeface="Andale Mono" panose="020B0509000000000004" pitchFamily="49" charset="0"/>
              </a:rPr>
              <a:t>Else:</a:t>
            </a:r>
          </a:p>
          <a:p>
            <a:pPr marL="1143000" lvl="2" indent="-228600">
              <a:lnSpc>
                <a:spcPct val="250000"/>
              </a:lnSpc>
              <a:buAutoNum type="arabicPeriod"/>
            </a:pPr>
            <a:r>
              <a:rPr lang="en-US" sz="1000" dirty="0">
                <a:latin typeface="Andale Mono" panose="020B0509000000000004" pitchFamily="49" charset="0"/>
              </a:rPr>
              <a:t>Add the current workload to the workload type found and learn when it came in</a:t>
            </a:r>
          </a:p>
          <a:p>
            <a:pPr marL="1143000" lvl="2" indent="-228600">
              <a:lnSpc>
                <a:spcPct val="250000"/>
              </a:lnSpc>
              <a:buAutoNum type="arabicPeriod"/>
            </a:pPr>
            <a:r>
              <a:rPr lang="en-US" sz="1000" dirty="0">
                <a:latin typeface="Andale Mono" panose="020B0509000000000004" pitchFamily="49" charset="0"/>
              </a:rPr>
              <a:t>Set to the type </a:t>
            </a:r>
            <a:r>
              <a:rPr lang="en-US" sz="1000" dirty="0" err="1">
                <a:latin typeface="Andale Mono" panose="020B0509000000000004" pitchFamily="49" charset="0"/>
              </a:rPr>
              <a:t>best_configuration</a:t>
            </a:r>
            <a:r>
              <a:rPr lang="en-US" sz="1000" dirty="0">
                <a:latin typeface="Andale Mono" panose="020B0509000000000004" pitchFamily="49" charset="0"/>
              </a:rPr>
              <a:t>(</a:t>
            </a:r>
            <a:r>
              <a:rPr lang="en-US" sz="1000" dirty="0" err="1">
                <a:latin typeface="Andale Mono" panose="020B0509000000000004" pitchFamily="49" charset="0"/>
              </a:rPr>
              <a:t>current_config</a:t>
            </a:r>
            <a:r>
              <a:rPr lang="en-US" sz="1000" dirty="0">
                <a:latin typeface="Andale Mono" panose="020B0509000000000004" pitchFamily="49" charset="0"/>
              </a:rPr>
              <a:t>, </a:t>
            </a:r>
            <a:r>
              <a:rPr lang="en-US" sz="1000" dirty="0" err="1">
                <a:latin typeface="Andale Mono" panose="020B0509000000000004" pitchFamily="49" charset="0"/>
              </a:rPr>
              <a:t>last_group_config</a:t>
            </a:r>
            <a:r>
              <a:rPr lang="en-US" sz="1000" dirty="0">
                <a:latin typeface="Andale Mono" panose="020B0509000000000004" pitchFamily="49" charset="0"/>
              </a:rPr>
              <a:t>)</a:t>
            </a:r>
          </a:p>
          <a:p>
            <a:pPr marL="1143000" lvl="2" indent="-228600">
              <a:lnSpc>
                <a:spcPct val="250000"/>
              </a:lnSpc>
              <a:buAutoNum type="arabicPeriod"/>
            </a:pPr>
            <a:r>
              <a:rPr lang="en-US" sz="1000" dirty="0">
                <a:latin typeface="Andale Mono" panose="020B0509000000000004" pitchFamily="49" charset="0"/>
              </a:rPr>
              <a:t>Set to the application if the best configuration is stable</a:t>
            </a:r>
          </a:p>
          <a:p>
            <a:pPr marL="685800" lvl="1" indent="-228600">
              <a:lnSpc>
                <a:spcPct val="250000"/>
              </a:lnSpc>
              <a:buAutoNum type="arabicPeriod"/>
            </a:pPr>
            <a:r>
              <a:rPr lang="en-US" sz="1000" dirty="0">
                <a:latin typeface="Andale Mono" panose="020B0509000000000004" pitchFamily="49" charset="0"/>
              </a:rPr>
              <a:t>After K iterations merge types with I iterations-old and few matches with those more comparable to them</a:t>
            </a:r>
          </a:p>
          <a:p>
            <a:pPr marL="228600" indent="-228600">
              <a:lnSpc>
                <a:spcPct val="250000"/>
              </a:lnSpc>
              <a:buAutoNum type="arabicPeriod"/>
            </a:pPr>
            <a:r>
              <a:rPr lang="en-US" sz="1000" dirty="0">
                <a:latin typeface="Andale Mono" panose="020B0509000000000004" pitchFamily="49" charset="0"/>
              </a:rPr>
              <a:t>Predicts what is the next workload type and apply the best suitable configuration</a:t>
            </a:r>
          </a:p>
        </p:txBody>
      </p:sp>
      <p:sp>
        <p:nvSpPr>
          <p:cNvPr id="99" name="Rectangle 98">
            <a:extLst>
              <a:ext uri="{FF2B5EF4-FFF2-40B4-BE49-F238E27FC236}">
                <a16:creationId xmlns:a16="http://schemas.microsoft.com/office/drawing/2014/main" id="{1FB2AEB5-2A37-3744-AD17-FB42C389AE5D}"/>
              </a:ext>
            </a:extLst>
          </p:cNvPr>
          <p:cNvSpPr/>
          <p:nvPr/>
        </p:nvSpPr>
        <p:spPr>
          <a:xfrm>
            <a:off x="705395" y="1915886"/>
            <a:ext cx="8447042" cy="422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0" name="Rectangle 99">
            <a:extLst>
              <a:ext uri="{FF2B5EF4-FFF2-40B4-BE49-F238E27FC236}">
                <a16:creationId xmlns:a16="http://schemas.microsoft.com/office/drawing/2014/main" id="{EC415163-81EA-C945-B2CF-ED8F3B9E2C3E}"/>
              </a:ext>
            </a:extLst>
          </p:cNvPr>
          <p:cNvSpPr/>
          <p:nvPr/>
        </p:nvSpPr>
        <p:spPr>
          <a:xfrm>
            <a:off x="1166948" y="3117669"/>
            <a:ext cx="7916092" cy="2264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1" name="Rectangle 100">
            <a:extLst>
              <a:ext uri="{FF2B5EF4-FFF2-40B4-BE49-F238E27FC236}">
                <a16:creationId xmlns:a16="http://schemas.microsoft.com/office/drawing/2014/main" id="{7BA71AA0-360B-7549-A15F-EE6DE6E9A293}"/>
              </a:ext>
            </a:extLst>
          </p:cNvPr>
          <p:cNvSpPr/>
          <p:nvPr/>
        </p:nvSpPr>
        <p:spPr>
          <a:xfrm>
            <a:off x="740231" y="2033451"/>
            <a:ext cx="1175655"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2" name="Rectangle 101">
            <a:extLst>
              <a:ext uri="{FF2B5EF4-FFF2-40B4-BE49-F238E27FC236}">
                <a16:creationId xmlns:a16="http://schemas.microsoft.com/office/drawing/2014/main" id="{1D39AC4F-F74B-4642-95F1-534036E3680F}"/>
              </a:ext>
            </a:extLst>
          </p:cNvPr>
          <p:cNvSpPr/>
          <p:nvPr/>
        </p:nvSpPr>
        <p:spPr>
          <a:xfrm>
            <a:off x="4911499" y="3941000"/>
            <a:ext cx="3884158"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3" name="Rectangle 102">
            <a:extLst>
              <a:ext uri="{FF2B5EF4-FFF2-40B4-BE49-F238E27FC236}">
                <a16:creationId xmlns:a16="http://schemas.microsoft.com/office/drawing/2014/main" id="{A8323641-4A84-634B-911A-C1A690F1BE61}"/>
              </a:ext>
            </a:extLst>
          </p:cNvPr>
          <p:cNvSpPr/>
          <p:nvPr/>
        </p:nvSpPr>
        <p:spPr>
          <a:xfrm>
            <a:off x="2832056" y="5101186"/>
            <a:ext cx="4121669"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5" name="Rectangle 104">
            <a:extLst>
              <a:ext uri="{FF2B5EF4-FFF2-40B4-BE49-F238E27FC236}">
                <a16:creationId xmlns:a16="http://schemas.microsoft.com/office/drawing/2014/main" id="{B08D478A-9300-C341-8E65-32604F271ABA}"/>
              </a:ext>
            </a:extLst>
          </p:cNvPr>
          <p:cNvSpPr/>
          <p:nvPr/>
        </p:nvSpPr>
        <p:spPr>
          <a:xfrm>
            <a:off x="1158445" y="5478062"/>
            <a:ext cx="7916092"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06" name="Rectangle 105">
            <a:extLst>
              <a:ext uri="{FF2B5EF4-FFF2-40B4-BE49-F238E27FC236}">
                <a16:creationId xmlns:a16="http://schemas.microsoft.com/office/drawing/2014/main" id="{52A0F506-C099-E740-9582-F9793FB7AF54}"/>
              </a:ext>
            </a:extLst>
          </p:cNvPr>
          <p:cNvSpPr/>
          <p:nvPr/>
        </p:nvSpPr>
        <p:spPr>
          <a:xfrm>
            <a:off x="1166948" y="2377440"/>
            <a:ext cx="5529943" cy="313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4559D834-F11C-444A-9719-C067721134DB}"/>
              </a:ext>
            </a:extLst>
          </p:cNvPr>
          <p:cNvSpPr txBox="1"/>
          <p:nvPr/>
        </p:nvSpPr>
        <p:spPr>
          <a:xfrm>
            <a:off x="6953725" y="2198546"/>
            <a:ext cx="2954399" cy="276999"/>
          </a:xfrm>
          <a:prstGeom prst="rect">
            <a:avLst/>
          </a:prstGeom>
          <a:solidFill>
            <a:schemeClr val="bg1"/>
          </a:solidFill>
          <a:ln>
            <a:solidFill>
              <a:schemeClr val="tx1"/>
            </a:solidFill>
          </a:ln>
        </p:spPr>
        <p:txBody>
          <a:bodyPr wrap="none" rtlCol="0">
            <a:spAutoFit/>
          </a:bodyPr>
          <a:lstStyle/>
          <a:p>
            <a:r>
              <a:rPr lang="en-US" sz="1200" dirty="0"/>
              <a:t>Avoid to mess up with the app in production</a:t>
            </a:r>
          </a:p>
        </p:txBody>
      </p:sp>
      <p:cxnSp>
        <p:nvCxnSpPr>
          <p:cNvPr id="109" name="Straight Connector 108">
            <a:extLst>
              <a:ext uri="{FF2B5EF4-FFF2-40B4-BE49-F238E27FC236}">
                <a16:creationId xmlns:a16="http://schemas.microsoft.com/office/drawing/2014/main" id="{ADE92C38-981C-1A43-AB6B-EA7F3D3291E9}"/>
              </a:ext>
            </a:extLst>
          </p:cNvPr>
          <p:cNvCxnSpPr>
            <a:cxnSpLocks/>
            <a:endCxn id="107" idx="1"/>
          </p:cNvCxnSpPr>
          <p:nvPr/>
        </p:nvCxnSpPr>
        <p:spPr>
          <a:xfrm flipV="1">
            <a:off x="6696891" y="2337046"/>
            <a:ext cx="256834" cy="197148"/>
          </a:xfrm>
          <a:prstGeom prst="line">
            <a:avLst/>
          </a:prstGeom>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0B8BCF03-3E56-A645-9898-86618CBB1456}"/>
              </a:ext>
            </a:extLst>
          </p:cNvPr>
          <p:cNvSpPr txBox="1"/>
          <p:nvPr/>
        </p:nvSpPr>
        <p:spPr>
          <a:xfrm>
            <a:off x="8978536" y="2645417"/>
            <a:ext cx="2375264" cy="646331"/>
          </a:xfrm>
          <a:prstGeom prst="rect">
            <a:avLst/>
          </a:prstGeom>
          <a:solidFill>
            <a:schemeClr val="bg1"/>
          </a:solidFill>
          <a:ln>
            <a:solidFill>
              <a:schemeClr val="tx1"/>
            </a:solidFill>
          </a:ln>
        </p:spPr>
        <p:txBody>
          <a:bodyPr wrap="square" rtlCol="0">
            <a:spAutoFit/>
          </a:bodyPr>
          <a:lstStyle/>
          <a:p>
            <a:r>
              <a:rPr lang="en-US" sz="1200" dirty="0"/>
              <a:t>Learning when workloads come in and what is the best config for each type</a:t>
            </a:r>
          </a:p>
        </p:txBody>
      </p:sp>
      <p:cxnSp>
        <p:nvCxnSpPr>
          <p:cNvPr id="113" name="Straight Connector 112">
            <a:extLst>
              <a:ext uri="{FF2B5EF4-FFF2-40B4-BE49-F238E27FC236}">
                <a16:creationId xmlns:a16="http://schemas.microsoft.com/office/drawing/2014/main" id="{160D8F6F-17BD-CA41-AA1D-E35556488AAF}"/>
              </a:ext>
            </a:extLst>
          </p:cNvPr>
          <p:cNvCxnSpPr>
            <a:cxnSpLocks/>
          </p:cNvCxnSpPr>
          <p:nvPr/>
        </p:nvCxnSpPr>
        <p:spPr>
          <a:xfrm flipV="1">
            <a:off x="8732488" y="2916069"/>
            <a:ext cx="246048" cy="195672"/>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160F0A06-8349-C944-9DF0-D8439DFE29B7}"/>
              </a:ext>
            </a:extLst>
          </p:cNvPr>
          <p:cNvSpPr txBox="1"/>
          <p:nvPr/>
        </p:nvSpPr>
        <p:spPr>
          <a:xfrm>
            <a:off x="9411235" y="5780101"/>
            <a:ext cx="2211166" cy="276999"/>
          </a:xfrm>
          <a:prstGeom prst="rect">
            <a:avLst/>
          </a:prstGeom>
          <a:solidFill>
            <a:schemeClr val="bg1"/>
          </a:solidFill>
          <a:ln>
            <a:solidFill>
              <a:schemeClr val="tx1"/>
            </a:solidFill>
          </a:ln>
        </p:spPr>
        <p:txBody>
          <a:bodyPr wrap="square" rtlCol="0">
            <a:spAutoFit/>
          </a:bodyPr>
          <a:lstStyle/>
          <a:p>
            <a:r>
              <a:rPr lang="en-US" sz="1200" dirty="0"/>
              <a:t>Avoid that SmartTuning diverges</a:t>
            </a:r>
          </a:p>
        </p:txBody>
      </p:sp>
      <p:cxnSp>
        <p:nvCxnSpPr>
          <p:cNvPr id="115" name="Straight Connector 114">
            <a:extLst>
              <a:ext uri="{FF2B5EF4-FFF2-40B4-BE49-F238E27FC236}">
                <a16:creationId xmlns:a16="http://schemas.microsoft.com/office/drawing/2014/main" id="{C452FD2C-22C0-8F41-BC1A-3CA571F44498}"/>
              </a:ext>
            </a:extLst>
          </p:cNvPr>
          <p:cNvCxnSpPr>
            <a:cxnSpLocks/>
            <a:stCxn id="134" idx="3"/>
            <a:endCxn id="114" idx="1"/>
          </p:cNvCxnSpPr>
          <p:nvPr/>
        </p:nvCxnSpPr>
        <p:spPr>
          <a:xfrm flipV="1">
            <a:off x="9074537" y="5918601"/>
            <a:ext cx="336698" cy="16663"/>
          </a:xfrm>
          <a:prstGeom prst="line">
            <a:avLst/>
          </a:prstGeom>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DFD47B23-F5CE-C64B-8BFE-C53DD1ED9536}"/>
              </a:ext>
            </a:extLst>
          </p:cNvPr>
          <p:cNvSpPr txBox="1"/>
          <p:nvPr/>
        </p:nvSpPr>
        <p:spPr>
          <a:xfrm>
            <a:off x="2456643" y="1894951"/>
            <a:ext cx="5703164" cy="276999"/>
          </a:xfrm>
          <a:prstGeom prst="rect">
            <a:avLst/>
          </a:prstGeom>
          <a:solidFill>
            <a:schemeClr val="bg1"/>
          </a:solidFill>
          <a:ln>
            <a:solidFill>
              <a:schemeClr val="tx1"/>
            </a:solidFill>
          </a:ln>
        </p:spPr>
        <p:txBody>
          <a:bodyPr wrap="none" rtlCol="0">
            <a:spAutoFit/>
          </a:bodyPr>
          <a:lstStyle/>
          <a:p>
            <a:r>
              <a:rPr lang="en-US" sz="1200" dirty="0"/>
              <a:t>If it is an endless loop, then SmartTuning is reactive only; else it is predictive and reactive </a:t>
            </a:r>
          </a:p>
        </p:txBody>
      </p:sp>
      <p:cxnSp>
        <p:nvCxnSpPr>
          <p:cNvPr id="123" name="Straight Connector 122">
            <a:extLst>
              <a:ext uri="{FF2B5EF4-FFF2-40B4-BE49-F238E27FC236}">
                <a16:creationId xmlns:a16="http://schemas.microsoft.com/office/drawing/2014/main" id="{38DF10F3-C31E-4C49-AF86-220959EDF2CD}"/>
              </a:ext>
            </a:extLst>
          </p:cNvPr>
          <p:cNvCxnSpPr>
            <a:cxnSpLocks/>
            <a:endCxn id="122" idx="1"/>
          </p:cNvCxnSpPr>
          <p:nvPr/>
        </p:nvCxnSpPr>
        <p:spPr>
          <a:xfrm flipV="1">
            <a:off x="1906554" y="2033451"/>
            <a:ext cx="550089" cy="192980"/>
          </a:xfrm>
          <a:prstGeom prst="line">
            <a:avLst/>
          </a:prstGeom>
        </p:spPr>
        <p:style>
          <a:lnRef idx="1">
            <a:schemeClr val="dk1"/>
          </a:lnRef>
          <a:fillRef idx="0">
            <a:schemeClr val="dk1"/>
          </a:fillRef>
          <a:effectRef idx="0">
            <a:schemeClr val="dk1"/>
          </a:effectRef>
          <a:fontRef idx="minor">
            <a:schemeClr val="tx1"/>
          </a:fontRef>
        </p:style>
      </p:cxnSp>
      <p:sp>
        <p:nvSpPr>
          <p:cNvPr id="125" name="Rounded Rectangle 124">
            <a:extLst>
              <a:ext uri="{FF2B5EF4-FFF2-40B4-BE49-F238E27FC236}">
                <a16:creationId xmlns:a16="http://schemas.microsoft.com/office/drawing/2014/main" id="{C1831BC7-2CA2-6748-9647-44221BB3180F}"/>
              </a:ext>
            </a:extLst>
          </p:cNvPr>
          <p:cNvSpPr/>
          <p:nvPr/>
        </p:nvSpPr>
        <p:spPr>
          <a:xfrm>
            <a:off x="359861" y="371507"/>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tx1">
                    <a:lumMod val="85000"/>
                    <a:lumOff val="15000"/>
                  </a:schemeClr>
                </a:solidFill>
                <a:latin typeface="+mj-lt"/>
              </a:rPr>
              <a:t>SmartTuning algorithm</a:t>
            </a:r>
          </a:p>
        </p:txBody>
      </p:sp>
      <p:sp>
        <p:nvSpPr>
          <p:cNvPr id="126" name="TextBox 125">
            <a:extLst>
              <a:ext uri="{FF2B5EF4-FFF2-40B4-BE49-F238E27FC236}">
                <a16:creationId xmlns:a16="http://schemas.microsoft.com/office/drawing/2014/main" id="{9BF09DE2-2D6D-6D46-8FBE-564FE1C969E7}"/>
              </a:ext>
            </a:extLst>
          </p:cNvPr>
          <p:cNvSpPr txBox="1"/>
          <p:nvPr/>
        </p:nvSpPr>
        <p:spPr>
          <a:xfrm>
            <a:off x="9247137" y="3836604"/>
            <a:ext cx="2375264" cy="646331"/>
          </a:xfrm>
          <a:prstGeom prst="rect">
            <a:avLst/>
          </a:prstGeom>
          <a:solidFill>
            <a:schemeClr val="bg1"/>
          </a:solidFill>
          <a:ln>
            <a:solidFill>
              <a:schemeClr val="tx1"/>
            </a:solidFill>
          </a:ln>
        </p:spPr>
        <p:txBody>
          <a:bodyPr wrap="square" rtlCol="0">
            <a:spAutoFit/>
          </a:bodyPr>
          <a:lstStyle/>
          <a:p>
            <a:r>
              <a:rPr lang="en-US" sz="1200" dirty="0"/>
              <a:t>Selects the configuration which led the application to its best performance. </a:t>
            </a:r>
          </a:p>
        </p:txBody>
      </p:sp>
      <p:cxnSp>
        <p:nvCxnSpPr>
          <p:cNvPr id="127" name="Straight Connector 126">
            <a:extLst>
              <a:ext uri="{FF2B5EF4-FFF2-40B4-BE49-F238E27FC236}">
                <a16:creationId xmlns:a16="http://schemas.microsoft.com/office/drawing/2014/main" id="{6E43DE86-3D96-274F-917E-E432378BFFAA}"/>
              </a:ext>
            </a:extLst>
          </p:cNvPr>
          <p:cNvCxnSpPr>
            <a:cxnSpLocks/>
            <a:stCxn id="103" idx="3"/>
            <a:endCxn id="126" idx="1"/>
          </p:cNvCxnSpPr>
          <p:nvPr/>
        </p:nvCxnSpPr>
        <p:spPr>
          <a:xfrm flipV="1">
            <a:off x="6953725" y="4159770"/>
            <a:ext cx="2293412" cy="1045919"/>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8DC25221-BFE1-6E4A-9B3D-B5DAC0578AEE}"/>
              </a:ext>
            </a:extLst>
          </p:cNvPr>
          <p:cNvCxnSpPr>
            <a:cxnSpLocks/>
            <a:stCxn id="102" idx="3"/>
            <a:endCxn id="126" idx="1"/>
          </p:cNvCxnSpPr>
          <p:nvPr/>
        </p:nvCxnSpPr>
        <p:spPr>
          <a:xfrm>
            <a:off x="8795657" y="4045503"/>
            <a:ext cx="451480" cy="114267"/>
          </a:xfrm>
          <a:prstGeom prst="line">
            <a:avLst/>
          </a:prstGeom>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6A51FDAF-708B-1E4C-AD37-8D92B3FC90BE}"/>
              </a:ext>
            </a:extLst>
          </p:cNvPr>
          <p:cNvSpPr/>
          <p:nvPr/>
        </p:nvSpPr>
        <p:spPr>
          <a:xfrm>
            <a:off x="866707" y="5830761"/>
            <a:ext cx="8207830" cy="20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en-US"/>
          </a:p>
        </p:txBody>
      </p:sp>
      <p:sp>
        <p:nvSpPr>
          <p:cNvPr id="138" name="TextBox 137">
            <a:extLst>
              <a:ext uri="{FF2B5EF4-FFF2-40B4-BE49-F238E27FC236}">
                <a16:creationId xmlns:a16="http://schemas.microsoft.com/office/drawing/2014/main" id="{362D0851-331A-AA49-83CE-34602F557A34}"/>
              </a:ext>
            </a:extLst>
          </p:cNvPr>
          <p:cNvSpPr txBox="1"/>
          <p:nvPr/>
        </p:nvSpPr>
        <p:spPr>
          <a:xfrm>
            <a:off x="9411235" y="4672105"/>
            <a:ext cx="2211166" cy="646331"/>
          </a:xfrm>
          <a:prstGeom prst="rect">
            <a:avLst/>
          </a:prstGeom>
          <a:solidFill>
            <a:schemeClr val="bg1"/>
          </a:solidFill>
          <a:ln>
            <a:solidFill>
              <a:schemeClr val="tx1"/>
            </a:solidFill>
          </a:ln>
        </p:spPr>
        <p:txBody>
          <a:bodyPr wrap="square" rtlCol="0">
            <a:spAutoFit/>
          </a:bodyPr>
          <a:lstStyle/>
          <a:p>
            <a:r>
              <a:rPr lang="en-US" sz="1200" dirty="0"/>
              <a:t>A configuration is stable if SmartTuning early iterates a few times in the same type</a:t>
            </a:r>
          </a:p>
        </p:txBody>
      </p:sp>
      <p:cxnSp>
        <p:nvCxnSpPr>
          <p:cNvPr id="139" name="Straight Connector 138">
            <a:extLst>
              <a:ext uri="{FF2B5EF4-FFF2-40B4-BE49-F238E27FC236}">
                <a16:creationId xmlns:a16="http://schemas.microsoft.com/office/drawing/2014/main" id="{D855418A-84D2-734D-BC9E-3C378C9DDB48}"/>
              </a:ext>
            </a:extLst>
          </p:cNvPr>
          <p:cNvCxnSpPr>
            <a:cxnSpLocks/>
            <a:endCxn id="138" idx="1"/>
          </p:cNvCxnSpPr>
          <p:nvPr/>
        </p:nvCxnSpPr>
        <p:spPr>
          <a:xfrm flipV="1">
            <a:off x="9083040" y="4995271"/>
            <a:ext cx="328195" cy="6043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18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7</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0192" y="5084232"/>
            <a:ext cx="1643977"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584775"/>
          </a:xfrm>
          <a:prstGeom prst="rect">
            <a:avLst/>
          </a:prstGeom>
          <a:noFill/>
        </p:spPr>
        <p:txBody>
          <a:bodyPr wrap="square" rtlCol="0">
            <a:spAutoFit/>
          </a:bodyPr>
          <a:lstStyle/>
          <a:p>
            <a:r>
              <a:rPr lang="en-US" sz="1600" b="1" dirty="0"/>
              <a:t>The problem</a:t>
            </a:r>
            <a:r>
              <a:rPr lang="en-US" sz="1600" dirty="0"/>
              <a:t>: Teams typically use one configuration for the life of an app, based on performance tests which are often done with simulated workloads. Over time the single configuration may result in sub-optimal performance.</a:t>
            </a:r>
          </a:p>
        </p:txBody>
      </p:sp>
      <p:cxnSp>
        <p:nvCxnSpPr>
          <p:cNvPr id="15" name="Straight Connector 14">
            <a:extLst>
              <a:ext uri="{FF2B5EF4-FFF2-40B4-BE49-F238E27FC236}">
                <a16:creationId xmlns:a16="http://schemas.microsoft.com/office/drawing/2014/main" id="{88F79033-E37A-0045-9677-35B6F99B521C}"/>
              </a:ext>
            </a:extLst>
          </p:cNvPr>
          <p:cNvCxnSpPr>
            <a:cxnSpLocks/>
          </p:cNvCxnSpPr>
          <p:nvPr/>
        </p:nvCxnSpPr>
        <p:spPr>
          <a:xfrm>
            <a:off x="8867157" y="1693931"/>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3A63E05-33C1-2646-A1A5-53F43913C5E6}"/>
              </a:ext>
            </a:extLst>
          </p:cNvPr>
          <p:cNvCxnSpPr>
            <a:cxnSpLocks/>
          </p:cNvCxnSpPr>
          <p:nvPr/>
        </p:nvCxnSpPr>
        <p:spPr>
          <a:xfrm>
            <a:off x="8880223" y="1950830"/>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564EB8A-5DD7-4D47-B0C9-ACC6E19F3CD0}"/>
              </a:ext>
            </a:extLst>
          </p:cNvPr>
          <p:cNvSpPr txBox="1"/>
          <p:nvPr/>
        </p:nvSpPr>
        <p:spPr>
          <a:xfrm>
            <a:off x="9636599" y="1555432"/>
            <a:ext cx="1257204" cy="276999"/>
          </a:xfrm>
          <a:prstGeom prst="rect">
            <a:avLst/>
          </a:prstGeom>
          <a:noFill/>
        </p:spPr>
        <p:txBody>
          <a:bodyPr wrap="none" rtlCol="0">
            <a:spAutoFit/>
          </a:bodyPr>
          <a:lstStyle/>
          <a:p>
            <a:r>
              <a:rPr lang="en-US" sz="1200" dirty="0"/>
              <a:t>Expected volume</a:t>
            </a:r>
          </a:p>
        </p:txBody>
      </p:sp>
      <p:sp>
        <p:nvSpPr>
          <p:cNvPr id="20" name="TextBox 19">
            <a:extLst>
              <a:ext uri="{FF2B5EF4-FFF2-40B4-BE49-F238E27FC236}">
                <a16:creationId xmlns:a16="http://schemas.microsoft.com/office/drawing/2014/main" id="{EFD337FD-E495-E84D-99ED-AB1D0DEEEBAD}"/>
              </a:ext>
            </a:extLst>
          </p:cNvPr>
          <p:cNvSpPr txBox="1"/>
          <p:nvPr/>
        </p:nvSpPr>
        <p:spPr>
          <a:xfrm>
            <a:off x="9636599" y="1812331"/>
            <a:ext cx="2148345" cy="430887"/>
          </a:xfrm>
          <a:prstGeom prst="rect">
            <a:avLst/>
          </a:prstGeom>
          <a:noFill/>
        </p:spPr>
        <p:txBody>
          <a:bodyPr wrap="none" rtlCol="0">
            <a:spAutoFit/>
          </a:bodyPr>
          <a:lstStyle/>
          <a:p>
            <a:r>
              <a:rPr lang="en-US" sz="1200" dirty="0"/>
              <a:t>Observed volume</a:t>
            </a:r>
          </a:p>
          <a:p>
            <a:r>
              <a:rPr lang="en-US" sz="1000" dirty="0"/>
              <a:t>Each color represents a different URL </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031447" y="2285234"/>
            <a:ext cx="1560042" cy="253916"/>
          </a:xfrm>
          <a:prstGeom prst="rect">
            <a:avLst/>
          </a:prstGeom>
          <a:noFill/>
        </p:spPr>
        <p:txBody>
          <a:bodyPr wrap="none" rtlCol="0">
            <a:spAutoFit/>
          </a:bodyPr>
          <a:lstStyle/>
          <a:p>
            <a:r>
              <a:rPr lang="en-US" sz="1050" b="1" dirty="0"/>
              <a:t>Workload4 ~ workload 1</a:t>
            </a:r>
          </a:p>
        </p:txBody>
      </p:sp>
      <p:cxnSp>
        <p:nvCxnSpPr>
          <p:cNvPr id="33" name="Straight Connector 32">
            <a:extLst>
              <a:ext uri="{FF2B5EF4-FFF2-40B4-BE49-F238E27FC236}">
                <a16:creationId xmlns:a16="http://schemas.microsoft.com/office/drawing/2014/main" id="{D1861A72-6EE5-CE4E-9F4E-4EF8A52B10F8}"/>
              </a:ext>
            </a:extLst>
          </p:cNvPr>
          <p:cNvCxnSpPr>
            <a:cxnSpLocks/>
          </p:cNvCxnSpPr>
          <p:nvPr/>
        </p:nvCxnSpPr>
        <p:spPr>
          <a:xfrm>
            <a:off x="2660463" y="3925984"/>
            <a:ext cx="2134648"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BB330D-CD07-C540-AD7A-5E9550FE0382}"/>
              </a:ext>
            </a:extLst>
          </p:cNvPr>
          <p:cNvCxnSpPr>
            <a:cxnSpLocks/>
          </p:cNvCxnSpPr>
          <p:nvPr/>
        </p:nvCxnSpPr>
        <p:spPr>
          <a:xfrm>
            <a:off x="8695854" y="3925984"/>
            <a:ext cx="2134648"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26C59-9CF0-2748-A01D-4C169634DE55}"/>
              </a:ext>
            </a:extLst>
          </p:cNvPr>
          <p:cNvCxnSpPr>
            <a:cxnSpLocks/>
          </p:cNvCxnSpPr>
          <p:nvPr/>
        </p:nvCxnSpPr>
        <p:spPr>
          <a:xfrm>
            <a:off x="6939167" y="4272742"/>
            <a:ext cx="1743776"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A9A3F9-E61E-1647-AE62-B5B5678CDEAB}"/>
              </a:ext>
            </a:extLst>
          </p:cNvPr>
          <p:cNvCxnSpPr>
            <a:cxnSpLocks/>
          </p:cNvCxnSpPr>
          <p:nvPr/>
        </p:nvCxnSpPr>
        <p:spPr>
          <a:xfrm>
            <a:off x="4795111" y="3046017"/>
            <a:ext cx="214407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5FA171-CAA4-8044-9BB6-873BE0A78058}"/>
              </a:ext>
            </a:extLst>
          </p:cNvPr>
          <p:cNvCxnSpPr>
            <a:cxnSpLocks/>
          </p:cNvCxnSpPr>
          <p:nvPr/>
        </p:nvCxnSpPr>
        <p:spPr>
          <a:xfrm>
            <a:off x="1010192" y="6175556"/>
            <a:ext cx="1643977"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21FCB50-D8C3-5549-9F6D-0309C290112C}"/>
              </a:ext>
            </a:extLst>
          </p:cNvPr>
          <p:cNvCxnSpPr>
            <a:cxnSpLocks/>
          </p:cNvCxnSpPr>
          <p:nvPr/>
        </p:nvCxnSpPr>
        <p:spPr>
          <a:xfrm>
            <a:off x="2660463"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C1F20A-09C8-BF49-B74F-AE240C3F23AF}"/>
              </a:ext>
            </a:extLst>
          </p:cNvPr>
          <p:cNvCxnSpPr>
            <a:cxnSpLocks/>
          </p:cNvCxnSpPr>
          <p:nvPr/>
        </p:nvCxnSpPr>
        <p:spPr>
          <a:xfrm>
            <a:off x="8695854"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4ACA7D-5022-4949-979D-0DE4A74D6985}"/>
              </a:ext>
            </a:extLst>
          </p:cNvPr>
          <p:cNvCxnSpPr>
            <a:cxnSpLocks/>
          </p:cNvCxnSpPr>
          <p:nvPr/>
        </p:nvCxnSpPr>
        <p:spPr>
          <a:xfrm>
            <a:off x="6939167" y="6175556"/>
            <a:ext cx="1743776"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E4CF8A-64BC-F543-8C8B-D92DC11B1B97}"/>
              </a:ext>
            </a:extLst>
          </p:cNvPr>
          <p:cNvCxnSpPr>
            <a:cxnSpLocks/>
          </p:cNvCxnSpPr>
          <p:nvPr/>
        </p:nvCxnSpPr>
        <p:spPr>
          <a:xfrm>
            <a:off x="4795111" y="6175556"/>
            <a:ext cx="2144070"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2E172-F5FC-8D45-A774-E64C8690AFDF}"/>
              </a:ext>
            </a:extLst>
          </p:cNvPr>
          <p:cNvSpPr txBox="1"/>
          <p:nvPr/>
        </p:nvSpPr>
        <p:spPr>
          <a:xfrm>
            <a:off x="1415752" y="6145157"/>
            <a:ext cx="832857" cy="307777"/>
          </a:xfrm>
          <a:prstGeom prst="rect">
            <a:avLst/>
          </a:prstGeom>
          <a:noFill/>
        </p:spPr>
        <p:txBody>
          <a:bodyPr wrap="none" rtlCol="0">
            <a:spAutoFit/>
          </a:bodyPr>
          <a:lstStyle/>
          <a:p>
            <a:r>
              <a:rPr lang="en-US" sz="1400" dirty="0"/>
              <a:t>Config ⍺ </a:t>
            </a:r>
          </a:p>
        </p:txBody>
      </p:sp>
      <p:sp>
        <p:nvSpPr>
          <p:cNvPr id="50" name="TextBox 49">
            <a:extLst>
              <a:ext uri="{FF2B5EF4-FFF2-40B4-BE49-F238E27FC236}">
                <a16:creationId xmlns:a16="http://schemas.microsoft.com/office/drawing/2014/main" id="{CB8FD153-0198-0742-A4DD-538E9939DB16}"/>
              </a:ext>
            </a:extLst>
          </p:cNvPr>
          <p:cNvSpPr txBox="1"/>
          <p:nvPr/>
        </p:nvSpPr>
        <p:spPr>
          <a:xfrm>
            <a:off x="3311770" y="6145157"/>
            <a:ext cx="826445" cy="307777"/>
          </a:xfrm>
          <a:prstGeom prst="rect">
            <a:avLst/>
          </a:prstGeom>
          <a:noFill/>
        </p:spPr>
        <p:txBody>
          <a:bodyPr wrap="none" rtlCol="0">
            <a:spAutoFit/>
          </a:bodyPr>
          <a:lstStyle/>
          <a:p>
            <a:r>
              <a:rPr lang="en-US" sz="1400" dirty="0">
                <a:solidFill>
                  <a:srgbClr val="FF0000"/>
                </a:solidFill>
              </a:rPr>
              <a:t>Config </a:t>
            </a:r>
            <a:r>
              <a:rPr lang="en-US" sz="1400" dirty="0" err="1">
                <a:solidFill>
                  <a:srgbClr val="FF0000"/>
                </a:solidFill>
              </a:rPr>
              <a:t>θ</a:t>
            </a:r>
            <a:r>
              <a:rPr lang="en-US" sz="1400" dirty="0">
                <a:solidFill>
                  <a:srgbClr val="FF0000"/>
                </a:solidFill>
              </a:rPr>
              <a:t> </a:t>
            </a:r>
          </a:p>
        </p:txBody>
      </p:sp>
      <p:sp>
        <p:nvSpPr>
          <p:cNvPr id="51" name="TextBox 50">
            <a:extLst>
              <a:ext uri="{FF2B5EF4-FFF2-40B4-BE49-F238E27FC236}">
                <a16:creationId xmlns:a16="http://schemas.microsoft.com/office/drawing/2014/main" id="{DD64975D-4A68-D342-A104-5BB74C0C1D59}"/>
              </a:ext>
            </a:extLst>
          </p:cNvPr>
          <p:cNvSpPr txBox="1"/>
          <p:nvPr/>
        </p:nvSpPr>
        <p:spPr>
          <a:xfrm>
            <a:off x="5450711" y="6145157"/>
            <a:ext cx="864917" cy="307777"/>
          </a:xfrm>
          <a:prstGeom prst="rect">
            <a:avLst/>
          </a:prstGeom>
          <a:noFill/>
        </p:spPr>
        <p:txBody>
          <a:bodyPr wrap="none" rtlCol="0">
            <a:spAutoFit/>
          </a:bodyPr>
          <a:lstStyle/>
          <a:p>
            <a:r>
              <a:rPr lang="en-US" sz="1400" dirty="0"/>
              <a:t>Config </a:t>
            </a:r>
            <a:r>
              <a:rPr lang="en-US" sz="1400" dirty="0" err="1"/>
              <a:t>Ψ</a:t>
            </a:r>
            <a:r>
              <a:rPr lang="en-US" sz="1400" dirty="0"/>
              <a:t> </a:t>
            </a:r>
          </a:p>
        </p:txBody>
      </p:sp>
      <p:sp>
        <p:nvSpPr>
          <p:cNvPr id="52" name="TextBox 51">
            <a:extLst>
              <a:ext uri="{FF2B5EF4-FFF2-40B4-BE49-F238E27FC236}">
                <a16:creationId xmlns:a16="http://schemas.microsoft.com/office/drawing/2014/main" id="{D8C055AC-5BC6-1540-BA64-9E09C620D112}"/>
              </a:ext>
            </a:extLst>
          </p:cNvPr>
          <p:cNvSpPr txBox="1"/>
          <p:nvPr/>
        </p:nvSpPr>
        <p:spPr>
          <a:xfrm>
            <a:off x="7394627" y="6145157"/>
            <a:ext cx="789575" cy="307777"/>
          </a:xfrm>
          <a:prstGeom prst="rect">
            <a:avLst/>
          </a:prstGeom>
          <a:noFill/>
        </p:spPr>
        <p:txBody>
          <a:bodyPr wrap="none" rtlCol="0">
            <a:spAutoFit/>
          </a:bodyPr>
          <a:lstStyle/>
          <a:p>
            <a:r>
              <a:rPr lang="en-US" sz="1400" dirty="0"/>
              <a:t>Config π</a:t>
            </a:r>
          </a:p>
        </p:txBody>
      </p:sp>
      <p:sp>
        <p:nvSpPr>
          <p:cNvPr id="53" name="TextBox 52">
            <a:extLst>
              <a:ext uri="{FF2B5EF4-FFF2-40B4-BE49-F238E27FC236}">
                <a16:creationId xmlns:a16="http://schemas.microsoft.com/office/drawing/2014/main" id="{12CA69EC-B41A-A244-91A8-96599F29BFD9}"/>
              </a:ext>
            </a:extLst>
          </p:cNvPr>
          <p:cNvSpPr txBox="1"/>
          <p:nvPr/>
        </p:nvSpPr>
        <p:spPr>
          <a:xfrm>
            <a:off x="9342046" y="6145157"/>
            <a:ext cx="832857" cy="307777"/>
          </a:xfrm>
          <a:prstGeom prst="rect">
            <a:avLst/>
          </a:prstGeom>
          <a:noFill/>
        </p:spPr>
        <p:txBody>
          <a:bodyPr wrap="none" rtlCol="0">
            <a:spAutoFit/>
          </a:bodyPr>
          <a:lstStyle/>
          <a:p>
            <a:r>
              <a:rPr lang="en-US" sz="1400" dirty="0">
                <a:solidFill>
                  <a:srgbClr val="FF0000"/>
                </a:solidFill>
              </a:rPr>
              <a:t>Config </a:t>
            </a:r>
            <a:r>
              <a:rPr lang="en-US" sz="1400" dirty="0" err="1">
                <a:solidFill>
                  <a:srgbClr val="FF0000"/>
                </a:solidFill>
              </a:rPr>
              <a:t>θ</a:t>
            </a:r>
            <a:r>
              <a:rPr lang="en-US" sz="1400" dirty="0">
                <a:solidFill>
                  <a:srgbClr val="FF0000"/>
                </a:solidFill>
              </a:rPr>
              <a:t> </a:t>
            </a:r>
          </a:p>
        </p:txBody>
      </p:sp>
    </p:spTree>
    <p:extLst>
      <p:ext uri="{BB962C8B-B14F-4D97-AF65-F5344CB8AC3E}">
        <p14:creationId xmlns:p14="http://schemas.microsoft.com/office/powerpoint/2010/main" val="23374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E2095-4A66-194D-A2E9-1F7F3DA50A9E}"/>
              </a:ext>
            </a:extLst>
          </p:cNvPr>
          <p:cNvSpPr>
            <a:spLocks noGrp="1"/>
          </p:cNvSpPr>
          <p:nvPr>
            <p:ph type="title"/>
          </p:nvPr>
        </p:nvSpPr>
        <p:spPr/>
        <p:txBody>
          <a:bodyPr/>
          <a:lstStyle/>
          <a:p>
            <a:r>
              <a:rPr lang="en-US" dirty="0"/>
              <a:t>Backup slides</a:t>
            </a:r>
          </a:p>
        </p:txBody>
      </p:sp>
      <p:sp>
        <p:nvSpPr>
          <p:cNvPr id="6" name="Text Placeholder 5">
            <a:extLst>
              <a:ext uri="{FF2B5EF4-FFF2-40B4-BE49-F238E27FC236}">
                <a16:creationId xmlns:a16="http://schemas.microsoft.com/office/drawing/2014/main" id="{C3686A71-133A-F24F-BD1C-532C6709D0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368656-9193-044F-A35F-169F6A105981}"/>
              </a:ext>
            </a:extLst>
          </p:cNvPr>
          <p:cNvSpPr>
            <a:spLocks noGrp="1"/>
          </p:cNvSpPr>
          <p:nvPr>
            <p:ph type="sldNum" sz="quarter" idx="12"/>
          </p:nvPr>
        </p:nvSpPr>
        <p:spPr/>
        <p:txBody>
          <a:bodyPr/>
          <a:lstStyle/>
          <a:p>
            <a:fld id="{C99B16EB-E8B7-064E-A646-7400584D85DA}" type="slidenum">
              <a:rPr lang="en-US" smtClean="0"/>
              <a:t>8</a:t>
            </a:fld>
            <a:endParaRPr lang="en-US"/>
          </a:p>
        </p:txBody>
      </p:sp>
    </p:spTree>
    <p:extLst>
      <p:ext uri="{BB962C8B-B14F-4D97-AF65-F5344CB8AC3E}">
        <p14:creationId xmlns:p14="http://schemas.microsoft.com/office/powerpoint/2010/main" val="219988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9</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p:nvPr/>
        </p:nvCxnSpPr>
        <p:spPr>
          <a:xfrm>
            <a:off x="1010194" y="6029851"/>
            <a:ext cx="97710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567535" y="6013601"/>
            <a:ext cx="614271" cy="369332"/>
          </a:xfrm>
          <a:prstGeom prst="rect">
            <a:avLst/>
          </a:prstGeom>
          <a:noFill/>
        </p:spPr>
        <p:txBody>
          <a:bodyPr wrap="none" rtlCol="0">
            <a:spAutoFit/>
          </a:bodyPr>
          <a:lstStyle/>
          <a:p>
            <a:r>
              <a:rPr lang="en-US"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861706"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CF15E57-D371-E745-85EA-351CF7BE7102}"/>
              </a:ext>
            </a:extLst>
          </p:cNvPr>
          <p:cNvSpPr txBox="1"/>
          <p:nvPr/>
        </p:nvSpPr>
        <p:spPr>
          <a:xfrm>
            <a:off x="512870" y="632102"/>
            <a:ext cx="6541073" cy="923330"/>
          </a:xfrm>
          <a:prstGeom prst="rect">
            <a:avLst/>
          </a:prstGeom>
          <a:noFill/>
        </p:spPr>
        <p:txBody>
          <a:bodyPr wrap="square" rtlCol="0">
            <a:spAutoFit/>
          </a:bodyPr>
          <a:lstStyle/>
          <a:p>
            <a:r>
              <a:rPr lang="en-US" dirty="0"/>
              <a:t>SmartTuning aims to optimize the configuration of an application</a:t>
            </a:r>
          </a:p>
          <a:p>
            <a:pPr marL="342900" indent="-342900">
              <a:buAutoNum type="arabicPeriod"/>
            </a:pPr>
            <a:r>
              <a:rPr lang="en-US" dirty="0"/>
              <a:t>It identifies the type of a workload coming in the app over time</a:t>
            </a:r>
          </a:p>
          <a:p>
            <a:endParaRPr lang="en-US" dirty="0"/>
          </a:p>
        </p:txBody>
      </p:sp>
      <p:sp>
        <p:nvSpPr>
          <p:cNvPr id="2" name="Rectangle 1">
            <a:extLst>
              <a:ext uri="{FF2B5EF4-FFF2-40B4-BE49-F238E27FC236}">
                <a16:creationId xmlns:a16="http://schemas.microsoft.com/office/drawing/2014/main" id="{459993A8-7501-9A44-B6B0-0BD5D945C1C1}"/>
              </a:ext>
            </a:extLst>
          </p:cNvPr>
          <p:cNvSpPr/>
          <p:nvPr/>
        </p:nvSpPr>
        <p:spPr>
          <a:xfrm>
            <a:off x="844731" y="4632960"/>
            <a:ext cx="1968138" cy="11146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4780CC-69D2-5049-9147-BDEB390F2688}"/>
              </a:ext>
            </a:extLst>
          </p:cNvPr>
          <p:cNvSpPr/>
          <p:nvPr/>
        </p:nvSpPr>
        <p:spPr>
          <a:xfrm>
            <a:off x="2812869" y="3429001"/>
            <a:ext cx="1968138" cy="252626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B6C21C-D8E2-0546-ACDE-7CE008946CAD}"/>
              </a:ext>
            </a:extLst>
          </p:cNvPr>
          <p:cNvSpPr/>
          <p:nvPr/>
        </p:nvSpPr>
        <p:spPr>
          <a:xfrm>
            <a:off x="4781007" y="2621282"/>
            <a:ext cx="1968138" cy="263869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BB0C96-A4E3-7348-8B1D-2F92231E9B4D}"/>
              </a:ext>
            </a:extLst>
          </p:cNvPr>
          <p:cNvSpPr/>
          <p:nvPr/>
        </p:nvSpPr>
        <p:spPr>
          <a:xfrm>
            <a:off x="6749145" y="3037485"/>
            <a:ext cx="1968138" cy="2647815"/>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6565DC-E978-6047-9FAB-F3826AAF9CA7}"/>
              </a:ext>
            </a:extLst>
          </p:cNvPr>
          <p:cNvSpPr/>
          <p:nvPr/>
        </p:nvSpPr>
        <p:spPr>
          <a:xfrm>
            <a:off x="8717283" y="3840487"/>
            <a:ext cx="1968138" cy="1541410"/>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36AC0E-5AE8-B84D-8873-D9FE2ACB8601}"/>
              </a:ext>
            </a:extLst>
          </p:cNvPr>
          <p:cNvSpPr/>
          <p:nvPr/>
        </p:nvSpPr>
        <p:spPr>
          <a:xfrm flipV="1">
            <a:off x="871728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A5DBC28-17B1-014C-84DF-07BF41FC00A7}"/>
              </a:ext>
            </a:extLst>
          </p:cNvPr>
          <p:cNvSpPr/>
          <p:nvPr/>
        </p:nvSpPr>
        <p:spPr>
          <a:xfrm flipV="1">
            <a:off x="6749145"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208BFF-D99C-1940-8CB4-333E991CD690}"/>
              </a:ext>
            </a:extLst>
          </p:cNvPr>
          <p:cNvSpPr/>
          <p:nvPr/>
        </p:nvSpPr>
        <p:spPr>
          <a:xfrm flipV="1">
            <a:off x="4781007"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7CB6F4-F754-F44E-96C1-19FBE072057F}"/>
              </a:ext>
            </a:extLst>
          </p:cNvPr>
          <p:cNvSpPr/>
          <p:nvPr/>
        </p:nvSpPr>
        <p:spPr>
          <a:xfrm flipV="1">
            <a:off x="2804160" y="6006992"/>
            <a:ext cx="1968138" cy="45719"/>
          </a:xfrm>
          <a:prstGeom prst="rect">
            <a:avLst/>
          </a:prstGeom>
          <a:solidFill>
            <a:srgbClr val="FF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A99FE8-F5F4-E948-9CFD-C6A423ADF32E}"/>
              </a:ext>
            </a:extLst>
          </p:cNvPr>
          <p:cNvSpPr/>
          <p:nvPr/>
        </p:nvSpPr>
        <p:spPr>
          <a:xfrm flipV="1">
            <a:off x="827313" y="6006992"/>
            <a:ext cx="1968138" cy="45719"/>
          </a:xfrm>
          <a:prstGeom prst="rect">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29A8D8-F248-8A4F-B4EE-F249BE80FD5E}"/>
              </a:ext>
            </a:extLst>
          </p:cNvPr>
          <p:cNvSpPr txBox="1"/>
          <p:nvPr/>
        </p:nvSpPr>
        <p:spPr>
          <a:xfrm>
            <a:off x="631564" y="6080398"/>
            <a:ext cx="340158" cy="369332"/>
          </a:xfrm>
          <a:prstGeom prst="rect">
            <a:avLst/>
          </a:prstGeom>
          <a:noFill/>
        </p:spPr>
        <p:txBody>
          <a:bodyPr wrap="none" rtlCol="0">
            <a:spAutoFit/>
          </a:bodyPr>
          <a:lstStyle/>
          <a:p>
            <a:r>
              <a:rPr lang="en-US" dirty="0"/>
              <a:t>t</a:t>
            </a:r>
            <a:r>
              <a:rPr lang="en-US" baseline="-25000" dirty="0"/>
              <a:t>0</a:t>
            </a:r>
          </a:p>
        </p:txBody>
      </p:sp>
      <p:sp>
        <p:nvSpPr>
          <p:cNvPr id="48" name="TextBox 47">
            <a:extLst>
              <a:ext uri="{FF2B5EF4-FFF2-40B4-BE49-F238E27FC236}">
                <a16:creationId xmlns:a16="http://schemas.microsoft.com/office/drawing/2014/main" id="{34C9996A-9ADC-E241-80FC-1C42204CD4B2}"/>
              </a:ext>
            </a:extLst>
          </p:cNvPr>
          <p:cNvSpPr txBox="1"/>
          <p:nvPr/>
        </p:nvSpPr>
        <p:spPr>
          <a:xfrm>
            <a:off x="2588499" y="6084793"/>
            <a:ext cx="487634" cy="369332"/>
          </a:xfrm>
          <a:prstGeom prst="rect">
            <a:avLst/>
          </a:prstGeom>
          <a:noFill/>
        </p:spPr>
        <p:txBody>
          <a:bodyPr wrap="none" rtlCol="0">
            <a:spAutoFit/>
          </a:bodyPr>
          <a:lstStyle/>
          <a:p>
            <a:r>
              <a:rPr lang="en-US" dirty="0"/>
              <a:t>t</a:t>
            </a:r>
            <a:r>
              <a:rPr lang="en-US" baseline="-25000" dirty="0"/>
              <a:t>0+k</a:t>
            </a:r>
          </a:p>
        </p:txBody>
      </p:sp>
      <p:sp>
        <p:nvSpPr>
          <p:cNvPr id="49" name="TextBox 48">
            <a:extLst>
              <a:ext uri="{FF2B5EF4-FFF2-40B4-BE49-F238E27FC236}">
                <a16:creationId xmlns:a16="http://schemas.microsoft.com/office/drawing/2014/main" id="{4F458292-B21D-C043-AAC4-7BC964144689}"/>
              </a:ext>
            </a:extLst>
          </p:cNvPr>
          <p:cNvSpPr txBox="1"/>
          <p:nvPr/>
        </p:nvSpPr>
        <p:spPr>
          <a:xfrm>
            <a:off x="4545434" y="6089188"/>
            <a:ext cx="566181" cy="369332"/>
          </a:xfrm>
          <a:prstGeom prst="rect">
            <a:avLst/>
          </a:prstGeom>
          <a:noFill/>
        </p:spPr>
        <p:txBody>
          <a:bodyPr wrap="none" rtlCol="0">
            <a:spAutoFit/>
          </a:bodyPr>
          <a:lstStyle/>
          <a:p>
            <a:r>
              <a:rPr lang="en-US" dirty="0"/>
              <a:t>t</a:t>
            </a:r>
            <a:r>
              <a:rPr lang="en-US" baseline="-25000" dirty="0"/>
              <a:t>0+2k</a:t>
            </a:r>
          </a:p>
        </p:txBody>
      </p:sp>
      <p:sp>
        <p:nvSpPr>
          <p:cNvPr id="50" name="TextBox 49">
            <a:extLst>
              <a:ext uri="{FF2B5EF4-FFF2-40B4-BE49-F238E27FC236}">
                <a16:creationId xmlns:a16="http://schemas.microsoft.com/office/drawing/2014/main" id="{FFBA717B-2C1C-F34D-9657-3A2AD4499F73}"/>
              </a:ext>
            </a:extLst>
          </p:cNvPr>
          <p:cNvSpPr txBox="1"/>
          <p:nvPr/>
        </p:nvSpPr>
        <p:spPr>
          <a:xfrm>
            <a:off x="6502369" y="6093583"/>
            <a:ext cx="566181" cy="369332"/>
          </a:xfrm>
          <a:prstGeom prst="rect">
            <a:avLst/>
          </a:prstGeom>
          <a:noFill/>
        </p:spPr>
        <p:txBody>
          <a:bodyPr wrap="none" rtlCol="0">
            <a:spAutoFit/>
          </a:bodyPr>
          <a:lstStyle/>
          <a:p>
            <a:r>
              <a:rPr lang="en-US" dirty="0"/>
              <a:t>t</a:t>
            </a:r>
            <a:r>
              <a:rPr lang="en-US" baseline="-25000" dirty="0"/>
              <a:t>0+3k</a:t>
            </a:r>
          </a:p>
        </p:txBody>
      </p:sp>
      <p:sp>
        <p:nvSpPr>
          <p:cNvPr id="51" name="TextBox 50">
            <a:extLst>
              <a:ext uri="{FF2B5EF4-FFF2-40B4-BE49-F238E27FC236}">
                <a16:creationId xmlns:a16="http://schemas.microsoft.com/office/drawing/2014/main" id="{F506EB7D-6F84-1E41-BF56-0F0A025FDEB8}"/>
              </a:ext>
            </a:extLst>
          </p:cNvPr>
          <p:cNvSpPr txBox="1"/>
          <p:nvPr/>
        </p:nvSpPr>
        <p:spPr>
          <a:xfrm>
            <a:off x="8459304" y="6097978"/>
            <a:ext cx="566181" cy="369332"/>
          </a:xfrm>
          <a:prstGeom prst="rect">
            <a:avLst/>
          </a:prstGeom>
          <a:noFill/>
        </p:spPr>
        <p:txBody>
          <a:bodyPr wrap="none" rtlCol="0">
            <a:spAutoFit/>
          </a:bodyPr>
          <a:lstStyle/>
          <a:p>
            <a:r>
              <a:rPr lang="en-US" dirty="0"/>
              <a:t>t</a:t>
            </a:r>
            <a:r>
              <a:rPr lang="en-US" baseline="-25000" dirty="0"/>
              <a:t>0+4k</a:t>
            </a:r>
          </a:p>
        </p:txBody>
      </p:sp>
      <p:cxnSp>
        <p:nvCxnSpPr>
          <p:cNvPr id="61" name="Straight Connector 60">
            <a:extLst>
              <a:ext uri="{FF2B5EF4-FFF2-40B4-BE49-F238E27FC236}">
                <a16:creationId xmlns:a16="http://schemas.microsoft.com/office/drawing/2014/main" id="{B70F6480-1657-5441-9412-97EDA2AB3DB1}"/>
              </a:ext>
            </a:extLst>
          </p:cNvPr>
          <p:cNvCxnSpPr>
            <a:cxnSpLocks/>
          </p:cNvCxnSpPr>
          <p:nvPr/>
        </p:nvCxnSpPr>
        <p:spPr>
          <a:xfrm>
            <a:off x="8592620" y="752072"/>
            <a:ext cx="661848" cy="0"/>
          </a:xfrm>
          <a:prstGeom prst="line">
            <a:avLst/>
          </a:prstGeom>
          <a:ln w="12700">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5E786AA-54D1-714D-8416-DC43DDD0790E}"/>
              </a:ext>
            </a:extLst>
          </p:cNvPr>
          <p:cNvSpPr txBox="1"/>
          <p:nvPr/>
        </p:nvSpPr>
        <p:spPr>
          <a:xfrm>
            <a:off x="9348996" y="613573"/>
            <a:ext cx="1418337" cy="276999"/>
          </a:xfrm>
          <a:prstGeom prst="rect">
            <a:avLst/>
          </a:prstGeom>
          <a:noFill/>
        </p:spPr>
        <p:txBody>
          <a:bodyPr wrap="none" rtlCol="0">
            <a:spAutoFit/>
          </a:bodyPr>
          <a:lstStyle/>
          <a:p>
            <a:r>
              <a:rPr lang="en-US" sz="1200" dirty="0"/>
              <a:t>observed workload </a:t>
            </a:r>
          </a:p>
        </p:txBody>
      </p:sp>
      <p:sp>
        <p:nvSpPr>
          <p:cNvPr id="71" name="Rectangle 70">
            <a:extLst>
              <a:ext uri="{FF2B5EF4-FFF2-40B4-BE49-F238E27FC236}">
                <a16:creationId xmlns:a16="http://schemas.microsoft.com/office/drawing/2014/main" id="{C6DBABE3-AA9B-224B-B58C-2A48D7FAF2BF}"/>
              </a:ext>
            </a:extLst>
          </p:cNvPr>
          <p:cNvSpPr/>
          <p:nvPr/>
        </p:nvSpPr>
        <p:spPr>
          <a:xfrm>
            <a:off x="8592620" y="1022151"/>
            <a:ext cx="709748" cy="112398"/>
          </a:xfrm>
          <a:prstGeom prst="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8DDADF-5C3D-6E41-BEF6-000BA478E797}"/>
              </a:ext>
            </a:extLst>
          </p:cNvPr>
          <p:cNvSpPr txBox="1"/>
          <p:nvPr/>
        </p:nvSpPr>
        <p:spPr>
          <a:xfrm>
            <a:off x="9348996" y="939851"/>
            <a:ext cx="977447" cy="276999"/>
          </a:xfrm>
          <a:prstGeom prst="rect">
            <a:avLst/>
          </a:prstGeom>
          <a:noFill/>
        </p:spPr>
        <p:txBody>
          <a:bodyPr wrap="none" rtlCol="0">
            <a:spAutoFit/>
          </a:bodyPr>
          <a:lstStyle/>
          <a:p>
            <a:r>
              <a:rPr lang="en-US" sz="1200" dirty="0"/>
              <a:t>time interval</a:t>
            </a:r>
          </a:p>
        </p:txBody>
      </p:sp>
      <p:sp>
        <p:nvSpPr>
          <p:cNvPr id="36" name="Freeform 35">
            <a:extLst>
              <a:ext uri="{FF2B5EF4-FFF2-40B4-BE49-F238E27FC236}">
                <a16:creationId xmlns:a16="http://schemas.microsoft.com/office/drawing/2014/main" id="{DCA552B0-3822-2844-9065-06C9793B3600}"/>
              </a:ext>
            </a:extLst>
          </p:cNvPr>
          <p:cNvSpPr/>
          <p:nvPr/>
        </p:nvSpPr>
        <p:spPr>
          <a:xfrm>
            <a:off x="861809"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Freeform 36">
            <a:extLst>
              <a:ext uri="{FF2B5EF4-FFF2-40B4-BE49-F238E27FC236}">
                <a16:creationId xmlns:a16="http://schemas.microsoft.com/office/drawing/2014/main" id="{2A408CC6-EE7C-C849-9D58-7CFC78354E64}"/>
              </a:ext>
            </a:extLst>
          </p:cNvPr>
          <p:cNvSpPr/>
          <p:nvPr/>
        </p:nvSpPr>
        <p:spPr>
          <a:xfrm>
            <a:off x="860145"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390B1E1F-AEC1-2D43-8479-065BC3D10F3A}"/>
              </a:ext>
            </a:extLst>
          </p:cNvPr>
          <p:cNvSpPr txBox="1"/>
          <p:nvPr/>
        </p:nvSpPr>
        <p:spPr>
          <a:xfrm>
            <a:off x="8463652" y="392321"/>
            <a:ext cx="3574184" cy="276999"/>
          </a:xfrm>
          <a:prstGeom prst="rect">
            <a:avLst/>
          </a:prstGeom>
          <a:noFill/>
        </p:spPr>
        <p:txBody>
          <a:bodyPr wrap="none" rtlCol="0">
            <a:spAutoFit/>
          </a:bodyPr>
          <a:lstStyle/>
          <a:p>
            <a:r>
              <a:rPr lang="en-US" sz="1200" dirty="0"/>
              <a:t>Each color is a different workload period, e.g., one day</a:t>
            </a:r>
          </a:p>
        </p:txBody>
      </p:sp>
      <p:cxnSp>
        <p:nvCxnSpPr>
          <p:cNvPr id="30" name="Straight Arrow Connector 29">
            <a:extLst>
              <a:ext uri="{FF2B5EF4-FFF2-40B4-BE49-F238E27FC236}">
                <a16:creationId xmlns:a16="http://schemas.microsoft.com/office/drawing/2014/main" id="{5DF6DBC0-A623-3A4D-ABF6-0B39E6870A85}"/>
              </a:ext>
            </a:extLst>
          </p:cNvPr>
          <p:cNvCxnSpPr>
            <a:cxnSpLocks/>
          </p:cNvCxnSpPr>
          <p:nvPr/>
        </p:nvCxnSpPr>
        <p:spPr>
          <a:xfrm flipV="1">
            <a:off x="810515" y="181213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DA98F1-EB36-F14A-946D-48584131A367}"/>
              </a:ext>
            </a:extLst>
          </p:cNvPr>
          <p:cNvSpPr txBox="1"/>
          <p:nvPr/>
        </p:nvSpPr>
        <p:spPr>
          <a:xfrm rot="16200000">
            <a:off x="6999" y="3566710"/>
            <a:ext cx="1190326" cy="276999"/>
          </a:xfrm>
          <a:prstGeom prst="rect">
            <a:avLst/>
          </a:prstGeom>
          <a:noFill/>
        </p:spPr>
        <p:txBody>
          <a:bodyPr wrap="none" rtlCol="0">
            <a:spAutoFit/>
          </a:bodyPr>
          <a:lstStyle/>
          <a:p>
            <a:r>
              <a:rPr lang="en-US" sz="1200" dirty="0"/>
              <a:t>Request volume</a:t>
            </a:r>
          </a:p>
        </p:txBody>
      </p:sp>
      <p:sp>
        <p:nvSpPr>
          <p:cNvPr id="7" name="TextBox 6">
            <a:extLst>
              <a:ext uri="{FF2B5EF4-FFF2-40B4-BE49-F238E27FC236}">
                <a16:creationId xmlns:a16="http://schemas.microsoft.com/office/drawing/2014/main" id="{B884D1F6-4311-A644-ACC8-7D803EFBCB87}"/>
              </a:ext>
            </a:extLst>
          </p:cNvPr>
          <p:cNvSpPr txBox="1"/>
          <p:nvPr/>
        </p:nvSpPr>
        <p:spPr>
          <a:xfrm>
            <a:off x="1239061" y="4331798"/>
            <a:ext cx="1048685" cy="246221"/>
          </a:xfrm>
          <a:prstGeom prst="rect">
            <a:avLst/>
          </a:prstGeom>
          <a:noFill/>
        </p:spPr>
        <p:txBody>
          <a:bodyPr wrap="none" rtlCol="0">
            <a:spAutoFit/>
          </a:bodyPr>
          <a:lstStyle/>
          <a:p>
            <a:r>
              <a:rPr lang="en-US" sz="1000" dirty="0"/>
              <a:t>Workload type X</a:t>
            </a:r>
          </a:p>
        </p:txBody>
      </p:sp>
      <p:sp>
        <p:nvSpPr>
          <p:cNvPr id="33" name="TextBox 32">
            <a:extLst>
              <a:ext uri="{FF2B5EF4-FFF2-40B4-BE49-F238E27FC236}">
                <a16:creationId xmlns:a16="http://schemas.microsoft.com/office/drawing/2014/main" id="{FF6882A8-4782-A144-B870-5145D6FF5ABA}"/>
              </a:ext>
            </a:extLst>
          </p:cNvPr>
          <p:cNvSpPr txBox="1"/>
          <p:nvPr/>
        </p:nvSpPr>
        <p:spPr>
          <a:xfrm>
            <a:off x="3175670" y="3197121"/>
            <a:ext cx="1048685" cy="246221"/>
          </a:xfrm>
          <a:prstGeom prst="rect">
            <a:avLst/>
          </a:prstGeom>
          <a:noFill/>
        </p:spPr>
        <p:txBody>
          <a:bodyPr wrap="none" rtlCol="0">
            <a:spAutoFit/>
          </a:bodyPr>
          <a:lstStyle/>
          <a:p>
            <a:r>
              <a:rPr lang="en-US" sz="1000" dirty="0"/>
              <a:t>Workload type Y</a:t>
            </a:r>
          </a:p>
        </p:txBody>
      </p:sp>
      <p:sp>
        <p:nvSpPr>
          <p:cNvPr id="34" name="TextBox 33">
            <a:extLst>
              <a:ext uri="{FF2B5EF4-FFF2-40B4-BE49-F238E27FC236}">
                <a16:creationId xmlns:a16="http://schemas.microsoft.com/office/drawing/2014/main" id="{03D90852-EBF8-864C-9A1C-1ACA6C09ABEB}"/>
              </a:ext>
            </a:extLst>
          </p:cNvPr>
          <p:cNvSpPr txBox="1"/>
          <p:nvPr/>
        </p:nvSpPr>
        <p:spPr>
          <a:xfrm>
            <a:off x="5240733" y="2352202"/>
            <a:ext cx="1048685" cy="246221"/>
          </a:xfrm>
          <a:prstGeom prst="rect">
            <a:avLst/>
          </a:prstGeom>
          <a:noFill/>
        </p:spPr>
        <p:txBody>
          <a:bodyPr wrap="none" rtlCol="0">
            <a:spAutoFit/>
          </a:bodyPr>
          <a:lstStyle/>
          <a:p>
            <a:r>
              <a:rPr lang="en-US" sz="1000" dirty="0"/>
              <a:t>Workload type Z</a:t>
            </a:r>
          </a:p>
        </p:txBody>
      </p:sp>
      <p:sp>
        <p:nvSpPr>
          <p:cNvPr id="35" name="TextBox 34">
            <a:extLst>
              <a:ext uri="{FF2B5EF4-FFF2-40B4-BE49-F238E27FC236}">
                <a16:creationId xmlns:a16="http://schemas.microsoft.com/office/drawing/2014/main" id="{27556C90-5692-1449-9A72-2668DAAA86FC}"/>
              </a:ext>
            </a:extLst>
          </p:cNvPr>
          <p:cNvSpPr txBox="1"/>
          <p:nvPr/>
        </p:nvSpPr>
        <p:spPr>
          <a:xfrm>
            <a:off x="7207867" y="2788938"/>
            <a:ext cx="1096775" cy="246221"/>
          </a:xfrm>
          <a:prstGeom prst="rect">
            <a:avLst/>
          </a:prstGeom>
          <a:noFill/>
        </p:spPr>
        <p:txBody>
          <a:bodyPr wrap="none" rtlCol="0">
            <a:spAutoFit/>
          </a:bodyPr>
          <a:lstStyle/>
          <a:p>
            <a:r>
              <a:rPr lang="en-US" sz="1000" dirty="0"/>
              <a:t>Workload type W</a:t>
            </a:r>
          </a:p>
        </p:txBody>
      </p:sp>
      <p:sp>
        <p:nvSpPr>
          <p:cNvPr id="38" name="TextBox 37">
            <a:extLst>
              <a:ext uri="{FF2B5EF4-FFF2-40B4-BE49-F238E27FC236}">
                <a16:creationId xmlns:a16="http://schemas.microsoft.com/office/drawing/2014/main" id="{841A242A-D3AC-E142-BAA8-367D0E7B9CE6}"/>
              </a:ext>
            </a:extLst>
          </p:cNvPr>
          <p:cNvSpPr txBox="1"/>
          <p:nvPr/>
        </p:nvSpPr>
        <p:spPr>
          <a:xfrm>
            <a:off x="9176005" y="3583408"/>
            <a:ext cx="280846" cy="246221"/>
          </a:xfrm>
          <a:prstGeom prst="rect">
            <a:avLst/>
          </a:prstGeom>
          <a:noFill/>
        </p:spPr>
        <p:txBody>
          <a:bodyPr wrap="none" rtlCol="0">
            <a:spAutoFit/>
          </a:bodyPr>
          <a:lstStyle/>
          <a:p>
            <a:r>
              <a:rPr lang="en-US" sz="1000" dirty="0"/>
              <a:t>…</a:t>
            </a:r>
          </a:p>
        </p:txBody>
      </p:sp>
      <p:cxnSp>
        <p:nvCxnSpPr>
          <p:cNvPr id="39" name="Straight Connector 38">
            <a:extLst>
              <a:ext uri="{FF2B5EF4-FFF2-40B4-BE49-F238E27FC236}">
                <a16:creationId xmlns:a16="http://schemas.microsoft.com/office/drawing/2014/main" id="{42089F2A-DA22-1F4A-B193-CAC3DBDBA614}"/>
              </a:ext>
            </a:extLst>
          </p:cNvPr>
          <p:cNvCxnSpPr>
            <a:cxnSpLocks/>
          </p:cNvCxnSpPr>
          <p:nvPr/>
        </p:nvCxnSpPr>
        <p:spPr>
          <a:xfrm>
            <a:off x="844731" y="4937760"/>
            <a:ext cx="1968138" cy="131443"/>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22A91D3-F494-6F4D-9A26-DCB9CABA4115}"/>
              </a:ext>
            </a:extLst>
          </p:cNvPr>
          <p:cNvCxnSpPr>
            <a:cxnSpLocks/>
          </p:cNvCxnSpPr>
          <p:nvPr/>
        </p:nvCxnSpPr>
        <p:spPr>
          <a:xfrm>
            <a:off x="2812869" y="3840487"/>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1E276AC-0283-EB4C-93A7-C198DDCD93C1}"/>
              </a:ext>
            </a:extLst>
          </p:cNvPr>
          <p:cNvCxnSpPr>
            <a:cxnSpLocks/>
          </p:cNvCxnSpPr>
          <p:nvPr/>
        </p:nvCxnSpPr>
        <p:spPr>
          <a:xfrm flipV="1">
            <a:off x="4781007" y="2706553"/>
            <a:ext cx="1968138" cy="176964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05D2E98-F494-7C40-B0D8-10AF12AECCD5}"/>
              </a:ext>
            </a:extLst>
          </p:cNvPr>
          <p:cNvCxnSpPr>
            <a:cxnSpLocks/>
          </p:cNvCxnSpPr>
          <p:nvPr/>
        </p:nvCxnSpPr>
        <p:spPr>
          <a:xfrm>
            <a:off x="6749145" y="3108960"/>
            <a:ext cx="1968138" cy="182880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DB1B68B-8DCA-9345-98AF-12D399B59A71}"/>
              </a:ext>
            </a:extLst>
          </p:cNvPr>
          <p:cNvCxnSpPr>
            <a:cxnSpLocks/>
          </p:cNvCxnSpPr>
          <p:nvPr/>
        </p:nvCxnSpPr>
        <p:spPr>
          <a:xfrm>
            <a:off x="8717283" y="4133468"/>
            <a:ext cx="196813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13DB06A-E173-AE44-B94F-8E50E85E3549}"/>
              </a:ext>
            </a:extLst>
          </p:cNvPr>
          <p:cNvCxnSpPr>
            <a:cxnSpLocks/>
          </p:cNvCxnSpPr>
          <p:nvPr/>
        </p:nvCxnSpPr>
        <p:spPr>
          <a:xfrm>
            <a:off x="8579554" y="1400042"/>
            <a:ext cx="709748" cy="0"/>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58CFFD09-4190-7241-8B6E-82B8FF7A9F47}"/>
              </a:ext>
            </a:extLst>
          </p:cNvPr>
          <p:cNvSpPr txBox="1"/>
          <p:nvPr/>
        </p:nvSpPr>
        <p:spPr>
          <a:xfrm>
            <a:off x="9348996" y="1261543"/>
            <a:ext cx="1194751" cy="276999"/>
          </a:xfrm>
          <a:prstGeom prst="rect">
            <a:avLst/>
          </a:prstGeom>
          <a:noFill/>
        </p:spPr>
        <p:txBody>
          <a:bodyPr wrap="none" rtlCol="0">
            <a:spAutoFit/>
          </a:bodyPr>
          <a:lstStyle/>
          <a:p>
            <a:r>
              <a:rPr lang="en-US" sz="1200" dirty="0"/>
              <a:t>workload type #</a:t>
            </a:r>
          </a:p>
        </p:txBody>
      </p:sp>
      <p:sp>
        <p:nvSpPr>
          <p:cNvPr id="9" name="TextBox 8">
            <a:extLst>
              <a:ext uri="{FF2B5EF4-FFF2-40B4-BE49-F238E27FC236}">
                <a16:creationId xmlns:a16="http://schemas.microsoft.com/office/drawing/2014/main" id="{BAE66D04-2EE1-E043-9FC8-300FE2B0817B}"/>
              </a:ext>
            </a:extLst>
          </p:cNvPr>
          <p:cNvSpPr txBox="1"/>
          <p:nvPr/>
        </p:nvSpPr>
        <p:spPr>
          <a:xfrm>
            <a:off x="870210" y="1242640"/>
            <a:ext cx="7034922" cy="461665"/>
          </a:xfrm>
          <a:prstGeom prst="rect">
            <a:avLst/>
          </a:prstGeom>
          <a:noFill/>
        </p:spPr>
        <p:txBody>
          <a:bodyPr wrap="square" rtlCol="0">
            <a:spAutoFit/>
          </a:bodyPr>
          <a:lstStyle/>
          <a:p>
            <a:r>
              <a:rPr lang="en-US" sz="1200" dirty="0"/>
              <a:t>SmartTuning classifies the workloads into types. Hence, overtime, the workload expected of type # is, in some sense, the “average” of all similar workloads.</a:t>
            </a:r>
          </a:p>
        </p:txBody>
      </p:sp>
    </p:spTree>
    <p:extLst>
      <p:ext uri="{BB962C8B-B14F-4D97-AF65-F5344CB8AC3E}">
        <p14:creationId xmlns:p14="http://schemas.microsoft.com/office/powerpoint/2010/main" val="3318389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6445</TotalTime>
  <Words>1205</Words>
  <Application>Microsoft Macintosh PowerPoint</Application>
  <PresentationFormat>Widescreen</PresentationFormat>
  <Paragraphs>230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Andale Mono</vt:lpstr>
      <vt:lpstr>Arial</vt:lpstr>
      <vt:lpstr>Calibri</vt:lpstr>
      <vt:lpstr>Calibri Light</vt:lpstr>
      <vt:lpstr>Office Theme</vt:lpstr>
      <vt:lpstr>SmartTuning</vt:lpstr>
      <vt:lpstr>Definitions</vt:lpstr>
      <vt:lpstr>PowerPoint Presentation</vt:lpstr>
      <vt:lpstr>PowerPoint Presentation</vt:lpstr>
      <vt:lpstr>PowerPoint Presentation</vt:lpstr>
      <vt:lpstr>PowerPoint Presentation</vt:lpstr>
      <vt:lpstr>PowerPoint Presentation</vt:lpstr>
      <vt:lpstr>Backup slides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SmartTuning</dc:title>
  <dc:creator>Adalberto Junior</dc:creator>
  <cp:lastModifiedBy>Adalberto Junior</cp:lastModifiedBy>
  <cp:revision>61</cp:revision>
  <dcterms:created xsi:type="dcterms:W3CDTF">2020-04-08T21:51:58Z</dcterms:created>
  <dcterms:modified xsi:type="dcterms:W3CDTF">2020-04-13T23:58:17Z</dcterms:modified>
</cp:coreProperties>
</file>