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8"/>
  </p:notesMasterIdLst>
  <p:sldIdLst>
    <p:sldId id="256" r:id="rId2"/>
    <p:sldId id="271" r:id="rId3"/>
    <p:sldId id="259" r:id="rId4"/>
    <p:sldId id="289" r:id="rId5"/>
    <p:sldId id="285" r:id="rId6"/>
    <p:sldId id="288" r:id="rId7"/>
    <p:sldId id="292" r:id="rId8"/>
    <p:sldId id="291" r:id="rId9"/>
    <p:sldId id="293" r:id="rId10"/>
    <p:sldId id="294" r:id="rId11"/>
    <p:sldId id="290" r:id="rId12"/>
    <p:sldId id="287" r:id="rId13"/>
    <p:sldId id="298" r:id="rId14"/>
    <p:sldId id="296" r:id="rId15"/>
    <p:sldId id="295"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Beschastnikh" initials="IB" lastIdx="23" clrIdx="0">
    <p:extLst>
      <p:ext uri="{19B8F6BF-5375-455C-9EA6-DF929625EA0E}">
        <p15:presenceInfo xmlns:p15="http://schemas.microsoft.com/office/powerpoint/2012/main" userId="Ivan Beschastnik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52FF"/>
    <a:srgbClr val="DEEBF7"/>
    <a:srgbClr val="FBE5D6"/>
    <a:srgbClr val="E2F0D9"/>
    <a:srgbClr val="FEF2CC"/>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87"/>
    <p:restoredTop sz="94689"/>
  </p:normalViewPr>
  <p:slideViewPr>
    <p:cSldViewPr snapToGrid="0" snapToObjects="1">
      <p:cViewPr varScale="1">
        <p:scale>
          <a:sx n="129" d="100"/>
          <a:sy n="129" d="100"/>
        </p:scale>
        <p:origin x="232" y="592"/>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70814-E155-4702-A679-4646C339B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74DD6-D541-47AB-AB7D-88FD576BFC62}">
      <dgm:prSet custT="1"/>
      <dgm:spPr/>
      <dgm:t>
        <a:bodyPr/>
        <a:lstStyle/>
        <a:p>
          <a:pPr>
            <a:lnSpc>
              <a:spcPct val="100000"/>
            </a:lnSpc>
          </a:pPr>
          <a:r>
            <a:rPr lang="en-US" sz="1600" b="0" dirty="0"/>
            <a:t>SmartTuning tunes an </a:t>
          </a:r>
          <a:r>
            <a:rPr lang="en-US" sz="1600" b="1" dirty="0"/>
            <a:t>application</a:t>
          </a:r>
          <a:r>
            <a:rPr lang="en-US" sz="1600" b="0" dirty="0"/>
            <a:t> running in Kubernetes while it runs</a:t>
          </a:r>
        </a:p>
      </dgm:t>
    </dgm:pt>
    <dgm:pt modelId="{596D482F-E89A-4EDF-846F-F44E2F6373D9}" type="parTrans" cxnId="{AED74678-6857-44FF-AF0F-B2F7FF3EDFBD}">
      <dgm:prSet/>
      <dgm:spPr/>
      <dgm:t>
        <a:bodyPr/>
        <a:lstStyle/>
        <a:p>
          <a:endParaRPr lang="en-US"/>
        </a:p>
      </dgm:t>
    </dgm:pt>
    <dgm:pt modelId="{F5A36137-464F-4EB2-966F-E0F5EBF3B7C0}" type="sibTrans" cxnId="{AED74678-6857-44FF-AF0F-B2F7FF3EDFBD}">
      <dgm:prSet/>
      <dgm:spPr/>
      <dgm:t>
        <a:bodyPr/>
        <a:lstStyle/>
        <a:p>
          <a:endParaRPr lang="en-US"/>
        </a:p>
      </dgm:t>
    </dgm:pt>
    <dgm:pt modelId="{424A8891-0F97-407C-B1D1-EF7E52EF1411}">
      <dgm:prSet custT="1"/>
      <dgm:spPr/>
      <dgm:t>
        <a:bodyPr/>
        <a:lstStyle/>
        <a:p>
          <a:pPr>
            <a:lnSpc>
              <a:spcPct val="100000"/>
            </a:lnSpc>
          </a:pPr>
          <a:r>
            <a:rPr lang="en-US" sz="1600" b="1" dirty="0"/>
            <a:t>Workload </a:t>
          </a:r>
          <a:r>
            <a:rPr lang="en-US" sz="1600" b="0" dirty="0"/>
            <a:t>is a probability distribution of URLs served by an application in an interval</a:t>
          </a:r>
          <a:endParaRPr lang="en-US" sz="1600" i="1" dirty="0"/>
        </a:p>
      </dgm:t>
    </dgm:pt>
    <dgm:pt modelId="{9580D226-92E3-4A64-A7D4-0BDA03D5A14C}" type="parTrans" cxnId="{AC2BC397-E431-4CA9-BAA9-5CB83894B3ED}">
      <dgm:prSet/>
      <dgm:spPr/>
      <dgm:t>
        <a:bodyPr/>
        <a:lstStyle/>
        <a:p>
          <a:endParaRPr lang="en-US"/>
        </a:p>
      </dgm:t>
    </dgm:pt>
    <dgm:pt modelId="{555CA429-B7A1-44D3-8B8A-4D76E68F7AB0}" type="sibTrans" cxnId="{AC2BC397-E431-4CA9-BAA9-5CB83894B3ED}">
      <dgm:prSet/>
      <dgm:spPr/>
      <dgm:t>
        <a:bodyPr/>
        <a:lstStyle/>
        <a:p>
          <a:endParaRPr lang="en-US"/>
        </a:p>
      </dgm:t>
    </dgm:pt>
    <dgm:pt modelId="{6F315D6F-C0A6-4A68-B162-4E89BD63CF88}">
      <dgm:prSet custT="1"/>
      <dgm:spPr/>
      <dgm:t>
        <a:bodyPr/>
        <a:lstStyle/>
        <a:p>
          <a:pPr>
            <a:lnSpc>
              <a:spcPct val="100000"/>
            </a:lnSpc>
          </a:pPr>
          <a:r>
            <a:rPr lang="en-US" sz="1600" dirty="0"/>
            <a:t>SmartTuning groups similar workloads into </a:t>
          </a:r>
          <a:r>
            <a:rPr lang="en-US" sz="1600" b="1" dirty="0"/>
            <a:t>types</a:t>
          </a:r>
        </a:p>
      </dgm:t>
    </dgm:pt>
    <dgm:pt modelId="{EE4EDA40-FF06-41C1-BD85-0510118509AC}" type="parTrans" cxnId="{7949B5AC-B377-4515-B561-2F40419EC9AE}">
      <dgm:prSet/>
      <dgm:spPr/>
      <dgm:t>
        <a:bodyPr/>
        <a:lstStyle/>
        <a:p>
          <a:endParaRPr lang="en-US"/>
        </a:p>
      </dgm:t>
    </dgm:pt>
    <dgm:pt modelId="{DE885504-FB1A-45C1-BBFC-E9C41CD070F0}" type="sibTrans" cxnId="{7949B5AC-B377-4515-B561-2F40419EC9AE}">
      <dgm:prSet/>
      <dgm:spPr/>
      <dgm:t>
        <a:bodyPr/>
        <a:lstStyle/>
        <a:p>
          <a:endParaRPr lang="en-US"/>
        </a:p>
      </dgm:t>
    </dgm:pt>
    <dgm:pt modelId="{B9ADB26A-DBDC-42B6-9F59-34D772D87F72}">
      <dgm:prSet custT="1"/>
      <dgm:spPr/>
      <dgm:t>
        <a:bodyPr/>
        <a:lstStyle/>
        <a:p>
          <a:pPr>
            <a:lnSpc>
              <a:spcPct val="100000"/>
            </a:lnSpc>
          </a:pPr>
          <a:r>
            <a:rPr lang="en-US" sz="1600" b="1" dirty="0"/>
            <a:t>Configuration</a:t>
          </a:r>
          <a:r>
            <a:rPr lang="en-US" sz="1600" dirty="0"/>
            <a:t> is a set of parameters that can be adjusted in an application</a:t>
          </a:r>
        </a:p>
      </dgm:t>
    </dgm:pt>
    <dgm:pt modelId="{0F1C598C-023A-488D-B370-0DD0E1127C3B}" type="parTrans" cxnId="{86097EC1-3F6A-49CC-A6E3-85688511024D}">
      <dgm:prSet/>
      <dgm:spPr/>
      <dgm:t>
        <a:bodyPr/>
        <a:lstStyle/>
        <a:p>
          <a:endParaRPr lang="en-US"/>
        </a:p>
      </dgm:t>
    </dgm:pt>
    <dgm:pt modelId="{6EB8C1BC-59A7-4C3A-8356-82C8E6D592FA}" type="sibTrans" cxnId="{86097EC1-3F6A-49CC-A6E3-85688511024D}">
      <dgm:prSet/>
      <dgm:spPr/>
      <dgm:t>
        <a:bodyPr/>
        <a:lstStyle/>
        <a:p>
          <a:endParaRPr lang="en-US"/>
        </a:p>
      </dgm:t>
    </dgm:pt>
    <dgm:pt modelId="{A3AC082A-CB56-5243-94E5-3C1CEE3A25AE}">
      <dgm:prSet custT="1"/>
      <dgm:spPr/>
      <dgm:t>
        <a:bodyPr/>
        <a:lstStyle/>
        <a:p>
          <a:pPr>
            <a:lnSpc>
              <a:spcPct val="100000"/>
            </a:lnSpc>
          </a:pPr>
          <a:r>
            <a:rPr lang="en-US" sz="1600" b="1" dirty="0"/>
            <a:t>Workloads have the same type</a:t>
          </a:r>
          <a:r>
            <a:rPr lang="en-US" sz="1600" b="0" dirty="0"/>
            <a:t> if their distribution of requests to the application are similar</a:t>
          </a:r>
        </a:p>
      </dgm:t>
    </dgm:pt>
    <dgm:pt modelId="{55D4387A-1637-B44A-BC17-3BC8AE057CAE}" type="parTrans" cxnId="{1FE3CC71-75B2-C349-B4B3-8447F4E9B498}">
      <dgm:prSet/>
      <dgm:spPr/>
      <dgm:t>
        <a:bodyPr/>
        <a:lstStyle/>
        <a:p>
          <a:endParaRPr lang="en-US"/>
        </a:p>
      </dgm:t>
    </dgm:pt>
    <dgm:pt modelId="{0187BA71-EA50-2440-92D1-987DF3F06670}" type="sibTrans" cxnId="{1FE3CC71-75B2-C349-B4B3-8447F4E9B498}">
      <dgm:prSet/>
      <dgm:spPr/>
      <dgm:t>
        <a:bodyPr/>
        <a:lstStyle/>
        <a:p>
          <a:endParaRPr lang="en-US"/>
        </a:p>
      </dgm:t>
    </dgm:pt>
    <dgm:pt modelId="{D3181A76-ECAB-0540-A2AA-053E07A5940A}">
      <dgm:prSet custT="1"/>
      <dgm:spPr/>
      <dgm:t>
        <a:bodyPr/>
        <a:lstStyle/>
        <a:p>
          <a:pPr>
            <a:lnSpc>
              <a:spcPct val="100000"/>
            </a:lnSpc>
          </a:pPr>
          <a:r>
            <a:rPr lang="en-US" sz="1600" b="1" dirty="0"/>
            <a:t>Performance</a:t>
          </a:r>
          <a:r>
            <a:rPr lang="en-US" sz="1600" b="0" dirty="0"/>
            <a:t> is a metrics that SmartTuning monitors to selects the best configuration, i.e., the objective to max/min</a:t>
          </a:r>
        </a:p>
      </dgm:t>
    </dgm:pt>
    <dgm:pt modelId="{2CB978E7-7262-5A46-82CE-9BADF9FE0EE9}" type="parTrans" cxnId="{EDB8E307-0C39-164F-8FFD-44872A0F7292}">
      <dgm:prSet/>
      <dgm:spPr/>
      <dgm:t>
        <a:bodyPr/>
        <a:lstStyle/>
        <a:p>
          <a:endParaRPr lang="en-US"/>
        </a:p>
      </dgm:t>
    </dgm:pt>
    <dgm:pt modelId="{2FE461FC-1FA7-7743-B04F-794381AB5D84}" type="sibTrans" cxnId="{EDB8E307-0C39-164F-8FFD-44872A0F7292}">
      <dgm:prSet/>
      <dgm:spPr/>
      <dgm:t>
        <a:bodyPr/>
        <a:lstStyle/>
        <a:p>
          <a:endParaRPr lang="en-US"/>
        </a:p>
      </dgm:t>
    </dgm:pt>
    <dgm:pt modelId="{BAA26C22-7350-405E-96D9-BBD4EC2DAC15}" type="pres">
      <dgm:prSet presAssocID="{03770814-E155-4702-A679-4646C339B447}" presName="root" presStyleCnt="0">
        <dgm:presLayoutVars>
          <dgm:dir/>
          <dgm:resizeHandles val="exact"/>
        </dgm:presLayoutVars>
      </dgm:prSet>
      <dgm:spPr/>
    </dgm:pt>
    <dgm:pt modelId="{867DC69A-D505-42C3-8465-D8DA1927D459}" type="pres">
      <dgm:prSet presAssocID="{7B374DD6-D541-47AB-AB7D-88FD576BFC62}" presName="compNode" presStyleCnt="0"/>
      <dgm:spPr/>
    </dgm:pt>
    <dgm:pt modelId="{DBBEC004-39DE-4C36-A127-575752208738}" type="pres">
      <dgm:prSet presAssocID="{7B374DD6-D541-47AB-AB7D-88FD576BFC62}" presName="bgRect" presStyleLbl="bgShp" presStyleIdx="0" presStyleCnt="6"/>
      <dgm:spPr/>
    </dgm:pt>
    <dgm:pt modelId="{64B8C43B-E759-41BA-95D2-B03EF469DF21}" type="pres">
      <dgm:prSet presAssocID="{7B374DD6-D541-47AB-AB7D-88FD576BFC6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accent4">
              <a:lumMod val="40000"/>
              <a:lumOff val="60000"/>
              <a:alpha val="0"/>
            </a:schemeClr>
          </a:solidFill>
        </a:ln>
      </dgm:spPr>
      <dgm:extLst>
        <a:ext uri="{E40237B7-FDA0-4F09-8148-C483321AD2D9}">
          <dgm14:cNvPr xmlns:dgm14="http://schemas.microsoft.com/office/drawing/2010/diagram" id="0" name="" descr="Web design"/>
        </a:ext>
      </dgm:extLst>
    </dgm:pt>
    <dgm:pt modelId="{3977510B-1293-4074-8001-783465479BC3}" type="pres">
      <dgm:prSet presAssocID="{7B374DD6-D541-47AB-AB7D-88FD576BFC62}" presName="spaceRect" presStyleCnt="0"/>
      <dgm:spPr/>
    </dgm:pt>
    <dgm:pt modelId="{B3330286-AFD5-41A2-844D-706ED6211CFE}" type="pres">
      <dgm:prSet presAssocID="{7B374DD6-D541-47AB-AB7D-88FD576BFC62}" presName="parTx" presStyleLbl="revTx" presStyleIdx="0" presStyleCnt="6">
        <dgm:presLayoutVars>
          <dgm:chMax val="0"/>
          <dgm:chPref val="0"/>
        </dgm:presLayoutVars>
      </dgm:prSet>
      <dgm:spPr/>
    </dgm:pt>
    <dgm:pt modelId="{979BD068-2B13-4DC5-9CFA-ED7841D241D7}" type="pres">
      <dgm:prSet presAssocID="{F5A36137-464F-4EB2-966F-E0F5EBF3B7C0}" presName="sibTrans" presStyleCnt="0"/>
      <dgm:spPr/>
    </dgm:pt>
    <dgm:pt modelId="{E12DF720-ACAB-4C4F-95BF-2CC241FD4E67}" type="pres">
      <dgm:prSet presAssocID="{424A8891-0F97-407C-B1D1-EF7E52EF1411}" presName="compNode" presStyleCnt="0"/>
      <dgm:spPr/>
    </dgm:pt>
    <dgm:pt modelId="{D7027504-7C96-449B-832C-9E73D0FF89A5}" type="pres">
      <dgm:prSet presAssocID="{424A8891-0F97-407C-B1D1-EF7E52EF1411}" presName="bgRect" presStyleLbl="bgShp" presStyleIdx="1" presStyleCnt="6" custLinFactNeighborX="720"/>
      <dgm:spPr/>
    </dgm:pt>
    <dgm:pt modelId="{B782F9FD-A29F-442C-A486-79489C30EDF7}" type="pres">
      <dgm:prSet presAssocID="{424A8891-0F97-407C-B1D1-EF7E52EF14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a:ext>
      </dgm:extLst>
    </dgm:pt>
    <dgm:pt modelId="{FBB82F13-CC84-4D8D-ACA4-5E8A5E5F975C}" type="pres">
      <dgm:prSet presAssocID="{424A8891-0F97-407C-B1D1-EF7E52EF1411}" presName="spaceRect" presStyleCnt="0"/>
      <dgm:spPr/>
    </dgm:pt>
    <dgm:pt modelId="{9FA3D3BD-2D7F-4D35-A00B-873500796A4D}" type="pres">
      <dgm:prSet presAssocID="{424A8891-0F97-407C-B1D1-EF7E52EF1411}" presName="parTx" presStyleLbl="revTx" presStyleIdx="1" presStyleCnt="6" custLinFactNeighborY="-13707">
        <dgm:presLayoutVars>
          <dgm:chMax val="0"/>
          <dgm:chPref val="0"/>
        </dgm:presLayoutVars>
      </dgm:prSet>
      <dgm:spPr/>
    </dgm:pt>
    <dgm:pt modelId="{61357C66-1C4F-4CF5-B9E0-39DEBA0F02FD}" type="pres">
      <dgm:prSet presAssocID="{555CA429-B7A1-44D3-8B8A-4D76E68F7AB0}" presName="sibTrans" presStyleCnt="0"/>
      <dgm:spPr/>
    </dgm:pt>
    <dgm:pt modelId="{4169ABCB-A8F0-4D6A-8279-554640E186C4}" type="pres">
      <dgm:prSet presAssocID="{A3AC082A-CB56-5243-94E5-3C1CEE3A25AE}" presName="compNode" presStyleCnt="0"/>
      <dgm:spPr/>
    </dgm:pt>
    <dgm:pt modelId="{A7446CE8-13A8-48D4-8862-3D0B61295753}" type="pres">
      <dgm:prSet presAssocID="{A3AC082A-CB56-5243-94E5-3C1CEE3A25AE}" presName="bgRect" presStyleLbl="bgShp" presStyleIdx="2" presStyleCnt="6"/>
      <dgm:spPr/>
    </dgm:pt>
    <dgm:pt modelId="{2E6736B3-D943-405E-80C9-F8A084826B4C}" type="pres">
      <dgm:prSet presAssocID="{A3AC082A-CB56-5243-94E5-3C1CEE3A25A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port balls"/>
        </a:ext>
      </dgm:extLst>
    </dgm:pt>
    <dgm:pt modelId="{C53E2A10-514B-420D-A319-5FC7DC85D734}" type="pres">
      <dgm:prSet presAssocID="{A3AC082A-CB56-5243-94E5-3C1CEE3A25AE}" presName="spaceRect" presStyleCnt="0"/>
      <dgm:spPr/>
    </dgm:pt>
    <dgm:pt modelId="{AD3A188D-E74E-4ABE-BEC5-BBC94021277F}" type="pres">
      <dgm:prSet presAssocID="{A3AC082A-CB56-5243-94E5-3C1CEE3A25AE}" presName="parTx" presStyleLbl="revTx" presStyleIdx="2" presStyleCnt="6">
        <dgm:presLayoutVars>
          <dgm:chMax val="0"/>
          <dgm:chPref val="0"/>
        </dgm:presLayoutVars>
      </dgm:prSet>
      <dgm:spPr/>
    </dgm:pt>
    <dgm:pt modelId="{0B6B0683-9564-480F-AA07-01C9E15004C2}" type="pres">
      <dgm:prSet presAssocID="{0187BA71-EA50-2440-92D1-987DF3F06670}" presName="sibTrans" presStyleCnt="0"/>
      <dgm:spPr/>
    </dgm:pt>
    <dgm:pt modelId="{0CCB8E01-48D2-486C-B2A9-71392E43DD56}" type="pres">
      <dgm:prSet presAssocID="{6F315D6F-C0A6-4A68-B162-4E89BD63CF88}" presName="compNode" presStyleCnt="0"/>
      <dgm:spPr/>
    </dgm:pt>
    <dgm:pt modelId="{2834908D-B2E1-4142-AB29-EEC5F0635480}" type="pres">
      <dgm:prSet presAssocID="{6F315D6F-C0A6-4A68-B162-4E89BD63CF88}" presName="bgRect" presStyleLbl="bgShp" presStyleIdx="3" presStyleCnt="6"/>
      <dgm:spPr/>
    </dgm:pt>
    <dgm:pt modelId="{BB24F386-DEB6-446E-8FFB-E3427228A95E}" type="pres">
      <dgm:prSet presAssocID="{6F315D6F-C0A6-4A68-B162-4E89BD63CF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Network diagram"/>
        </a:ext>
      </dgm:extLst>
    </dgm:pt>
    <dgm:pt modelId="{CAF17507-0704-42E1-855C-B8435FDE224F}" type="pres">
      <dgm:prSet presAssocID="{6F315D6F-C0A6-4A68-B162-4E89BD63CF88}" presName="spaceRect" presStyleCnt="0"/>
      <dgm:spPr/>
    </dgm:pt>
    <dgm:pt modelId="{772B90E9-1CCF-4650-8CBD-8FD97F65004D}" type="pres">
      <dgm:prSet presAssocID="{6F315D6F-C0A6-4A68-B162-4E89BD63CF88}" presName="parTx" presStyleLbl="revTx" presStyleIdx="3" presStyleCnt="6">
        <dgm:presLayoutVars>
          <dgm:chMax val="0"/>
          <dgm:chPref val="0"/>
        </dgm:presLayoutVars>
      </dgm:prSet>
      <dgm:spPr/>
    </dgm:pt>
    <dgm:pt modelId="{006DB2AC-AF0C-47A9-B10D-F7F362243486}" type="pres">
      <dgm:prSet presAssocID="{DE885504-FB1A-45C1-BBFC-E9C41CD070F0}" presName="sibTrans" presStyleCnt="0"/>
      <dgm:spPr/>
    </dgm:pt>
    <dgm:pt modelId="{66B89A9B-3280-0E47-85AC-9316A1E69B73}" type="pres">
      <dgm:prSet presAssocID="{D3181A76-ECAB-0540-A2AA-053E07A5940A}" presName="compNode" presStyleCnt="0"/>
      <dgm:spPr/>
    </dgm:pt>
    <dgm:pt modelId="{A4238879-63E4-444C-AFA9-6F6E7F9BC6B4}" type="pres">
      <dgm:prSet presAssocID="{D3181A76-ECAB-0540-A2AA-053E07A5940A}" presName="bgRect" presStyleLbl="bgShp" presStyleIdx="4" presStyleCnt="6"/>
      <dgm:spPr/>
    </dgm:pt>
    <dgm:pt modelId="{3392A464-01AD-C848-89BC-3834A10BCD07}" type="pres">
      <dgm:prSet presAssocID="{D3181A76-ECAB-0540-A2AA-053E07A594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3D73C4D9-E4F0-FA47-9DE3-02BAC388A415}" type="pres">
      <dgm:prSet presAssocID="{D3181A76-ECAB-0540-A2AA-053E07A5940A}" presName="spaceRect" presStyleCnt="0"/>
      <dgm:spPr/>
    </dgm:pt>
    <dgm:pt modelId="{876D4A37-E184-4246-BF5A-BEEE47733B6A}" type="pres">
      <dgm:prSet presAssocID="{D3181A76-ECAB-0540-A2AA-053E07A5940A}" presName="parTx" presStyleLbl="revTx" presStyleIdx="4" presStyleCnt="6">
        <dgm:presLayoutVars>
          <dgm:chMax val="0"/>
          <dgm:chPref val="0"/>
        </dgm:presLayoutVars>
      </dgm:prSet>
      <dgm:spPr/>
    </dgm:pt>
    <dgm:pt modelId="{B49DF29A-C3EF-F942-8F61-8C4697F959EF}" type="pres">
      <dgm:prSet presAssocID="{2FE461FC-1FA7-7743-B04F-794381AB5D84}" presName="sibTrans" presStyleCnt="0"/>
      <dgm:spPr/>
    </dgm:pt>
    <dgm:pt modelId="{1F48B623-5B79-4DAD-B117-88479E087786}" type="pres">
      <dgm:prSet presAssocID="{B9ADB26A-DBDC-42B6-9F59-34D772D87F72}" presName="compNode" presStyleCnt="0"/>
      <dgm:spPr/>
    </dgm:pt>
    <dgm:pt modelId="{41BEA1EE-5EC1-45FA-8DA0-460CFCB20202}" type="pres">
      <dgm:prSet presAssocID="{B9ADB26A-DBDC-42B6-9F59-34D772D87F72}" presName="bgRect" presStyleLbl="bgShp" presStyleIdx="5" presStyleCnt="6"/>
      <dgm:spPr/>
    </dgm:pt>
    <dgm:pt modelId="{C42BE306-8DE5-4CEB-8244-CAE5719A9601}" type="pres">
      <dgm:prSet presAssocID="{B9ADB26A-DBDC-42B6-9F59-34D772D87F7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ocument"/>
        </a:ext>
      </dgm:extLst>
    </dgm:pt>
    <dgm:pt modelId="{BDD9B1D2-9B35-40A1-9936-B947182BF162}" type="pres">
      <dgm:prSet presAssocID="{B9ADB26A-DBDC-42B6-9F59-34D772D87F72}" presName="spaceRect" presStyleCnt="0"/>
      <dgm:spPr/>
    </dgm:pt>
    <dgm:pt modelId="{46EA3F31-27CE-43AA-91E9-43C8C353A162}" type="pres">
      <dgm:prSet presAssocID="{B9ADB26A-DBDC-42B6-9F59-34D772D87F72}" presName="parTx" presStyleLbl="revTx" presStyleIdx="5" presStyleCnt="6">
        <dgm:presLayoutVars>
          <dgm:chMax val="0"/>
          <dgm:chPref val="0"/>
        </dgm:presLayoutVars>
      </dgm:prSet>
      <dgm:spPr/>
    </dgm:pt>
  </dgm:ptLst>
  <dgm:cxnLst>
    <dgm:cxn modelId="{EDB8E307-0C39-164F-8FFD-44872A0F7292}" srcId="{03770814-E155-4702-A679-4646C339B447}" destId="{D3181A76-ECAB-0540-A2AA-053E07A5940A}" srcOrd="4" destOrd="0" parTransId="{2CB978E7-7262-5A46-82CE-9BADF9FE0EE9}" sibTransId="{2FE461FC-1FA7-7743-B04F-794381AB5D84}"/>
    <dgm:cxn modelId="{01551127-F7AD-7D4A-B3E7-6481FEF9B1DE}" type="presOf" srcId="{B9ADB26A-DBDC-42B6-9F59-34D772D87F72}" destId="{46EA3F31-27CE-43AA-91E9-43C8C353A162}" srcOrd="0" destOrd="0" presId="urn:microsoft.com/office/officeart/2018/2/layout/IconVerticalSolidList"/>
    <dgm:cxn modelId="{17BF8627-B02D-0F43-9B97-8CEE54F0B749}" type="presOf" srcId="{D3181A76-ECAB-0540-A2AA-053E07A5940A}" destId="{876D4A37-E184-4246-BF5A-BEEE47733B6A}" srcOrd="0" destOrd="0" presId="urn:microsoft.com/office/officeart/2018/2/layout/IconVerticalSolidList"/>
    <dgm:cxn modelId="{C59C242E-93B5-3D49-900E-6A6DB1AB0093}" type="presOf" srcId="{03770814-E155-4702-A679-4646C339B447}" destId="{BAA26C22-7350-405E-96D9-BBD4EC2DAC15}" srcOrd="0" destOrd="0" presId="urn:microsoft.com/office/officeart/2018/2/layout/IconVerticalSolidList"/>
    <dgm:cxn modelId="{BF496D34-3A76-604A-95B8-DD58325CEDC7}" type="presOf" srcId="{A3AC082A-CB56-5243-94E5-3C1CEE3A25AE}" destId="{AD3A188D-E74E-4ABE-BEC5-BBC94021277F}" srcOrd="0" destOrd="0" presId="urn:microsoft.com/office/officeart/2018/2/layout/IconVerticalSolidList"/>
    <dgm:cxn modelId="{DE2ACD6A-E19D-BE4F-ADC3-DA6082EB5BDF}" type="presOf" srcId="{6F315D6F-C0A6-4A68-B162-4E89BD63CF88}" destId="{772B90E9-1CCF-4650-8CBD-8FD97F65004D}" srcOrd="0" destOrd="0" presId="urn:microsoft.com/office/officeart/2018/2/layout/IconVerticalSolidList"/>
    <dgm:cxn modelId="{1FE3CC71-75B2-C349-B4B3-8447F4E9B498}" srcId="{03770814-E155-4702-A679-4646C339B447}" destId="{A3AC082A-CB56-5243-94E5-3C1CEE3A25AE}" srcOrd="2" destOrd="0" parTransId="{55D4387A-1637-B44A-BC17-3BC8AE057CAE}" sibTransId="{0187BA71-EA50-2440-92D1-987DF3F06670}"/>
    <dgm:cxn modelId="{AED74678-6857-44FF-AF0F-B2F7FF3EDFBD}" srcId="{03770814-E155-4702-A679-4646C339B447}" destId="{7B374DD6-D541-47AB-AB7D-88FD576BFC62}" srcOrd="0" destOrd="0" parTransId="{596D482F-E89A-4EDF-846F-F44E2F6373D9}" sibTransId="{F5A36137-464F-4EB2-966F-E0F5EBF3B7C0}"/>
    <dgm:cxn modelId="{3EFCE57A-B4AC-3241-BDFB-0B6064B5D4B8}" type="presOf" srcId="{7B374DD6-D541-47AB-AB7D-88FD576BFC62}" destId="{B3330286-AFD5-41A2-844D-706ED6211CFE}" srcOrd="0" destOrd="0" presId="urn:microsoft.com/office/officeart/2018/2/layout/IconVerticalSolidList"/>
    <dgm:cxn modelId="{AC2BC397-E431-4CA9-BAA9-5CB83894B3ED}" srcId="{03770814-E155-4702-A679-4646C339B447}" destId="{424A8891-0F97-407C-B1D1-EF7E52EF1411}" srcOrd="1" destOrd="0" parTransId="{9580D226-92E3-4A64-A7D4-0BDA03D5A14C}" sibTransId="{555CA429-B7A1-44D3-8B8A-4D76E68F7AB0}"/>
    <dgm:cxn modelId="{7949B5AC-B377-4515-B561-2F40419EC9AE}" srcId="{03770814-E155-4702-A679-4646C339B447}" destId="{6F315D6F-C0A6-4A68-B162-4E89BD63CF88}" srcOrd="3" destOrd="0" parTransId="{EE4EDA40-FF06-41C1-BD85-0510118509AC}" sibTransId="{DE885504-FB1A-45C1-BBFC-E9C41CD070F0}"/>
    <dgm:cxn modelId="{18A768BC-F36A-584C-A1D3-D95E5B1F8B48}" type="presOf" srcId="{424A8891-0F97-407C-B1D1-EF7E52EF1411}" destId="{9FA3D3BD-2D7F-4D35-A00B-873500796A4D}" srcOrd="0" destOrd="0" presId="urn:microsoft.com/office/officeart/2018/2/layout/IconVerticalSolidList"/>
    <dgm:cxn modelId="{86097EC1-3F6A-49CC-A6E3-85688511024D}" srcId="{03770814-E155-4702-A679-4646C339B447}" destId="{B9ADB26A-DBDC-42B6-9F59-34D772D87F72}" srcOrd="5" destOrd="0" parTransId="{0F1C598C-023A-488D-B370-0DD0E1127C3B}" sibTransId="{6EB8C1BC-59A7-4C3A-8356-82C8E6D592FA}"/>
    <dgm:cxn modelId="{B4F7ED32-0BF6-2F4F-8BBC-CFB12878DD7D}" type="presParOf" srcId="{BAA26C22-7350-405E-96D9-BBD4EC2DAC15}" destId="{867DC69A-D505-42C3-8465-D8DA1927D459}" srcOrd="0" destOrd="0" presId="urn:microsoft.com/office/officeart/2018/2/layout/IconVerticalSolidList"/>
    <dgm:cxn modelId="{E0403B2F-44DB-0349-8B7A-1EE88C737E05}" type="presParOf" srcId="{867DC69A-D505-42C3-8465-D8DA1927D459}" destId="{DBBEC004-39DE-4C36-A127-575752208738}" srcOrd="0" destOrd="0" presId="urn:microsoft.com/office/officeart/2018/2/layout/IconVerticalSolidList"/>
    <dgm:cxn modelId="{07D007CF-D042-BF48-BC23-2CEF41137F56}" type="presParOf" srcId="{867DC69A-D505-42C3-8465-D8DA1927D459}" destId="{64B8C43B-E759-41BA-95D2-B03EF469DF21}" srcOrd="1" destOrd="0" presId="urn:microsoft.com/office/officeart/2018/2/layout/IconVerticalSolidList"/>
    <dgm:cxn modelId="{F80C2E12-9077-2148-A584-D113A734BD11}" type="presParOf" srcId="{867DC69A-D505-42C3-8465-D8DA1927D459}" destId="{3977510B-1293-4074-8001-783465479BC3}" srcOrd="2" destOrd="0" presId="urn:microsoft.com/office/officeart/2018/2/layout/IconVerticalSolidList"/>
    <dgm:cxn modelId="{EA33DE5E-53BD-B74A-AB77-03AB70FAA674}" type="presParOf" srcId="{867DC69A-D505-42C3-8465-D8DA1927D459}" destId="{B3330286-AFD5-41A2-844D-706ED6211CFE}" srcOrd="3" destOrd="0" presId="urn:microsoft.com/office/officeart/2018/2/layout/IconVerticalSolidList"/>
    <dgm:cxn modelId="{8AC34724-92BC-F64E-8E92-6CA32D160405}" type="presParOf" srcId="{BAA26C22-7350-405E-96D9-BBD4EC2DAC15}" destId="{979BD068-2B13-4DC5-9CFA-ED7841D241D7}" srcOrd="1" destOrd="0" presId="urn:microsoft.com/office/officeart/2018/2/layout/IconVerticalSolidList"/>
    <dgm:cxn modelId="{00A9700A-26B4-1E40-A105-4233B7486B67}" type="presParOf" srcId="{BAA26C22-7350-405E-96D9-BBD4EC2DAC15}" destId="{E12DF720-ACAB-4C4F-95BF-2CC241FD4E67}" srcOrd="2" destOrd="0" presId="urn:microsoft.com/office/officeart/2018/2/layout/IconVerticalSolidList"/>
    <dgm:cxn modelId="{F5E1B401-ADE3-5A45-B725-0605C16A6951}" type="presParOf" srcId="{E12DF720-ACAB-4C4F-95BF-2CC241FD4E67}" destId="{D7027504-7C96-449B-832C-9E73D0FF89A5}" srcOrd="0" destOrd="0" presId="urn:microsoft.com/office/officeart/2018/2/layout/IconVerticalSolidList"/>
    <dgm:cxn modelId="{362E2617-541B-4945-9C43-B4EF2268CF76}" type="presParOf" srcId="{E12DF720-ACAB-4C4F-95BF-2CC241FD4E67}" destId="{B782F9FD-A29F-442C-A486-79489C30EDF7}" srcOrd="1" destOrd="0" presId="urn:microsoft.com/office/officeart/2018/2/layout/IconVerticalSolidList"/>
    <dgm:cxn modelId="{BC7B19AC-F9FA-A54D-B127-E0E003C248A5}" type="presParOf" srcId="{E12DF720-ACAB-4C4F-95BF-2CC241FD4E67}" destId="{FBB82F13-CC84-4D8D-ACA4-5E8A5E5F975C}" srcOrd="2" destOrd="0" presId="urn:microsoft.com/office/officeart/2018/2/layout/IconVerticalSolidList"/>
    <dgm:cxn modelId="{71E66F46-4BD1-094B-91E3-C008982EE045}" type="presParOf" srcId="{E12DF720-ACAB-4C4F-95BF-2CC241FD4E67}" destId="{9FA3D3BD-2D7F-4D35-A00B-873500796A4D}" srcOrd="3" destOrd="0" presId="urn:microsoft.com/office/officeart/2018/2/layout/IconVerticalSolidList"/>
    <dgm:cxn modelId="{C24F3C49-48B9-3249-B459-FCE44311E270}" type="presParOf" srcId="{BAA26C22-7350-405E-96D9-BBD4EC2DAC15}" destId="{61357C66-1C4F-4CF5-B9E0-39DEBA0F02FD}" srcOrd="3" destOrd="0" presId="urn:microsoft.com/office/officeart/2018/2/layout/IconVerticalSolidList"/>
    <dgm:cxn modelId="{04EAB3CD-64A0-194C-95FD-2188A502F04C}" type="presParOf" srcId="{BAA26C22-7350-405E-96D9-BBD4EC2DAC15}" destId="{4169ABCB-A8F0-4D6A-8279-554640E186C4}" srcOrd="4" destOrd="0" presId="urn:microsoft.com/office/officeart/2018/2/layout/IconVerticalSolidList"/>
    <dgm:cxn modelId="{63CCE944-DC51-DE4C-8FD7-86B8F834F101}" type="presParOf" srcId="{4169ABCB-A8F0-4D6A-8279-554640E186C4}" destId="{A7446CE8-13A8-48D4-8862-3D0B61295753}" srcOrd="0" destOrd="0" presId="urn:microsoft.com/office/officeart/2018/2/layout/IconVerticalSolidList"/>
    <dgm:cxn modelId="{618DFF1E-2129-654E-A218-F11A3167374D}" type="presParOf" srcId="{4169ABCB-A8F0-4D6A-8279-554640E186C4}" destId="{2E6736B3-D943-405E-80C9-F8A084826B4C}" srcOrd="1" destOrd="0" presId="urn:microsoft.com/office/officeart/2018/2/layout/IconVerticalSolidList"/>
    <dgm:cxn modelId="{3E8D9798-4BB7-A04A-87D4-7CB9B009F4CD}" type="presParOf" srcId="{4169ABCB-A8F0-4D6A-8279-554640E186C4}" destId="{C53E2A10-514B-420D-A319-5FC7DC85D734}" srcOrd="2" destOrd="0" presId="urn:microsoft.com/office/officeart/2018/2/layout/IconVerticalSolidList"/>
    <dgm:cxn modelId="{66FB5C3A-3E6B-AD46-B08E-AA440A7B29A1}" type="presParOf" srcId="{4169ABCB-A8F0-4D6A-8279-554640E186C4}" destId="{AD3A188D-E74E-4ABE-BEC5-BBC94021277F}" srcOrd="3" destOrd="0" presId="urn:microsoft.com/office/officeart/2018/2/layout/IconVerticalSolidList"/>
    <dgm:cxn modelId="{82D38BCC-91C0-BC47-A7B2-68A9229E7223}" type="presParOf" srcId="{BAA26C22-7350-405E-96D9-BBD4EC2DAC15}" destId="{0B6B0683-9564-480F-AA07-01C9E15004C2}" srcOrd="5" destOrd="0" presId="urn:microsoft.com/office/officeart/2018/2/layout/IconVerticalSolidList"/>
    <dgm:cxn modelId="{9A43575C-418C-914E-8050-26F7A255CDD8}" type="presParOf" srcId="{BAA26C22-7350-405E-96D9-BBD4EC2DAC15}" destId="{0CCB8E01-48D2-486C-B2A9-71392E43DD56}" srcOrd="6" destOrd="0" presId="urn:microsoft.com/office/officeart/2018/2/layout/IconVerticalSolidList"/>
    <dgm:cxn modelId="{5148F57F-6730-D84F-86DE-11EE4AD88230}" type="presParOf" srcId="{0CCB8E01-48D2-486C-B2A9-71392E43DD56}" destId="{2834908D-B2E1-4142-AB29-EEC5F0635480}" srcOrd="0" destOrd="0" presId="urn:microsoft.com/office/officeart/2018/2/layout/IconVerticalSolidList"/>
    <dgm:cxn modelId="{CE7ADC39-3829-4847-B76A-28B47BE07585}" type="presParOf" srcId="{0CCB8E01-48D2-486C-B2A9-71392E43DD56}" destId="{BB24F386-DEB6-446E-8FFB-E3427228A95E}" srcOrd="1" destOrd="0" presId="urn:microsoft.com/office/officeart/2018/2/layout/IconVerticalSolidList"/>
    <dgm:cxn modelId="{EA42835D-2DA5-3549-A49A-3E99F458E26C}" type="presParOf" srcId="{0CCB8E01-48D2-486C-B2A9-71392E43DD56}" destId="{CAF17507-0704-42E1-855C-B8435FDE224F}" srcOrd="2" destOrd="0" presId="urn:microsoft.com/office/officeart/2018/2/layout/IconVerticalSolidList"/>
    <dgm:cxn modelId="{527EE58F-2904-CD4D-9B57-99F60CD972B8}" type="presParOf" srcId="{0CCB8E01-48D2-486C-B2A9-71392E43DD56}" destId="{772B90E9-1CCF-4650-8CBD-8FD97F65004D}" srcOrd="3" destOrd="0" presId="urn:microsoft.com/office/officeart/2018/2/layout/IconVerticalSolidList"/>
    <dgm:cxn modelId="{7B7C5840-5285-574C-810A-20963C2D8E56}" type="presParOf" srcId="{BAA26C22-7350-405E-96D9-BBD4EC2DAC15}" destId="{006DB2AC-AF0C-47A9-B10D-F7F362243486}" srcOrd="7" destOrd="0" presId="urn:microsoft.com/office/officeart/2018/2/layout/IconVerticalSolidList"/>
    <dgm:cxn modelId="{6B55AF56-0BCF-9645-A21E-90357FE9C54B}" type="presParOf" srcId="{BAA26C22-7350-405E-96D9-BBD4EC2DAC15}" destId="{66B89A9B-3280-0E47-85AC-9316A1E69B73}" srcOrd="8" destOrd="0" presId="urn:microsoft.com/office/officeart/2018/2/layout/IconVerticalSolidList"/>
    <dgm:cxn modelId="{887C13E3-D048-0F46-907D-2FB34A3B5826}" type="presParOf" srcId="{66B89A9B-3280-0E47-85AC-9316A1E69B73}" destId="{A4238879-63E4-444C-AFA9-6F6E7F9BC6B4}" srcOrd="0" destOrd="0" presId="urn:microsoft.com/office/officeart/2018/2/layout/IconVerticalSolidList"/>
    <dgm:cxn modelId="{9E73A8CE-A74C-4444-9FC0-BA117159E45C}" type="presParOf" srcId="{66B89A9B-3280-0E47-85AC-9316A1E69B73}" destId="{3392A464-01AD-C848-89BC-3834A10BCD07}" srcOrd="1" destOrd="0" presId="urn:microsoft.com/office/officeart/2018/2/layout/IconVerticalSolidList"/>
    <dgm:cxn modelId="{49568623-EED3-914B-AC59-88D1C83AD59D}" type="presParOf" srcId="{66B89A9B-3280-0E47-85AC-9316A1E69B73}" destId="{3D73C4D9-E4F0-FA47-9DE3-02BAC388A415}" srcOrd="2" destOrd="0" presId="urn:microsoft.com/office/officeart/2018/2/layout/IconVerticalSolidList"/>
    <dgm:cxn modelId="{D65F274B-2140-0845-99BB-53F8C01C9C79}" type="presParOf" srcId="{66B89A9B-3280-0E47-85AC-9316A1E69B73}" destId="{876D4A37-E184-4246-BF5A-BEEE47733B6A}" srcOrd="3" destOrd="0" presId="urn:microsoft.com/office/officeart/2018/2/layout/IconVerticalSolidList"/>
    <dgm:cxn modelId="{36D9519C-8809-4E4E-9AAA-497FBDBBBEC0}" type="presParOf" srcId="{BAA26C22-7350-405E-96D9-BBD4EC2DAC15}" destId="{B49DF29A-C3EF-F942-8F61-8C4697F959EF}" srcOrd="9" destOrd="0" presId="urn:microsoft.com/office/officeart/2018/2/layout/IconVerticalSolidList"/>
    <dgm:cxn modelId="{3613A28D-B088-2040-AB73-936AB21EA8C0}" type="presParOf" srcId="{BAA26C22-7350-405E-96D9-BBD4EC2DAC15}" destId="{1F48B623-5B79-4DAD-B117-88479E087786}" srcOrd="10" destOrd="0" presId="urn:microsoft.com/office/officeart/2018/2/layout/IconVerticalSolidList"/>
    <dgm:cxn modelId="{92815278-1690-9940-BC1E-BEBCAF53D96E}" type="presParOf" srcId="{1F48B623-5B79-4DAD-B117-88479E087786}" destId="{41BEA1EE-5EC1-45FA-8DA0-460CFCB20202}" srcOrd="0" destOrd="0" presId="urn:microsoft.com/office/officeart/2018/2/layout/IconVerticalSolidList"/>
    <dgm:cxn modelId="{DFB30B44-B14C-274B-9044-7145A4B61284}" type="presParOf" srcId="{1F48B623-5B79-4DAD-B117-88479E087786}" destId="{C42BE306-8DE5-4CEB-8244-CAE5719A9601}" srcOrd="1" destOrd="0" presId="urn:microsoft.com/office/officeart/2018/2/layout/IconVerticalSolidList"/>
    <dgm:cxn modelId="{2A5B5689-89A7-8044-B074-3465FF107056}" type="presParOf" srcId="{1F48B623-5B79-4DAD-B117-88479E087786}" destId="{BDD9B1D2-9B35-40A1-9936-B947182BF162}" srcOrd="2" destOrd="0" presId="urn:microsoft.com/office/officeart/2018/2/layout/IconVerticalSolidList"/>
    <dgm:cxn modelId="{EE6E1FF4-23CF-C347-BDAF-6C1A5F307853}" type="presParOf" srcId="{1F48B623-5B79-4DAD-B117-88479E087786}" destId="{46EA3F31-27CE-43AA-91E9-43C8C353A1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E99AA-8A02-0A45-BD29-090384BACE35}"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A49133DD-9189-EB48-825D-21362D107C37}">
      <dgm:prSet phldrT="[Text]"/>
      <dgm:spPr>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t>
        <a:bodyPr/>
        <a:lstStyle/>
        <a:p>
          <a:r>
            <a:rPr lang="en-US" dirty="0"/>
            <a:t> </a:t>
          </a:r>
        </a:p>
      </dgm:t>
    </dgm:pt>
    <dgm:pt modelId="{674A9A70-4A6C-0C4C-A96C-175DF1294D10}" type="parTrans" cxnId="{081BF1C6-8573-6648-BAC5-27B8DBB94E83}">
      <dgm:prSet/>
      <dgm:spPr/>
      <dgm:t>
        <a:bodyPr/>
        <a:lstStyle/>
        <a:p>
          <a:endParaRPr lang="en-US"/>
        </a:p>
      </dgm:t>
    </dgm:pt>
    <dgm:pt modelId="{471F27B0-D6A3-EF4D-95CD-D2CFDE8E7FEC}" type="sibTrans" cxnId="{081BF1C6-8573-6648-BAC5-27B8DBB94E83}">
      <dgm:prSet/>
      <dgm:spPr/>
      <dgm:t>
        <a:bodyPr/>
        <a:lstStyle/>
        <a:p>
          <a:endParaRPr lang="en-US"/>
        </a:p>
      </dgm:t>
    </dgm:pt>
    <dgm:pt modelId="{E4EF14A9-18BE-0D44-97BB-187ABE3CF976}">
      <dgm:prSet phldrT="[Text]"/>
      <dgm:spPr/>
      <dgm:t>
        <a:bodyPr/>
        <a:lstStyle/>
        <a:p>
          <a:r>
            <a:rPr lang="en-US" dirty="0"/>
            <a:t> </a:t>
          </a:r>
        </a:p>
      </dgm:t>
    </dgm:pt>
    <dgm:pt modelId="{978A5BCA-C916-2440-BB9A-259CDD74D1C0}" type="parTrans" cxnId="{22BD07F2-C848-C640-A12E-17139E747976}">
      <dgm:prSet/>
      <dgm:spPr/>
      <dgm:t>
        <a:bodyPr/>
        <a:lstStyle/>
        <a:p>
          <a:endParaRPr lang="en-US"/>
        </a:p>
      </dgm:t>
    </dgm:pt>
    <dgm:pt modelId="{27172584-E05E-D84C-BD05-BC87D3D4F46F}" type="sibTrans" cxnId="{22BD07F2-C848-C640-A12E-17139E747976}">
      <dgm:prSet/>
      <dgm:spPr/>
      <dgm:t>
        <a:bodyPr/>
        <a:lstStyle/>
        <a:p>
          <a:endParaRPr lang="en-US"/>
        </a:p>
      </dgm:t>
    </dgm:pt>
    <dgm:pt modelId="{04E8EE76-99E3-374D-859B-F665C67F394A}">
      <dgm:prSet phldrT="[Text]"/>
      <dgm:spPr>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r>
            <a:rPr lang="en-US" dirty="0"/>
            <a:t> </a:t>
          </a:r>
        </a:p>
      </dgm:t>
    </dgm:pt>
    <dgm:pt modelId="{510629ED-635C-CB4C-A35A-4CB2319A5032}" type="sibTrans" cxnId="{D6C8DD62-0AE2-D047-958C-F3F52BA5C2AD}">
      <dgm:prSet/>
      <dgm:spPr/>
      <dgm:t>
        <a:bodyPr/>
        <a:lstStyle/>
        <a:p>
          <a:endParaRPr lang="en-US"/>
        </a:p>
      </dgm:t>
    </dgm:pt>
    <dgm:pt modelId="{D2F54CAF-984B-B14C-A733-210AC1BDE43F}" type="parTrans" cxnId="{D6C8DD62-0AE2-D047-958C-F3F52BA5C2AD}">
      <dgm:prSet/>
      <dgm:spPr/>
      <dgm:t>
        <a:bodyPr/>
        <a:lstStyle/>
        <a:p>
          <a:endParaRPr lang="en-US"/>
        </a:p>
      </dgm:t>
    </dgm:pt>
    <dgm:pt modelId="{15D322A7-8BBD-0545-BE60-C92F6DF9ED2A}">
      <dgm:prSet phldrT="[Text]"/>
      <dgm:spPr>
        <a:blipFill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endParaRPr lang="en-US" dirty="0"/>
        </a:p>
      </dgm:t>
    </dgm:pt>
    <dgm:pt modelId="{3F3D6433-A7C4-6C49-8C67-97A90BCEFAE0}" type="sibTrans" cxnId="{667CF7B2-AA9A-1A43-8416-A742FFB272C4}">
      <dgm:prSet/>
      <dgm:spPr/>
      <dgm:t>
        <a:bodyPr/>
        <a:lstStyle/>
        <a:p>
          <a:endParaRPr lang="en-US"/>
        </a:p>
      </dgm:t>
    </dgm:pt>
    <dgm:pt modelId="{BAEE13DE-D65B-D040-8354-EA37EF0680B8}" type="parTrans" cxnId="{667CF7B2-AA9A-1A43-8416-A742FFB272C4}">
      <dgm:prSet/>
      <dgm:spPr/>
      <dgm:t>
        <a:bodyPr/>
        <a:lstStyle/>
        <a:p>
          <a:endParaRPr lang="en-US"/>
        </a:p>
      </dgm:t>
    </dgm:pt>
    <dgm:pt modelId="{3DE433C5-B465-714E-B09E-A02CF1C089F6}" type="pres">
      <dgm:prSet presAssocID="{B1CE99AA-8A02-0A45-BD29-090384BACE35}" presName="cycle" presStyleCnt="0">
        <dgm:presLayoutVars>
          <dgm:dir/>
          <dgm:resizeHandles val="exact"/>
        </dgm:presLayoutVars>
      </dgm:prSet>
      <dgm:spPr/>
    </dgm:pt>
    <dgm:pt modelId="{B4AD8928-2745-6342-AC3A-9C7EBAD809B7}" type="pres">
      <dgm:prSet presAssocID="{15D322A7-8BBD-0545-BE60-C92F6DF9ED2A}" presName="dummy" presStyleCnt="0"/>
      <dgm:spPr/>
    </dgm:pt>
    <dgm:pt modelId="{B0B6BED2-271F-294D-A22D-3335A6108EF1}" type="pres">
      <dgm:prSet presAssocID="{15D322A7-8BBD-0545-BE60-C92F6DF9ED2A}" presName="node" presStyleLbl="revTx" presStyleIdx="0" presStyleCnt="4">
        <dgm:presLayoutVars>
          <dgm:bulletEnabled val="1"/>
        </dgm:presLayoutVars>
      </dgm:prSet>
      <dgm:spPr/>
    </dgm:pt>
    <dgm:pt modelId="{9E6EE7AF-BAAF-6646-83B6-73609AF5968D}" type="pres">
      <dgm:prSet presAssocID="{3F3D6433-A7C4-6C49-8C67-97A90BCEFAE0}" presName="sibTrans" presStyleLbl="node1" presStyleIdx="0" presStyleCnt="4"/>
      <dgm:spPr/>
    </dgm:pt>
    <dgm:pt modelId="{8E8C9D14-5F14-4C43-8A07-3EE418D337A5}" type="pres">
      <dgm:prSet presAssocID="{04E8EE76-99E3-374D-859B-F665C67F394A}" presName="dummy" presStyleCnt="0"/>
      <dgm:spPr/>
    </dgm:pt>
    <dgm:pt modelId="{C2692292-64E0-254C-BB78-32A4283A0031}" type="pres">
      <dgm:prSet presAssocID="{04E8EE76-99E3-374D-859B-F665C67F394A}" presName="node" presStyleLbl="revTx" presStyleIdx="1" presStyleCnt="4">
        <dgm:presLayoutVars>
          <dgm:bulletEnabled val="1"/>
        </dgm:presLayoutVars>
      </dgm:prSet>
      <dgm:spPr/>
    </dgm:pt>
    <dgm:pt modelId="{87E05E41-74C0-1546-A638-073DE41929D2}" type="pres">
      <dgm:prSet presAssocID="{510629ED-635C-CB4C-A35A-4CB2319A5032}" presName="sibTrans" presStyleLbl="node1" presStyleIdx="1" presStyleCnt="4"/>
      <dgm:spPr/>
    </dgm:pt>
    <dgm:pt modelId="{99FEFAE3-BB8E-0C4D-8586-97AF30B43B62}" type="pres">
      <dgm:prSet presAssocID="{A49133DD-9189-EB48-825D-21362D107C37}" presName="dummy" presStyleCnt="0"/>
      <dgm:spPr/>
    </dgm:pt>
    <dgm:pt modelId="{6AF14915-C11C-7D42-B517-1C5690A02278}" type="pres">
      <dgm:prSet presAssocID="{A49133DD-9189-EB48-825D-21362D107C37}" presName="node" presStyleLbl="revTx" presStyleIdx="2" presStyleCnt="4">
        <dgm:presLayoutVars>
          <dgm:bulletEnabled val="1"/>
        </dgm:presLayoutVars>
      </dgm:prSet>
      <dgm:spPr/>
    </dgm:pt>
    <dgm:pt modelId="{C6D64E84-605F-4648-9AD2-6106D5BE29EA}" type="pres">
      <dgm:prSet presAssocID="{471F27B0-D6A3-EF4D-95CD-D2CFDE8E7FEC}" presName="sibTrans" presStyleLbl="node1" presStyleIdx="2" presStyleCnt="4"/>
      <dgm:spPr/>
    </dgm:pt>
    <dgm:pt modelId="{0E22410A-C7F4-3F46-AF76-8D7CF5DE23FD}" type="pres">
      <dgm:prSet presAssocID="{E4EF14A9-18BE-0D44-97BB-187ABE3CF976}" presName="dummy" presStyleCnt="0"/>
      <dgm:spPr/>
    </dgm:pt>
    <dgm:pt modelId="{8932FB61-E268-4145-8E0C-3267C0D97389}" type="pres">
      <dgm:prSet presAssocID="{E4EF14A9-18BE-0D44-97BB-187ABE3CF976}" presName="node" presStyleLbl="revTx" presStyleIdx="3" presStyleCnt="4">
        <dgm:presLayoutVars>
          <dgm:bulletEnabled val="1"/>
        </dgm:presLayoutVars>
      </dgm:prSet>
      <dgm:spPr/>
    </dgm:pt>
    <dgm:pt modelId="{394C42E1-FEC0-8540-B851-5E1390D8AD5D}" type="pres">
      <dgm:prSet presAssocID="{27172584-E05E-D84C-BD05-BC87D3D4F46F}" presName="sibTrans" presStyleLbl="node1" presStyleIdx="3" presStyleCnt="4"/>
      <dgm:spPr/>
    </dgm:pt>
  </dgm:ptLst>
  <dgm:cxnLst>
    <dgm:cxn modelId="{0F2AA61B-7D0D-0747-A7BC-E1A3A13B8107}" type="presOf" srcId="{04E8EE76-99E3-374D-859B-F665C67F394A}" destId="{C2692292-64E0-254C-BB78-32A4283A0031}" srcOrd="0" destOrd="0" presId="urn:microsoft.com/office/officeart/2005/8/layout/cycle1"/>
    <dgm:cxn modelId="{D2175A3B-A827-4744-AC7A-46597110C408}" type="presOf" srcId="{471F27B0-D6A3-EF4D-95CD-D2CFDE8E7FEC}" destId="{C6D64E84-605F-4648-9AD2-6106D5BE29EA}" srcOrd="0" destOrd="0" presId="urn:microsoft.com/office/officeart/2005/8/layout/cycle1"/>
    <dgm:cxn modelId="{07731845-69E3-3A45-A4CB-2D54F2DF4A67}" type="presOf" srcId="{E4EF14A9-18BE-0D44-97BB-187ABE3CF976}" destId="{8932FB61-E268-4145-8E0C-3267C0D97389}" srcOrd="0" destOrd="0" presId="urn:microsoft.com/office/officeart/2005/8/layout/cycle1"/>
    <dgm:cxn modelId="{D6C8DD62-0AE2-D047-958C-F3F52BA5C2AD}" srcId="{B1CE99AA-8A02-0A45-BD29-090384BACE35}" destId="{04E8EE76-99E3-374D-859B-F665C67F394A}" srcOrd="1" destOrd="0" parTransId="{D2F54CAF-984B-B14C-A733-210AC1BDE43F}" sibTransId="{510629ED-635C-CB4C-A35A-4CB2319A5032}"/>
    <dgm:cxn modelId="{33A68865-9D86-4E4E-A7C9-C8F1198BE584}" type="presOf" srcId="{27172584-E05E-D84C-BD05-BC87D3D4F46F}" destId="{394C42E1-FEC0-8540-B851-5E1390D8AD5D}" srcOrd="0" destOrd="0" presId="urn:microsoft.com/office/officeart/2005/8/layout/cycle1"/>
    <dgm:cxn modelId="{C75AAF68-4ED1-5049-AC39-B7A218579F40}" type="presOf" srcId="{510629ED-635C-CB4C-A35A-4CB2319A5032}" destId="{87E05E41-74C0-1546-A638-073DE41929D2}" srcOrd="0" destOrd="0" presId="urn:microsoft.com/office/officeart/2005/8/layout/cycle1"/>
    <dgm:cxn modelId="{FF4A446E-1766-0E49-8039-82AFB8FD0F9A}" type="presOf" srcId="{3F3D6433-A7C4-6C49-8C67-97A90BCEFAE0}" destId="{9E6EE7AF-BAAF-6646-83B6-73609AF5968D}" srcOrd="0" destOrd="0" presId="urn:microsoft.com/office/officeart/2005/8/layout/cycle1"/>
    <dgm:cxn modelId="{97F16B86-9356-5F4F-9106-12DEFA80517D}" type="presOf" srcId="{B1CE99AA-8A02-0A45-BD29-090384BACE35}" destId="{3DE433C5-B465-714E-B09E-A02CF1C089F6}" srcOrd="0" destOrd="0" presId="urn:microsoft.com/office/officeart/2005/8/layout/cycle1"/>
    <dgm:cxn modelId="{667CF7B2-AA9A-1A43-8416-A742FFB272C4}" srcId="{B1CE99AA-8A02-0A45-BD29-090384BACE35}" destId="{15D322A7-8BBD-0545-BE60-C92F6DF9ED2A}" srcOrd="0" destOrd="0" parTransId="{BAEE13DE-D65B-D040-8354-EA37EF0680B8}" sibTransId="{3F3D6433-A7C4-6C49-8C67-97A90BCEFAE0}"/>
    <dgm:cxn modelId="{ECC0F3C0-C19A-394A-9272-E864B8180D58}" type="presOf" srcId="{A49133DD-9189-EB48-825D-21362D107C37}" destId="{6AF14915-C11C-7D42-B517-1C5690A02278}" srcOrd="0" destOrd="0" presId="urn:microsoft.com/office/officeart/2005/8/layout/cycle1"/>
    <dgm:cxn modelId="{C7141EC6-7567-9944-9EC8-772AFAED7A76}" type="presOf" srcId="{15D322A7-8BBD-0545-BE60-C92F6DF9ED2A}" destId="{B0B6BED2-271F-294D-A22D-3335A6108EF1}" srcOrd="0" destOrd="0" presId="urn:microsoft.com/office/officeart/2005/8/layout/cycle1"/>
    <dgm:cxn modelId="{081BF1C6-8573-6648-BAC5-27B8DBB94E83}" srcId="{B1CE99AA-8A02-0A45-BD29-090384BACE35}" destId="{A49133DD-9189-EB48-825D-21362D107C37}" srcOrd="2" destOrd="0" parTransId="{674A9A70-4A6C-0C4C-A96C-175DF1294D10}" sibTransId="{471F27B0-D6A3-EF4D-95CD-D2CFDE8E7FEC}"/>
    <dgm:cxn modelId="{22BD07F2-C848-C640-A12E-17139E747976}" srcId="{B1CE99AA-8A02-0A45-BD29-090384BACE35}" destId="{E4EF14A9-18BE-0D44-97BB-187ABE3CF976}" srcOrd="3" destOrd="0" parTransId="{978A5BCA-C916-2440-BB9A-259CDD74D1C0}" sibTransId="{27172584-E05E-D84C-BD05-BC87D3D4F46F}"/>
    <dgm:cxn modelId="{F06ACBEF-A22D-E74F-B1B9-598C0054A8E4}" type="presParOf" srcId="{3DE433C5-B465-714E-B09E-A02CF1C089F6}" destId="{B4AD8928-2745-6342-AC3A-9C7EBAD809B7}" srcOrd="0" destOrd="0" presId="urn:microsoft.com/office/officeart/2005/8/layout/cycle1"/>
    <dgm:cxn modelId="{AF39D883-E651-8249-BD21-FEB02CD89CAE}" type="presParOf" srcId="{3DE433C5-B465-714E-B09E-A02CF1C089F6}" destId="{B0B6BED2-271F-294D-A22D-3335A6108EF1}" srcOrd="1" destOrd="0" presId="urn:microsoft.com/office/officeart/2005/8/layout/cycle1"/>
    <dgm:cxn modelId="{1E31A4FD-61B4-C84B-BB59-1284E330322E}" type="presParOf" srcId="{3DE433C5-B465-714E-B09E-A02CF1C089F6}" destId="{9E6EE7AF-BAAF-6646-83B6-73609AF5968D}" srcOrd="2" destOrd="0" presId="urn:microsoft.com/office/officeart/2005/8/layout/cycle1"/>
    <dgm:cxn modelId="{EEDA3684-2A38-E14B-ADC5-C6ABABA30CCA}" type="presParOf" srcId="{3DE433C5-B465-714E-B09E-A02CF1C089F6}" destId="{8E8C9D14-5F14-4C43-8A07-3EE418D337A5}" srcOrd="3" destOrd="0" presId="urn:microsoft.com/office/officeart/2005/8/layout/cycle1"/>
    <dgm:cxn modelId="{A9880169-291D-C04E-A2E2-BE698E421C5B}" type="presParOf" srcId="{3DE433C5-B465-714E-B09E-A02CF1C089F6}" destId="{C2692292-64E0-254C-BB78-32A4283A0031}" srcOrd="4" destOrd="0" presId="urn:microsoft.com/office/officeart/2005/8/layout/cycle1"/>
    <dgm:cxn modelId="{48184D07-0482-6B42-87DE-4111FC05BFCD}" type="presParOf" srcId="{3DE433C5-B465-714E-B09E-A02CF1C089F6}" destId="{87E05E41-74C0-1546-A638-073DE41929D2}" srcOrd="5" destOrd="0" presId="urn:microsoft.com/office/officeart/2005/8/layout/cycle1"/>
    <dgm:cxn modelId="{B0B2657C-A894-5848-BB1F-40EDCB4F1D9F}" type="presParOf" srcId="{3DE433C5-B465-714E-B09E-A02CF1C089F6}" destId="{99FEFAE3-BB8E-0C4D-8586-97AF30B43B62}" srcOrd="6" destOrd="0" presId="urn:microsoft.com/office/officeart/2005/8/layout/cycle1"/>
    <dgm:cxn modelId="{B3C066CC-22DF-5441-88A1-D734FAFB8B4B}" type="presParOf" srcId="{3DE433C5-B465-714E-B09E-A02CF1C089F6}" destId="{6AF14915-C11C-7D42-B517-1C5690A02278}" srcOrd="7" destOrd="0" presId="urn:microsoft.com/office/officeart/2005/8/layout/cycle1"/>
    <dgm:cxn modelId="{2E81B619-F714-C94B-BD07-553CB6059AC1}" type="presParOf" srcId="{3DE433C5-B465-714E-B09E-A02CF1C089F6}" destId="{C6D64E84-605F-4648-9AD2-6106D5BE29EA}" srcOrd="8" destOrd="0" presId="urn:microsoft.com/office/officeart/2005/8/layout/cycle1"/>
    <dgm:cxn modelId="{FB885CC1-6702-2244-BD67-0517332F54DB}" type="presParOf" srcId="{3DE433C5-B465-714E-B09E-A02CF1C089F6}" destId="{0E22410A-C7F4-3F46-AF76-8D7CF5DE23FD}" srcOrd="9" destOrd="0" presId="urn:microsoft.com/office/officeart/2005/8/layout/cycle1"/>
    <dgm:cxn modelId="{FED214A0-3FE5-BB47-AB73-AB00F7322452}" type="presParOf" srcId="{3DE433C5-B465-714E-B09E-A02CF1C089F6}" destId="{8932FB61-E268-4145-8E0C-3267C0D97389}" srcOrd="10" destOrd="0" presId="urn:microsoft.com/office/officeart/2005/8/layout/cycle1"/>
    <dgm:cxn modelId="{31A2C5BD-DBA5-3C4A-9854-FCC4F9FE0E31}" type="presParOf" srcId="{3DE433C5-B465-714E-B09E-A02CF1C089F6}" destId="{394C42E1-FEC0-8540-B851-5E1390D8AD5D}" srcOrd="11"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E99AA-8A02-0A45-BD29-090384BACE35}"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E4EF14A9-18BE-0D44-97BB-187ABE3CF976}">
      <dgm:prSet phldrT="[Text]"/>
      <dgm:spPr/>
      <dgm:t>
        <a:bodyPr/>
        <a:lstStyle/>
        <a:p>
          <a:r>
            <a:rPr lang="en-US" dirty="0"/>
            <a:t> </a:t>
          </a:r>
        </a:p>
      </dgm:t>
    </dgm:pt>
    <dgm:pt modelId="{978A5BCA-C916-2440-BB9A-259CDD74D1C0}" type="parTrans" cxnId="{22BD07F2-C848-C640-A12E-17139E747976}">
      <dgm:prSet/>
      <dgm:spPr/>
      <dgm:t>
        <a:bodyPr/>
        <a:lstStyle/>
        <a:p>
          <a:endParaRPr lang="en-US"/>
        </a:p>
      </dgm:t>
    </dgm:pt>
    <dgm:pt modelId="{27172584-E05E-D84C-BD05-BC87D3D4F46F}" type="sibTrans" cxnId="{22BD07F2-C848-C640-A12E-17139E747976}">
      <dgm:prSet/>
      <dgm:spPr/>
      <dgm:t>
        <a:bodyPr/>
        <a:lstStyle/>
        <a:p>
          <a:endParaRPr lang="en-US"/>
        </a:p>
      </dgm:t>
    </dgm:pt>
    <dgm:pt modelId="{E87E3C21-B679-B242-B576-C7358B212BDC}">
      <dgm:prSet phldrT="[Text]"/>
      <dgm:spPr/>
      <dgm:t>
        <a:bodyPr/>
        <a:lstStyle/>
        <a:p>
          <a:endParaRPr lang="en-US" dirty="0"/>
        </a:p>
      </dgm:t>
    </dgm:pt>
    <dgm:pt modelId="{E39646C9-534F-C14C-87AE-C6D719786239}" type="parTrans" cxnId="{6C42BA9A-E17B-6F4C-B50B-98C32A49F6BC}">
      <dgm:prSet/>
      <dgm:spPr/>
      <dgm:t>
        <a:bodyPr/>
        <a:lstStyle/>
        <a:p>
          <a:endParaRPr lang="en-US"/>
        </a:p>
      </dgm:t>
    </dgm:pt>
    <dgm:pt modelId="{8AE875BA-48FD-3D43-8473-519A6EBF8B56}" type="sibTrans" cxnId="{6C42BA9A-E17B-6F4C-B50B-98C32A49F6BC}">
      <dgm:prSet/>
      <dgm:spPr/>
      <dgm:t>
        <a:bodyPr/>
        <a:lstStyle/>
        <a:p>
          <a:endParaRPr lang="en-US"/>
        </a:p>
      </dgm:t>
    </dgm:pt>
    <dgm:pt modelId="{D14C0EFB-08A6-0845-B81C-C481CBA4F0E9}">
      <dgm:prSet phldrT="[Text]"/>
      <dgm:spPr/>
      <dgm:t>
        <a:bodyPr/>
        <a:lstStyle/>
        <a:p>
          <a:endParaRPr lang="en-US" dirty="0"/>
        </a:p>
      </dgm:t>
    </dgm:pt>
    <dgm:pt modelId="{456BB98A-DB39-7B4C-B777-0033D172F49E}" type="parTrans" cxnId="{C38F59E2-10B4-0A4B-AAFB-82E2CE523D28}">
      <dgm:prSet/>
      <dgm:spPr/>
      <dgm:t>
        <a:bodyPr/>
        <a:lstStyle/>
        <a:p>
          <a:endParaRPr lang="en-US"/>
        </a:p>
      </dgm:t>
    </dgm:pt>
    <dgm:pt modelId="{2360EC84-FBCE-7443-9FEC-D9859C667E80}" type="sibTrans" cxnId="{C38F59E2-10B4-0A4B-AAFB-82E2CE523D28}">
      <dgm:prSet/>
      <dgm:spPr/>
      <dgm:t>
        <a:bodyPr/>
        <a:lstStyle/>
        <a:p>
          <a:endParaRPr lang="en-US"/>
        </a:p>
      </dgm:t>
    </dgm:pt>
    <dgm:pt modelId="{1CAABAE5-90E1-1F4F-AA25-6E21AD1FFD7C}">
      <dgm:prSet phldrT="[Text]"/>
      <dgm:spPr/>
      <dgm:t>
        <a:bodyPr/>
        <a:lstStyle/>
        <a:p>
          <a:endParaRPr lang="en-US" dirty="0"/>
        </a:p>
      </dgm:t>
    </dgm:pt>
    <dgm:pt modelId="{0B6E14F6-5861-C54B-97A0-8AEEE220A3B4}" type="parTrans" cxnId="{CC8D8124-3CAF-3C40-A5C6-8549336AF60D}">
      <dgm:prSet/>
      <dgm:spPr/>
      <dgm:t>
        <a:bodyPr/>
        <a:lstStyle/>
        <a:p>
          <a:endParaRPr lang="en-US"/>
        </a:p>
      </dgm:t>
    </dgm:pt>
    <dgm:pt modelId="{E7DEC0A8-EC02-A644-A830-BFBAA8961A82}" type="sibTrans" cxnId="{CC8D8124-3CAF-3C40-A5C6-8549336AF60D}">
      <dgm:prSet/>
      <dgm:spPr/>
      <dgm:t>
        <a:bodyPr/>
        <a:lstStyle/>
        <a:p>
          <a:endParaRPr lang="en-US"/>
        </a:p>
      </dgm:t>
    </dgm:pt>
    <dgm:pt modelId="{3DE433C5-B465-714E-B09E-A02CF1C089F6}" type="pres">
      <dgm:prSet presAssocID="{B1CE99AA-8A02-0A45-BD29-090384BACE35}" presName="cycle" presStyleCnt="0">
        <dgm:presLayoutVars>
          <dgm:dir/>
          <dgm:resizeHandles val="exact"/>
        </dgm:presLayoutVars>
      </dgm:prSet>
      <dgm:spPr/>
    </dgm:pt>
    <dgm:pt modelId="{4DBD4706-1893-C241-9FFB-7E42EFFB2C41}" type="pres">
      <dgm:prSet presAssocID="{D14C0EFB-08A6-0845-B81C-C481CBA4F0E9}" presName="dummy" presStyleCnt="0"/>
      <dgm:spPr/>
    </dgm:pt>
    <dgm:pt modelId="{3A9BA1F4-4A5D-2E4D-A815-E42418D81D06}" type="pres">
      <dgm:prSet presAssocID="{D14C0EFB-08A6-0845-B81C-C481CBA4F0E9}" presName="node" presStyleLbl="revTx" presStyleIdx="0" presStyleCnt="4">
        <dgm:presLayoutVars>
          <dgm:bulletEnabled val="1"/>
        </dgm:presLayoutVars>
      </dgm:prSet>
      <dgm:spPr/>
    </dgm:pt>
    <dgm:pt modelId="{61436F10-3535-6142-9859-D465BAA271ED}" type="pres">
      <dgm:prSet presAssocID="{2360EC84-FBCE-7443-9FEC-D9859C667E80}" presName="sibTrans" presStyleLbl="node1" presStyleIdx="0" presStyleCnt="4"/>
      <dgm:spPr/>
    </dgm:pt>
    <dgm:pt modelId="{78D24583-1DB3-E54D-9554-B6E9BE63F215}" type="pres">
      <dgm:prSet presAssocID="{1CAABAE5-90E1-1F4F-AA25-6E21AD1FFD7C}" presName="dummy" presStyleCnt="0"/>
      <dgm:spPr/>
    </dgm:pt>
    <dgm:pt modelId="{59B8DB7F-74E8-2443-8F84-BD29295E692C}" type="pres">
      <dgm:prSet presAssocID="{1CAABAE5-90E1-1F4F-AA25-6E21AD1FFD7C}" presName="node" presStyleLbl="revTx" presStyleIdx="1" presStyleCnt="4">
        <dgm:presLayoutVars>
          <dgm:bulletEnabled val="1"/>
        </dgm:presLayoutVars>
      </dgm:prSet>
      <dgm:spPr/>
    </dgm:pt>
    <dgm:pt modelId="{0633689D-8E2F-7346-BCBD-ED4C68193410}" type="pres">
      <dgm:prSet presAssocID="{E7DEC0A8-EC02-A644-A830-BFBAA8961A82}" presName="sibTrans" presStyleLbl="node1" presStyleIdx="1" presStyleCnt="4"/>
      <dgm:spPr/>
    </dgm:pt>
    <dgm:pt modelId="{4B474A95-8EFC-8949-AF95-C036536ADF9B}" type="pres">
      <dgm:prSet presAssocID="{E87E3C21-B679-B242-B576-C7358B212BDC}" presName="dummy" presStyleCnt="0"/>
      <dgm:spPr/>
    </dgm:pt>
    <dgm:pt modelId="{A889A26E-BE8F-5D40-9A44-B088EC040BF3}" type="pres">
      <dgm:prSet presAssocID="{E87E3C21-B679-B242-B576-C7358B212BDC}" presName="node" presStyleLbl="revTx" presStyleIdx="2" presStyleCnt="4">
        <dgm:presLayoutVars>
          <dgm:bulletEnabled val="1"/>
        </dgm:presLayoutVars>
      </dgm:prSet>
      <dgm:spPr/>
    </dgm:pt>
    <dgm:pt modelId="{841E685D-7E3A-2241-9C7D-AF3B9B26E110}" type="pres">
      <dgm:prSet presAssocID="{8AE875BA-48FD-3D43-8473-519A6EBF8B56}" presName="sibTrans" presStyleLbl="node1" presStyleIdx="2" presStyleCnt="4"/>
      <dgm:spPr/>
    </dgm:pt>
    <dgm:pt modelId="{0E22410A-C7F4-3F46-AF76-8D7CF5DE23FD}" type="pres">
      <dgm:prSet presAssocID="{E4EF14A9-18BE-0D44-97BB-187ABE3CF976}" presName="dummy" presStyleCnt="0"/>
      <dgm:spPr/>
    </dgm:pt>
    <dgm:pt modelId="{8932FB61-E268-4145-8E0C-3267C0D97389}" type="pres">
      <dgm:prSet presAssocID="{E4EF14A9-18BE-0D44-97BB-187ABE3CF976}" presName="node" presStyleLbl="revTx" presStyleIdx="3" presStyleCnt="4">
        <dgm:presLayoutVars>
          <dgm:bulletEnabled val="1"/>
        </dgm:presLayoutVars>
      </dgm:prSet>
      <dgm:spPr/>
    </dgm:pt>
    <dgm:pt modelId="{394C42E1-FEC0-8540-B851-5E1390D8AD5D}" type="pres">
      <dgm:prSet presAssocID="{27172584-E05E-D84C-BD05-BC87D3D4F46F}" presName="sibTrans" presStyleLbl="node1" presStyleIdx="3" presStyleCnt="4"/>
      <dgm:spPr/>
    </dgm:pt>
  </dgm:ptLst>
  <dgm:cxnLst>
    <dgm:cxn modelId="{3B9FC719-8F0E-9242-A612-1E164A967790}" type="presOf" srcId="{1CAABAE5-90E1-1F4F-AA25-6E21AD1FFD7C}" destId="{59B8DB7F-74E8-2443-8F84-BD29295E692C}" srcOrd="0" destOrd="0" presId="urn:microsoft.com/office/officeart/2005/8/layout/cycle1"/>
    <dgm:cxn modelId="{CC8D8124-3CAF-3C40-A5C6-8549336AF60D}" srcId="{B1CE99AA-8A02-0A45-BD29-090384BACE35}" destId="{1CAABAE5-90E1-1F4F-AA25-6E21AD1FFD7C}" srcOrd="1" destOrd="0" parTransId="{0B6E14F6-5861-C54B-97A0-8AEEE220A3B4}" sibTransId="{E7DEC0A8-EC02-A644-A830-BFBAA8961A82}"/>
    <dgm:cxn modelId="{07731845-69E3-3A45-A4CB-2D54F2DF4A67}" type="presOf" srcId="{E4EF14A9-18BE-0D44-97BB-187ABE3CF976}" destId="{8932FB61-E268-4145-8E0C-3267C0D97389}" srcOrd="0" destOrd="0" presId="urn:microsoft.com/office/officeart/2005/8/layout/cycle1"/>
    <dgm:cxn modelId="{4CDFDC54-3454-3645-8DB3-DF17C317424C}" type="presOf" srcId="{E87E3C21-B679-B242-B576-C7358B212BDC}" destId="{A889A26E-BE8F-5D40-9A44-B088EC040BF3}" srcOrd="0" destOrd="0" presId="urn:microsoft.com/office/officeart/2005/8/layout/cycle1"/>
    <dgm:cxn modelId="{33A68865-9D86-4E4E-A7C9-C8F1198BE584}" type="presOf" srcId="{27172584-E05E-D84C-BD05-BC87D3D4F46F}" destId="{394C42E1-FEC0-8540-B851-5E1390D8AD5D}" srcOrd="0" destOrd="0" presId="urn:microsoft.com/office/officeart/2005/8/layout/cycle1"/>
    <dgm:cxn modelId="{47F19C67-5496-2745-84D9-233827A83BF5}" type="presOf" srcId="{E7DEC0A8-EC02-A644-A830-BFBAA8961A82}" destId="{0633689D-8E2F-7346-BCBD-ED4C68193410}" srcOrd="0" destOrd="0" presId="urn:microsoft.com/office/officeart/2005/8/layout/cycle1"/>
    <dgm:cxn modelId="{1FC25778-970D-214C-A05C-CC5668B4F3B7}" type="presOf" srcId="{2360EC84-FBCE-7443-9FEC-D9859C667E80}" destId="{61436F10-3535-6142-9859-D465BAA271ED}" srcOrd="0" destOrd="0" presId="urn:microsoft.com/office/officeart/2005/8/layout/cycle1"/>
    <dgm:cxn modelId="{97F16B86-9356-5F4F-9106-12DEFA80517D}" type="presOf" srcId="{B1CE99AA-8A02-0A45-BD29-090384BACE35}" destId="{3DE433C5-B465-714E-B09E-A02CF1C089F6}" srcOrd="0" destOrd="0" presId="urn:microsoft.com/office/officeart/2005/8/layout/cycle1"/>
    <dgm:cxn modelId="{6C42BA9A-E17B-6F4C-B50B-98C32A49F6BC}" srcId="{B1CE99AA-8A02-0A45-BD29-090384BACE35}" destId="{E87E3C21-B679-B242-B576-C7358B212BDC}" srcOrd="2" destOrd="0" parTransId="{E39646C9-534F-C14C-87AE-C6D719786239}" sibTransId="{8AE875BA-48FD-3D43-8473-519A6EBF8B56}"/>
    <dgm:cxn modelId="{40BC5AB8-996E-C04B-AD26-658AF3DA61A0}" type="presOf" srcId="{8AE875BA-48FD-3D43-8473-519A6EBF8B56}" destId="{841E685D-7E3A-2241-9C7D-AF3B9B26E110}" srcOrd="0" destOrd="0" presId="urn:microsoft.com/office/officeart/2005/8/layout/cycle1"/>
    <dgm:cxn modelId="{C7E618BC-3E55-A445-B622-0AE36D33BE7B}" type="presOf" srcId="{D14C0EFB-08A6-0845-B81C-C481CBA4F0E9}" destId="{3A9BA1F4-4A5D-2E4D-A815-E42418D81D06}" srcOrd="0" destOrd="0" presId="urn:microsoft.com/office/officeart/2005/8/layout/cycle1"/>
    <dgm:cxn modelId="{C38F59E2-10B4-0A4B-AAFB-82E2CE523D28}" srcId="{B1CE99AA-8A02-0A45-BD29-090384BACE35}" destId="{D14C0EFB-08A6-0845-B81C-C481CBA4F0E9}" srcOrd="0" destOrd="0" parTransId="{456BB98A-DB39-7B4C-B777-0033D172F49E}" sibTransId="{2360EC84-FBCE-7443-9FEC-D9859C667E80}"/>
    <dgm:cxn modelId="{22BD07F2-C848-C640-A12E-17139E747976}" srcId="{B1CE99AA-8A02-0A45-BD29-090384BACE35}" destId="{E4EF14A9-18BE-0D44-97BB-187ABE3CF976}" srcOrd="3" destOrd="0" parTransId="{978A5BCA-C916-2440-BB9A-259CDD74D1C0}" sibTransId="{27172584-E05E-D84C-BD05-BC87D3D4F46F}"/>
    <dgm:cxn modelId="{C6C401E1-37D0-2649-B1DC-6D033CCE6EA8}" type="presParOf" srcId="{3DE433C5-B465-714E-B09E-A02CF1C089F6}" destId="{4DBD4706-1893-C241-9FFB-7E42EFFB2C41}" srcOrd="0" destOrd="0" presId="urn:microsoft.com/office/officeart/2005/8/layout/cycle1"/>
    <dgm:cxn modelId="{8395E3B2-DFA0-E24A-A31E-0CDC7D11AC5B}" type="presParOf" srcId="{3DE433C5-B465-714E-B09E-A02CF1C089F6}" destId="{3A9BA1F4-4A5D-2E4D-A815-E42418D81D06}" srcOrd="1" destOrd="0" presId="urn:microsoft.com/office/officeart/2005/8/layout/cycle1"/>
    <dgm:cxn modelId="{41D2E975-DE1D-2D4C-95F5-83220FA723B8}" type="presParOf" srcId="{3DE433C5-B465-714E-B09E-A02CF1C089F6}" destId="{61436F10-3535-6142-9859-D465BAA271ED}" srcOrd="2" destOrd="0" presId="urn:microsoft.com/office/officeart/2005/8/layout/cycle1"/>
    <dgm:cxn modelId="{E7E677DE-CF19-224E-A64B-9E7ADDC660CE}" type="presParOf" srcId="{3DE433C5-B465-714E-B09E-A02CF1C089F6}" destId="{78D24583-1DB3-E54D-9554-B6E9BE63F215}" srcOrd="3" destOrd="0" presId="urn:microsoft.com/office/officeart/2005/8/layout/cycle1"/>
    <dgm:cxn modelId="{C2A31AC0-EE5A-474F-B7CA-B876B9AB0265}" type="presParOf" srcId="{3DE433C5-B465-714E-B09E-A02CF1C089F6}" destId="{59B8DB7F-74E8-2443-8F84-BD29295E692C}" srcOrd="4" destOrd="0" presId="urn:microsoft.com/office/officeart/2005/8/layout/cycle1"/>
    <dgm:cxn modelId="{B82351A5-097C-1048-A2B6-249010119C30}" type="presParOf" srcId="{3DE433C5-B465-714E-B09E-A02CF1C089F6}" destId="{0633689D-8E2F-7346-BCBD-ED4C68193410}" srcOrd="5" destOrd="0" presId="urn:microsoft.com/office/officeart/2005/8/layout/cycle1"/>
    <dgm:cxn modelId="{584E51E7-DDF2-4942-B1F3-E29FCD7B569D}" type="presParOf" srcId="{3DE433C5-B465-714E-B09E-A02CF1C089F6}" destId="{4B474A95-8EFC-8949-AF95-C036536ADF9B}" srcOrd="6" destOrd="0" presId="urn:microsoft.com/office/officeart/2005/8/layout/cycle1"/>
    <dgm:cxn modelId="{989BE438-35B9-7643-AED9-6223DDF09EB3}" type="presParOf" srcId="{3DE433C5-B465-714E-B09E-A02CF1C089F6}" destId="{A889A26E-BE8F-5D40-9A44-B088EC040BF3}" srcOrd="7" destOrd="0" presId="urn:microsoft.com/office/officeart/2005/8/layout/cycle1"/>
    <dgm:cxn modelId="{C8C068A3-B842-834F-8F19-6242AE6B4AA5}" type="presParOf" srcId="{3DE433C5-B465-714E-B09E-A02CF1C089F6}" destId="{841E685D-7E3A-2241-9C7D-AF3B9B26E110}" srcOrd="8" destOrd="0" presId="urn:microsoft.com/office/officeart/2005/8/layout/cycle1"/>
    <dgm:cxn modelId="{FB885CC1-6702-2244-BD67-0517332F54DB}" type="presParOf" srcId="{3DE433C5-B465-714E-B09E-A02CF1C089F6}" destId="{0E22410A-C7F4-3F46-AF76-8D7CF5DE23FD}" srcOrd="9" destOrd="0" presId="urn:microsoft.com/office/officeart/2005/8/layout/cycle1"/>
    <dgm:cxn modelId="{FED214A0-3FE5-BB47-AB73-AB00F7322452}" type="presParOf" srcId="{3DE433C5-B465-714E-B09E-A02CF1C089F6}" destId="{8932FB61-E268-4145-8E0C-3267C0D97389}" srcOrd="10" destOrd="0" presId="urn:microsoft.com/office/officeart/2005/8/layout/cycle1"/>
    <dgm:cxn modelId="{31A2C5BD-DBA5-3C4A-9854-FCC4F9FE0E31}" type="presParOf" srcId="{3DE433C5-B465-714E-B09E-A02CF1C089F6}" destId="{394C42E1-FEC0-8540-B851-5E1390D8AD5D}"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EC004-39DE-4C36-A127-575752208738}">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8C43B-E759-41BA-95D2-B03EF469DF21}">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4">
              <a:lumMod val="40000"/>
              <a:lumOff val="60000"/>
              <a:alpha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30286-AFD5-41A2-844D-706ED6211CF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0" kern="1200" dirty="0"/>
            <a:t>SmartTuning tunes an </a:t>
          </a:r>
          <a:r>
            <a:rPr lang="en-US" sz="1600" b="1" kern="1200" dirty="0"/>
            <a:t>application</a:t>
          </a:r>
          <a:r>
            <a:rPr lang="en-US" sz="1600" b="0" kern="1200" dirty="0"/>
            <a:t> running in Kubernetes while it runs</a:t>
          </a:r>
        </a:p>
      </dsp:txBody>
      <dsp:txXfrm>
        <a:off x="937002" y="1903"/>
        <a:ext cx="5576601" cy="811257"/>
      </dsp:txXfrm>
    </dsp:sp>
    <dsp:sp modelId="{D7027504-7C96-449B-832C-9E73D0FF89A5}">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2F9FD-A29F-442C-A486-79489C30EDF7}">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3D3BD-2D7F-4D35-A00B-873500796A4D}">
      <dsp:nvSpPr>
        <dsp:cNvPr id="0" name=""/>
        <dsp:cNvSpPr/>
      </dsp:nvSpPr>
      <dsp:spPr>
        <a:xfrm>
          <a:off x="937002" y="904776"/>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 </a:t>
          </a:r>
          <a:r>
            <a:rPr lang="en-US" sz="1600" b="0" kern="1200" dirty="0"/>
            <a:t>is a probability distribution of URLs served by an application in an interval</a:t>
          </a:r>
          <a:endParaRPr lang="en-US" sz="1600" i="1" kern="1200" dirty="0"/>
        </a:p>
      </dsp:txBody>
      <dsp:txXfrm>
        <a:off x="937002" y="904776"/>
        <a:ext cx="5576601" cy="811257"/>
      </dsp:txXfrm>
    </dsp:sp>
    <dsp:sp modelId="{A7446CE8-13A8-48D4-8862-3D0B61295753}">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736B3-D943-405E-80C9-F8A084826B4C}">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A188D-E74E-4ABE-BEC5-BBC94021277F}">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Workloads have the same type</a:t>
          </a:r>
          <a:r>
            <a:rPr lang="en-US" sz="1600" b="0" kern="1200" dirty="0"/>
            <a:t> if their distribution of requests to the application are similar</a:t>
          </a:r>
        </a:p>
      </dsp:txBody>
      <dsp:txXfrm>
        <a:off x="937002" y="2030048"/>
        <a:ext cx="5576601" cy="811257"/>
      </dsp:txXfrm>
    </dsp:sp>
    <dsp:sp modelId="{2834908D-B2E1-4142-AB29-EEC5F0635480}">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4F386-DEB6-446E-8FFB-E3427228A95E}">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B90E9-1CCF-4650-8CBD-8FD97F65004D}">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kern="1200" dirty="0"/>
            <a:t>SmartTuning groups similar workloads into </a:t>
          </a:r>
          <a:r>
            <a:rPr lang="en-US" sz="1600" b="1" kern="1200" dirty="0"/>
            <a:t>types</a:t>
          </a:r>
        </a:p>
      </dsp:txBody>
      <dsp:txXfrm>
        <a:off x="937002" y="3044120"/>
        <a:ext cx="5576601" cy="811257"/>
      </dsp:txXfrm>
    </dsp:sp>
    <dsp:sp modelId="{A4238879-63E4-444C-AFA9-6F6E7F9BC6B4}">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2A464-01AD-C848-89BC-3834A10BCD07}">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D4A37-E184-4246-BF5A-BEEE47733B6A}">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Performance</a:t>
          </a:r>
          <a:r>
            <a:rPr lang="en-US" sz="1600" b="0" kern="1200" dirty="0"/>
            <a:t> is a metrics that SmartTuning monitors to selects the best configuration, i.e., the objective to max/min</a:t>
          </a:r>
        </a:p>
      </dsp:txBody>
      <dsp:txXfrm>
        <a:off x="937002" y="4058192"/>
        <a:ext cx="5576601" cy="811257"/>
      </dsp:txXfrm>
    </dsp:sp>
    <dsp:sp modelId="{41BEA1EE-5EC1-45FA-8DA0-460CFCB20202}">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BE306-8DE5-4CEB-8244-CAE5719A960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A3F31-27CE-43AA-91E9-43C8C353A162}">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Configuration</a:t>
          </a:r>
          <a:r>
            <a:rPr lang="en-US" sz="1600" kern="1200" dirty="0"/>
            <a:t> is a set of parameters that can be adjusted in an application</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6BED2-271F-294D-A22D-3335A6108EF1}">
      <dsp:nvSpPr>
        <dsp:cNvPr id="0" name=""/>
        <dsp:cNvSpPr/>
      </dsp:nvSpPr>
      <dsp:spPr>
        <a:xfrm>
          <a:off x="1801063" y="39274"/>
          <a:ext cx="625708" cy="625708"/>
        </a:xfrm>
        <a:prstGeom prst="rect">
          <a:avLst/>
        </a:prstGeom>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39274"/>
        <a:ext cx="625708" cy="625708"/>
      </dsp:txXfrm>
    </dsp:sp>
    <dsp:sp modelId="{9E6EE7AF-BAAF-6646-83B6-73609AF5968D}">
      <dsp:nvSpPr>
        <dsp:cNvPr id="0" name=""/>
        <dsp:cNvSpPr/>
      </dsp:nvSpPr>
      <dsp:spPr>
        <a:xfrm>
          <a:off x="697668" y="-363"/>
          <a:ext cx="1768741" cy="1768741"/>
        </a:xfrm>
        <a:prstGeom prst="circularArrow">
          <a:avLst>
            <a:gd name="adj1" fmla="val 6898"/>
            <a:gd name="adj2" fmla="val 465054"/>
            <a:gd name="adj3" fmla="val 550670"/>
            <a:gd name="adj4" fmla="val 205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92292-64E0-254C-BB78-32A4283A0031}">
      <dsp:nvSpPr>
        <dsp:cNvPr id="0" name=""/>
        <dsp:cNvSpPr/>
      </dsp:nvSpPr>
      <dsp:spPr>
        <a:xfrm>
          <a:off x="1801063" y="1103031"/>
          <a:ext cx="625708" cy="625708"/>
        </a:xfrm>
        <a:prstGeom prst="rect">
          <a:avLst/>
        </a:prstGeom>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1801063" y="1103031"/>
        <a:ext cx="625708" cy="625708"/>
      </dsp:txXfrm>
    </dsp:sp>
    <dsp:sp modelId="{87E05E41-74C0-1546-A638-073DE41929D2}">
      <dsp:nvSpPr>
        <dsp:cNvPr id="0" name=""/>
        <dsp:cNvSpPr/>
      </dsp:nvSpPr>
      <dsp:spPr>
        <a:xfrm>
          <a:off x="697668" y="-363"/>
          <a:ext cx="1768741" cy="1768741"/>
        </a:xfrm>
        <a:prstGeom prst="circularArrow">
          <a:avLst>
            <a:gd name="adj1" fmla="val 6898"/>
            <a:gd name="adj2" fmla="val 465054"/>
            <a:gd name="adj3" fmla="val 5950670"/>
            <a:gd name="adj4" fmla="val 43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14915-C11C-7D42-B517-1C5690A02278}">
      <dsp:nvSpPr>
        <dsp:cNvPr id="0" name=""/>
        <dsp:cNvSpPr/>
      </dsp:nvSpPr>
      <dsp:spPr>
        <a:xfrm>
          <a:off x="737306" y="1103031"/>
          <a:ext cx="625708" cy="625708"/>
        </a:xfrm>
        <a:prstGeom prst="rect">
          <a:avLst/>
        </a:prstGeom>
        <a:blipFill rotWithShape="0">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1103031"/>
        <a:ext cx="625708" cy="625708"/>
      </dsp:txXfrm>
    </dsp:sp>
    <dsp:sp modelId="{C6D64E84-605F-4648-9AD2-6106D5BE29EA}">
      <dsp:nvSpPr>
        <dsp:cNvPr id="0" name=""/>
        <dsp:cNvSpPr/>
      </dsp:nvSpPr>
      <dsp:spPr>
        <a:xfrm>
          <a:off x="697668" y="-363"/>
          <a:ext cx="1768741" cy="1768741"/>
        </a:xfrm>
        <a:prstGeom prst="circularArrow">
          <a:avLst>
            <a:gd name="adj1" fmla="val 6898"/>
            <a:gd name="adj2" fmla="val 465054"/>
            <a:gd name="adj3" fmla="val 11350670"/>
            <a:gd name="adj4" fmla="val 97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2FB61-E268-4145-8E0C-3267C0D97389}">
      <dsp:nvSpPr>
        <dsp:cNvPr id="0" name=""/>
        <dsp:cNvSpPr/>
      </dsp:nvSpPr>
      <dsp:spPr>
        <a:xfrm>
          <a:off x="737306"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39274"/>
        <a:ext cx="625708" cy="625708"/>
      </dsp:txXfrm>
    </dsp:sp>
    <dsp:sp modelId="{394C42E1-FEC0-8540-B851-5E1390D8AD5D}">
      <dsp:nvSpPr>
        <dsp:cNvPr id="0" name=""/>
        <dsp:cNvSpPr/>
      </dsp:nvSpPr>
      <dsp:spPr>
        <a:xfrm>
          <a:off x="697668" y="-363"/>
          <a:ext cx="1768741" cy="1768741"/>
        </a:xfrm>
        <a:prstGeom prst="circularArrow">
          <a:avLst>
            <a:gd name="adj1" fmla="val 6898"/>
            <a:gd name="adj2" fmla="val 465054"/>
            <a:gd name="adj3" fmla="val 16750670"/>
            <a:gd name="adj4" fmla="val 151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BA1F4-4A5D-2E4D-A815-E42418D81D06}">
      <dsp:nvSpPr>
        <dsp:cNvPr id="0" name=""/>
        <dsp:cNvSpPr/>
      </dsp:nvSpPr>
      <dsp:spPr>
        <a:xfrm>
          <a:off x="1801063"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39274"/>
        <a:ext cx="625708" cy="625708"/>
      </dsp:txXfrm>
    </dsp:sp>
    <dsp:sp modelId="{61436F10-3535-6142-9859-D465BAA271ED}">
      <dsp:nvSpPr>
        <dsp:cNvPr id="0" name=""/>
        <dsp:cNvSpPr/>
      </dsp:nvSpPr>
      <dsp:spPr>
        <a:xfrm>
          <a:off x="697668" y="-363"/>
          <a:ext cx="1768741" cy="1768741"/>
        </a:xfrm>
        <a:prstGeom prst="circularArrow">
          <a:avLst>
            <a:gd name="adj1" fmla="val 6898"/>
            <a:gd name="adj2" fmla="val 465054"/>
            <a:gd name="adj3" fmla="val 550670"/>
            <a:gd name="adj4" fmla="val 205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8DB7F-74E8-2443-8F84-BD29295E692C}">
      <dsp:nvSpPr>
        <dsp:cNvPr id="0" name=""/>
        <dsp:cNvSpPr/>
      </dsp:nvSpPr>
      <dsp:spPr>
        <a:xfrm>
          <a:off x="1801063" y="1103031"/>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1103031"/>
        <a:ext cx="625708" cy="625708"/>
      </dsp:txXfrm>
    </dsp:sp>
    <dsp:sp modelId="{0633689D-8E2F-7346-BCBD-ED4C68193410}">
      <dsp:nvSpPr>
        <dsp:cNvPr id="0" name=""/>
        <dsp:cNvSpPr/>
      </dsp:nvSpPr>
      <dsp:spPr>
        <a:xfrm>
          <a:off x="697668" y="-363"/>
          <a:ext cx="1768741" cy="1768741"/>
        </a:xfrm>
        <a:prstGeom prst="circularArrow">
          <a:avLst>
            <a:gd name="adj1" fmla="val 6898"/>
            <a:gd name="adj2" fmla="val 465054"/>
            <a:gd name="adj3" fmla="val 5950670"/>
            <a:gd name="adj4" fmla="val 43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9A26E-BE8F-5D40-9A44-B088EC040BF3}">
      <dsp:nvSpPr>
        <dsp:cNvPr id="0" name=""/>
        <dsp:cNvSpPr/>
      </dsp:nvSpPr>
      <dsp:spPr>
        <a:xfrm>
          <a:off x="737306" y="1103031"/>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737306" y="1103031"/>
        <a:ext cx="625708" cy="625708"/>
      </dsp:txXfrm>
    </dsp:sp>
    <dsp:sp modelId="{841E685D-7E3A-2241-9C7D-AF3B9B26E110}">
      <dsp:nvSpPr>
        <dsp:cNvPr id="0" name=""/>
        <dsp:cNvSpPr/>
      </dsp:nvSpPr>
      <dsp:spPr>
        <a:xfrm>
          <a:off x="697668" y="-363"/>
          <a:ext cx="1768741" cy="1768741"/>
        </a:xfrm>
        <a:prstGeom prst="circularArrow">
          <a:avLst>
            <a:gd name="adj1" fmla="val 6898"/>
            <a:gd name="adj2" fmla="val 465054"/>
            <a:gd name="adj3" fmla="val 11350670"/>
            <a:gd name="adj4" fmla="val 97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2FB61-E268-4145-8E0C-3267C0D97389}">
      <dsp:nvSpPr>
        <dsp:cNvPr id="0" name=""/>
        <dsp:cNvSpPr/>
      </dsp:nvSpPr>
      <dsp:spPr>
        <a:xfrm>
          <a:off x="737306"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39274"/>
        <a:ext cx="625708" cy="625708"/>
      </dsp:txXfrm>
    </dsp:sp>
    <dsp:sp modelId="{394C42E1-FEC0-8540-B851-5E1390D8AD5D}">
      <dsp:nvSpPr>
        <dsp:cNvPr id="0" name=""/>
        <dsp:cNvSpPr/>
      </dsp:nvSpPr>
      <dsp:spPr>
        <a:xfrm>
          <a:off x="697668" y="-363"/>
          <a:ext cx="1768741" cy="1768741"/>
        </a:xfrm>
        <a:prstGeom prst="circularArrow">
          <a:avLst>
            <a:gd name="adj1" fmla="val 6898"/>
            <a:gd name="adj2" fmla="val 465054"/>
            <a:gd name="adj3" fmla="val 16750670"/>
            <a:gd name="adj4" fmla="val 151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FC97-A56C-374A-84AF-D2F1DF972027}" type="datetimeFigureOut">
              <a:rPr lang="en-US" smtClean="0"/>
              <a:t>6/2/20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2EEB8-0F4C-E945-916A-E8C3B7C5F62A}" type="slidenum">
              <a:rPr lang="en-US" smtClean="0"/>
              <a:t>‹#›</a:t>
            </a:fld>
            <a:endParaRPr lang="en-US"/>
          </a:p>
        </p:txBody>
      </p:sp>
    </p:spTree>
    <p:extLst>
      <p:ext uri="{BB962C8B-B14F-4D97-AF65-F5344CB8AC3E}">
        <p14:creationId xmlns:p14="http://schemas.microsoft.com/office/powerpoint/2010/main" val="121522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20419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2D6D8-0C21-014C-99CE-CE877DF09F58}"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55561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43947-3135-4D41-8FCE-6C54078033D8}"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47128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
        <p:nvSpPr>
          <p:cNvPr id="7" name="Title 6">
            <a:extLst>
              <a:ext uri="{FF2B5EF4-FFF2-40B4-BE49-F238E27FC236}">
                <a16:creationId xmlns:a16="http://schemas.microsoft.com/office/drawing/2014/main" id="{BF2C5EBE-3937-F74D-A0C6-74E8417469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4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6C88B-9CBF-0E42-A2A0-726197A061D9}"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9733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3F4A9-C839-434C-B6F6-7955788BE7C6}" type="datetime1">
              <a:rPr lang="en-CA" smtClean="0"/>
              <a:t>2020-06-02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4126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BFAD3-2005-4F44-8800-F679688FA4A7}" type="datetime1">
              <a:rPr lang="en-CA" smtClean="0"/>
              <a:t>2020-06-02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6817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A2513-6732-EF4C-B550-040E7ADB8AA4}" type="datetime1">
              <a:rPr lang="en-CA" smtClean="0"/>
              <a:t>2020-06-02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04938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CC380-E9BB-2847-9681-B836737DA6C1}" type="datetime1">
              <a:rPr lang="en-CA" smtClean="0"/>
              <a:t>2020-06-02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50319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69BE2-46E6-6E41-9263-602EA4361E2F}" type="datetime1">
              <a:rPr lang="en-CA" smtClean="0"/>
              <a:t>2020-06-02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428511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2BAA3-4E4D-2F41-AED6-8C52699A24F3}" type="datetime1">
              <a:rPr lang="en-CA" smtClean="0"/>
              <a:t>2020-06-02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10708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D5979-D4BA-D242-8C68-435A0C61CE5E}" type="datetime1">
              <a:rPr lang="en-CA" smtClean="0"/>
              <a:t>2020-06-02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08293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A9892-ECC1-CE4F-98EB-92D2667A510A}" type="datetime1">
              <a:rPr lang="en-CA" smtClean="0"/>
              <a:t>2020-06-02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16EB-E8B7-064E-A646-7400584D85DA}" type="slidenum">
              <a:rPr lang="en-US" smtClean="0"/>
              <a:t>‹#›</a:t>
            </a:fld>
            <a:endParaRPr lang="en-US"/>
          </a:p>
        </p:txBody>
      </p:sp>
      <p:cxnSp>
        <p:nvCxnSpPr>
          <p:cNvPr id="7" name="Straight Connector 6">
            <a:extLst>
              <a:ext uri="{FF2B5EF4-FFF2-40B4-BE49-F238E27FC236}">
                <a16:creationId xmlns:a16="http://schemas.microsoft.com/office/drawing/2014/main" id="{8AC5BDE4-46D6-E94D-9C69-E6EA082486C8}"/>
              </a:ext>
            </a:extLst>
          </p:cNvPr>
          <p:cNvCxnSpPr/>
          <p:nvPr userDrawn="1"/>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F783499F-667C-3F4D-8F9D-CBFE8EB3081A}"/>
              </a:ext>
            </a:extLst>
          </p:cNvPr>
          <p:cNvCxnSpPr>
            <a:cxnSpLocks/>
          </p:cNvCxnSpPr>
          <p:nvPr userDrawn="1"/>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A8E19D8-CF79-2446-AC0A-13496C2F4D28}"/>
              </a:ext>
            </a:extLst>
          </p:cNvPr>
          <p:cNvCxnSpPr>
            <a:cxnSpLocks/>
          </p:cNvCxnSpPr>
          <p:nvPr userDrawn="1"/>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04504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69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3.xml"/><Relationship Id="rId7" Type="http://schemas.openxmlformats.org/officeDocument/2006/relationships/image" Target="../media/image16.png"/><Relationship Id="rId12" Type="http://schemas.openxmlformats.org/officeDocument/2006/relationships/image" Target="../media/image13.sv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openxmlformats.org/officeDocument/2006/relationships/image" Target="../media/image12.png"/><Relationship Id="rId5" Type="http://schemas.openxmlformats.org/officeDocument/2006/relationships/diagramColors" Target="../diagrams/colors3.xml"/><Relationship Id="rId10" Type="http://schemas.openxmlformats.org/officeDocument/2006/relationships/image" Target="../media/image19.svg"/><Relationship Id="rId4" Type="http://schemas.openxmlformats.org/officeDocument/2006/relationships/diagramQuickStyle" Target="../diagrams/quickStyle3.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80">
            <a:extLst>
              <a:ext uri="{FF2B5EF4-FFF2-40B4-BE49-F238E27FC236}">
                <a16:creationId xmlns:a16="http://schemas.microsoft.com/office/drawing/2014/main" id="{C9F26692-F12A-4F9E-9C6D-FABE9A277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9" name="Picture 82">
            <a:extLst>
              <a:ext uri="{FF2B5EF4-FFF2-40B4-BE49-F238E27FC236}">
                <a16:creationId xmlns:a16="http://schemas.microsoft.com/office/drawing/2014/main" id="{19BDF44E-531A-4177-A2D6-2D2310D058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4992373C-99A0-FC4B-9A29-F82DB928F546}"/>
              </a:ext>
            </a:extLst>
          </p:cNvPr>
          <p:cNvSpPr>
            <a:spLocks noGrp="1"/>
          </p:cNvSpPr>
          <p:nvPr>
            <p:ph type="subTitle" idx="1"/>
          </p:nvPr>
        </p:nvSpPr>
        <p:spPr>
          <a:xfrm>
            <a:off x="816183" y="2939026"/>
            <a:ext cx="5946202" cy="838831"/>
          </a:xfrm>
        </p:spPr>
        <p:txBody>
          <a:bodyPr vert="horz" lIns="91440" tIns="45720" rIns="91440" bIns="45720" rtlCol="0" anchor="b">
            <a:normAutofit/>
          </a:bodyPr>
          <a:lstStyle/>
          <a:p>
            <a:pPr algn="l"/>
            <a:r>
              <a:rPr lang="en-US" sz="1800" dirty="0">
                <a:solidFill>
                  <a:srgbClr val="000000"/>
                </a:solidFill>
              </a:rPr>
              <a:t>Auto-tuning applications based on their workloads</a:t>
            </a:r>
          </a:p>
        </p:txBody>
      </p:sp>
      <p:sp>
        <p:nvSpPr>
          <p:cNvPr id="2" name="Title 1">
            <a:extLst>
              <a:ext uri="{FF2B5EF4-FFF2-40B4-BE49-F238E27FC236}">
                <a16:creationId xmlns:a16="http://schemas.microsoft.com/office/drawing/2014/main" id="{B0B93496-0838-8B44-9EF6-6CE5DCD37DF4}"/>
              </a:ext>
            </a:extLst>
          </p:cNvPr>
          <p:cNvSpPr>
            <a:spLocks noGrp="1"/>
          </p:cNvSpPr>
          <p:nvPr>
            <p:ph type="ctrTitle"/>
          </p:nvPr>
        </p:nvSpPr>
        <p:spPr>
          <a:xfrm>
            <a:off x="815806" y="3777859"/>
            <a:ext cx="5946579" cy="1514185"/>
          </a:xfrm>
        </p:spPr>
        <p:txBody>
          <a:bodyPr vert="horz" lIns="91440" tIns="45720" rIns="91440" bIns="45720" rtlCol="0" anchor="t">
            <a:normAutofit/>
          </a:bodyPr>
          <a:lstStyle/>
          <a:p>
            <a:pPr algn="l"/>
            <a:r>
              <a:rPr lang="en-US" sz="4000" dirty="0">
                <a:solidFill>
                  <a:srgbClr val="000000"/>
                </a:solidFill>
              </a:rPr>
              <a:t>SmartTuning</a:t>
            </a:r>
          </a:p>
        </p:txBody>
      </p:sp>
      <p:sp>
        <p:nvSpPr>
          <p:cNvPr id="85" name="Freeform: Shape 84">
            <a:extLst>
              <a:ext uri="{FF2B5EF4-FFF2-40B4-BE49-F238E27FC236}">
                <a16:creationId xmlns:a16="http://schemas.microsoft.com/office/drawing/2014/main" id="{6BFB173A-5EF2-43F4-B3BB-6EA1975FA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3377" y="0"/>
            <a:ext cx="3801784" cy="2254263"/>
          </a:xfrm>
          <a:custGeom>
            <a:avLst/>
            <a:gdLst>
              <a:gd name="connsiteX0" fmla="*/ 34084 w 3801784"/>
              <a:gd name="connsiteY0" fmla="*/ 0 h 2254263"/>
              <a:gd name="connsiteX1" fmla="*/ 3767702 w 3801784"/>
              <a:gd name="connsiteY1" fmla="*/ 0 h 2254263"/>
              <a:gd name="connsiteX2" fmla="*/ 3791970 w 3801784"/>
              <a:gd name="connsiteY2" fmla="*/ 159016 h 2254263"/>
              <a:gd name="connsiteX3" fmla="*/ 3801784 w 3801784"/>
              <a:gd name="connsiteY3" fmla="*/ 353371 h 2254263"/>
              <a:gd name="connsiteX4" fmla="*/ 1900892 w 3801784"/>
              <a:gd name="connsiteY4" fmla="*/ 2254263 h 2254263"/>
              <a:gd name="connsiteX5" fmla="*/ 0 w 3801784"/>
              <a:gd name="connsiteY5" fmla="*/ 353371 h 2254263"/>
              <a:gd name="connsiteX6" fmla="*/ 9815 w 3801784"/>
              <a:gd name="connsiteY6" fmla="*/ 159016 h 225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1784" h="2254263">
                <a:moveTo>
                  <a:pt x="34084" y="0"/>
                </a:moveTo>
                <a:lnTo>
                  <a:pt x="3767702" y="0"/>
                </a:lnTo>
                <a:lnTo>
                  <a:pt x="3791970" y="159016"/>
                </a:lnTo>
                <a:cubicBezTo>
                  <a:pt x="3798459" y="222918"/>
                  <a:pt x="3801784" y="287757"/>
                  <a:pt x="3801784" y="353371"/>
                </a:cubicBezTo>
                <a:cubicBezTo>
                  <a:pt x="3801784" y="1403205"/>
                  <a:pt x="2950726" y="2254263"/>
                  <a:pt x="1900892" y="2254263"/>
                </a:cubicBezTo>
                <a:cubicBezTo>
                  <a:pt x="851058" y="2254263"/>
                  <a:pt x="0" y="1403205"/>
                  <a:pt x="0" y="353371"/>
                </a:cubicBezTo>
                <a:cubicBezTo>
                  <a:pt x="0" y="287757"/>
                  <a:pt x="3325" y="222918"/>
                  <a:pt x="9815" y="15901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IBM Canada Ltd | MuleSoft">
            <a:extLst>
              <a:ext uri="{FF2B5EF4-FFF2-40B4-BE49-F238E27FC236}">
                <a16:creationId xmlns:a16="http://schemas.microsoft.com/office/drawing/2014/main" id="{DCFB8EEC-994D-3140-80EF-104F5533C7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45111" y="544958"/>
            <a:ext cx="2378315" cy="809244"/>
          </a:xfrm>
          <a:prstGeom prst="rect">
            <a:avLst/>
          </a:prstGeom>
          <a:noFill/>
          <a:extLst>
            <a:ext uri="{909E8E84-426E-40DD-AFC4-6F175D3DCCD1}">
              <a14:hiddenFill xmlns:a14="http://schemas.microsoft.com/office/drawing/2010/main">
                <a:solidFill>
                  <a:srgbClr val="FFFFFF"/>
                </a:solidFill>
              </a14:hiddenFill>
            </a:ext>
          </a:extLst>
        </p:spPr>
      </p:pic>
      <p:sp>
        <p:nvSpPr>
          <p:cNvPr id="87" name="Freeform 67">
            <a:extLst>
              <a:ext uri="{FF2B5EF4-FFF2-40B4-BE49-F238E27FC236}">
                <a16:creationId xmlns:a16="http://schemas.microsoft.com/office/drawing/2014/main" id="{726FC37F-1DE8-4A19-A1DE-0A2176ED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86728" y="3030547"/>
            <a:ext cx="4705272" cy="3827453"/>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6" descr="A close up of a logo&#10;&#10;Description automatically generated">
            <a:extLst>
              <a:ext uri="{FF2B5EF4-FFF2-40B4-BE49-F238E27FC236}">
                <a16:creationId xmlns:a16="http://schemas.microsoft.com/office/drawing/2014/main" id="{085BE21A-5C34-2446-B751-13ECD22ECC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42670" y="3948348"/>
            <a:ext cx="3421939" cy="25664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8411B499-751D-854E-8301-1C615EA52DDE}"/>
              </a:ext>
            </a:extLst>
          </p:cNvPr>
          <p:cNvGraphicFramePr>
            <a:graphicFrameLocks noGrp="1"/>
          </p:cNvGraphicFramePr>
          <p:nvPr>
            <p:extLst>
              <p:ext uri="{D42A27DB-BD31-4B8C-83A1-F6EECF244321}">
                <p14:modId xmlns:p14="http://schemas.microsoft.com/office/powerpoint/2010/main" val="1407779644"/>
              </p:ext>
            </p:extLst>
          </p:nvPr>
        </p:nvGraphicFramePr>
        <p:xfrm>
          <a:off x="104420" y="5292044"/>
          <a:ext cx="4880142" cy="1467530"/>
        </p:xfrm>
        <a:graphic>
          <a:graphicData uri="http://schemas.openxmlformats.org/drawingml/2006/table">
            <a:tbl>
              <a:tblPr firstRow="1" bandRow="1">
                <a:tableStyleId>{5C22544A-7EE6-4342-B048-85BDC9FD1C3A}</a:tableStyleId>
              </a:tblPr>
              <a:tblGrid>
                <a:gridCol w="2440071">
                  <a:extLst>
                    <a:ext uri="{9D8B030D-6E8A-4147-A177-3AD203B41FA5}">
                      <a16:colId xmlns:a16="http://schemas.microsoft.com/office/drawing/2014/main" val="3225140899"/>
                    </a:ext>
                  </a:extLst>
                </a:gridCol>
                <a:gridCol w="2440071">
                  <a:extLst>
                    <a:ext uri="{9D8B030D-6E8A-4147-A177-3AD203B41FA5}">
                      <a16:colId xmlns:a16="http://schemas.microsoft.com/office/drawing/2014/main" val="497934609"/>
                    </a:ext>
                  </a:extLst>
                </a:gridCol>
              </a:tblGrid>
              <a:tr h="355010">
                <a:tc>
                  <a:txBody>
                    <a:bodyPr/>
                    <a:lstStyle/>
                    <a:p>
                      <a:pPr algn="l"/>
                      <a:r>
                        <a:rPr lang="en-US" sz="1600" dirty="0">
                          <a:solidFill>
                            <a:sysClr val="windowText" lastClr="000000"/>
                          </a:solidFill>
                        </a:rPr>
                        <a:t>UBC</a:t>
                      </a:r>
                    </a:p>
                  </a:txBody>
                  <a:tcPr>
                    <a:noFill/>
                  </a:tcPr>
                </a:tc>
                <a:tc>
                  <a:txBody>
                    <a:bodyPr/>
                    <a:lstStyle/>
                    <a:p>
                      <a:pPr algn="l"/>
                      <a:r>
                        <a:rPr lang="en-US" sz="1600" dirty="0">
                          <a:solidFill>
                            <a:sysClr val="windowText" lastClr="000000"/>
                          </a:solidFill>
                        </a:rPr>
                        <a:t>IBM</a:t>
                      </a:r>
                    </a:p>
                  </a:txBody>
                  <a:tcPr>
                    <a:noFill/>
                  </a:tcPr>
                </a:tc>
                <a:extLst>
                  <a:ext uri="{0D108BD9-81ED-4DB2-BD59-A6C34878D82A}">
                    <a16:rowId xmlns:a16="http://schemas.microsoft.com/office/drawing/2014/main" val="871459873"/>
                  </a:ext>
                </a:extLst>
              </a:tr>
              <a:tr h="370840">
                <a:tc>
                  <a:txBody>
                    <a:bodyPr/>
                    <a:lstStyle/>
                    <a:p>
                      <a:pPr algn="l"/>
                      <a:r>
                        <a:rPr lang="en-US" sz="1600" dirty="0">
                          <a:solidFill>
                            <a:sysClr val="windowText" lastClr="000000"/>
                          </a:solidFill>
                        </a:rPr>
                        <a:t>Adalberto Junior</a:t>
                      </a:r>
                    </a:p>
                  </a:txBody>
                  <a:tcPr>
                    <a:noFill/>
                  </a:tcPr>
                </a:tc>
                <a:tc>
                  <a:txBody>
                    <a:bodyPr/>
                    <a:lstStyle/>
                    <a:p>
                      <a:pPr algn="l"/>
                      <a:r>
                        <a:rPr lang="en-US" sz="1600" dirty="0">
                          <a:solidFill>
                            <a:sysClr val="windowText" lastClr="000000"/>
                          </a:solidFill>
                        </a:rPr>
                        <a:t>Don Bourne</a:t>
                      </a:r>
                    </a:p>
                  </a:txBody>
                  <a:tcPr>
                    <a:noFill/>
                  </a:tcPr>
                </a:tc>
                <a:extLst>
                  <a:ext uri="{0D108BD9-81ED-4DB2-BD59-A6C34878D82A}">
                    <a16:rowId xmlns:a16="http://schemas.microsoft.com/office/drawing/2014/main" val="2993183579"/>
                  </a:ext>
                </a:extLst>
              </a:tr>
              <a:tr h="370840">
                <a:tc>
                  <a:txBody>
                    <a:bodyPr/>
                    <a:lstStyle/>
                    <a:p>
                      <a:pPr algn="l"/>
                      <a:r>
                        <a:rPr lang="en-US" sz="1600" dirty="0">
                          <a:solidFill>
                            <a:sysClr val="windowText" lastClr="000000"/>
                          </a:solidFill>
                        </a:rPr>
                        <a:t>Ivan </a:t>
                      </a:r>
                      <a:r>
                        <a:rPr lang="en-US" sz="1600" dirty="0" err="1">
                          <a:solidFill>
                            <a:sysClr val="windowText" lastClr="000000"/>
                          </a:solidFill>
                        </a:rPr>
                        <a:t>Beschastnikh</a:t>
                      </a:r>
                      <a:endParaRPr lang="en-US" sz="1600" dirty="0">
                        <a:solidFill>
                          <a:sysClr val="windowText" lastClr="000000"/>
                        </a:solidFill>
                      </a:endParaRPr>
                    </a:p>
                  </a:txBody>
                  <a:tcPr>
                    <a:noFill/>
                  </a:tcPr>
                </a:tc>
                <a:tc>
                  <a:txBody>
                    <a:bodyPr/>
                    <a:lstStyle/>
                    <a:p>
                      <a:pPr algn="l"/>
                      <a:r>
                        <a:rPr lang="en-US" sz="1600" dirty="0">
                          <a:solidFill>
                            <a:sysClr val="windowText" lastClr="000000"/>
                          </a:solidFill>
                        </a:rPr>
                        <a:t>Daryl Maier</a:t>
                      </a:r>
                    </a:p>
                  </a:txBody>
                  <a:tcPr>
                    <a:noFill/>
                  </a:tcPr>
                </a:tc>
                <a:extLst>
                  <a:ext uri="{0D108BD9-81ED-4DB2-BD59-A6C34878D82A}">
                    <a16:rowId xmlns:a16="http://schemas.microsoft.com/office/drawing/2014/main" val="3500303048"/>
                  </a:ext>
                </a:extLst>
              </a:tr>
              <a:tr h="370840">
                <a:tc>
                  <a:txBody>
                    <a:bodyPr/>
                    <a:lstStyle/>
                    <a:p>
                      <a:pPr algn="l"/>
                      <a:endParaRPr lang="en-US" sz="1600" dirty="0">
                        <a:solidFill>
                          <a:sysClr val="windowText" lastClr="000000"/>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Vijay </a:t>
                      </a:r>
                      <a:r>
                        <a:rPr lang="en-US" sz="1600" dirty="0" err="1">
                          <a:solidFill>
                            <a:sysClr val="windowText" lastClr="000000"/>
                          </a:solidFill>
                        </a:rPr>
                        <a:t>Sundaresan</a:t>
                      </a:r>
                      <a:endParaRPr lang="en-US" sz="1600" dirty="0">
                        <a:solidFill>
                          <a:sysClr val="windowText" lastClr="000000"/>
                        </a:solidFill>
                      </a:endParaRPr>
                    </a:p>
                  </a:txBody>
                  <a:tcPr>
                    <a:noFill/>
                  </a:tcPr>
                </a:tc>
                <a:extLst>
                  <a:ext uri="{0D108BD9-81ED-4DB2-BD59-A6C34878D82A}">
                    <a16:rowId xmlns:a16="http://schemas.microsoft.com/office/drawing/2014/main" val="3140658990"/>
                  </a:ext>
                </a:extLst>
              </a:tr>
            </a:tbl>
          </a:graphicData>
        </a:graphic>
      </p:graphicFrame>
    </p:spTree>
    <p:extLst>
      <p:ext uri="{BB962C8B-B14F-4D97-AF65-F5344CB8AC3E}">
        <p14:creationId xmlns:p14="http://schemas.microsoft.com/office/powerpoint/2010/main" val="227290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01C4-579E-9A48-B618-385F92B63B6D}"/>
              </a:ext>
            </a:extLst>
          </p:cNvPr>
          <p:cNvSpPr>
            <a:spLocks noGrp="1"/>
          </p:cNvSpPr>
          <p:nvPr>
            <p:ph type="title"/>
          </p:nvPr>
        </p:nvSpPr>
        <p:spPr/>
        <p:txBody>
          <a:bodyPr/>
          <a:lstStyle/>
          <a:p>
            <a:r>
              <a:rPr lang="en-US" dirty="0"/>
              <a:t>SmartTuning: Optimization</a:t>
            </a:r>
          </a:p>
        </p:txBody>
      </p:sp>
      <p:sp>
        <p:nvSpPr>
          <p:cNvPr id="3" name="Slide Number Placeholder 2">
            <a:extLst>
              <a:ext uri="{FF2B5EF4-FFF2-40B4-BE49-F238E27FC236}">
                <a16:creationId xmlns:a16="http://schemas.microsoft.com/office/drawing/2014/main" id="{49FA3D8A-D90D-4444-AB2D-AE8644CF82A0}"/>
              </a:ext>
            </a:extLst>
          </p:cNvPr>
          <p:cNvSpPr>
            <a:spLocks noGrp="1"/>
          </p:cNvSpPr>
          <p:nvPr>
            <p:ph type="sldNum" sz="quarter" idx="12"/>
          </p:nvPr>
        </p:nvSpPr>
        <p:spPr/>
        <p:txBody>
          <a:bodyPr/>
          <a:lstStyle/>
          <a:p>
            <a:fld id="{C99B16EB-E8B7-064E-A646-7400584D85DA}" type="slidenum">
              <a:rPr lang="en-US" smtClean="0"/>
              <a:t>10</a:t>
            </a:fld>
            <a:endParaRPr lang="en-US"/>
          </a:p>
        </p:txBody>
      </p:sp>
      <p:graphicFrame>
        <p:nvGraphicFramePr>
          <p:cNvPr id="7" name="Table 6">
            <a:extLst>
              <a:ext uri="{FF2B5EF4-FFF2-40B4-BE49-F238E27FC236}">
                <a16:creationId xmlns:a16="http://schemas.microsoft.com/office/drawing/2014/main" id="{8D192B9C-5603-5641-BC70-099C874541D6}"/>
              </a:ext>
            </a:extLst>
          </p:cNvPr>
          <p:cNvGraphicFramePr>
            <a:graphicFrameLocks noGrp="1"/>
          </p:cNvGraphicFramePr>
          <p:nvPr/>
        </p:nvGraphicFramePr>
        <p:xfrm>
          <a:off x="7980353" y="685959"/>
          <a:ext cx="2853111" cy="2225040"/>
        </p:xfrm>
        <a:graphic>
          <a:graphicData uri="http://schemas.openxmlformats.org/drawingml/2006/table">
            <a:tbl>
              <a:tblPr firstRow="1" bandRow="1">
                <a:tableStyleId>{793D81CF-94F2-401A-BA57-92F5A7B2D0C5}</a:tableStyleId>
              </a:tblPr>
              <a:tblGrid>
                <a:gridCol w="1738413">
                  <a:extLst>
                    <a:ext uri="{9D8B030D-6E8A-4147-A177-3AD203B41FA5}">
                      <a16:colId xmlns:a16="http://schemas.microsoft.com/office/drawing/2014/main" val="3857038854"/>
                    </a:ext>
                  </a:extLst>
                </a:gridCol>
                <a:gridCol w="531223">
                  <a:extLst>
                    <a:ext uri="{9D8B030D-6E8A-4147-A177-3AD203B41FA5}">
                      <a16:colId xmlns:a16="http://schemas.microsoft.com/office/drawing/2014/main" val="3040415476"/>
                    </a:ext>
                  </a:extLst>
                </a:gridCol>
                <a:gridCol w="583475">
                  <a:extLst>
                    <a:ext uri="{9D8B030D-6E8A-4147-A177-3AD203B41FA5}">
                      <a16:colId xmlns:a16="http://schemas.microsoft.com/office/drawing/2014/main" val="2858408226"/>
                    </a:ext>
                  </a:extLst>
                </a:gridCol>
              </a:tblGrid>
              <a:tr h="370840">
                <a:tc>
                  <a:txBody>
                    <a:bodyPr/>
                    <a:lstStyle/>
                    <a:p>
                      <a:r>
                        <a:rPr lang="en-US" sz="1000" dirty="0"/>
                        <a:t>API</a:t>
                      </a:r>
                    </a:p>
                  </a:txBody>
                  <a:tcPr/>
                </a:tc>
                <a:tc>
                  <a:txBody>
                    <a:bodyPr/>
                    <a:lstStyle/>
                    <a:p>
                      <a:r>
                        <a:rPr lang="en-US" sz="1000" dirty="0" err="1"/>
                        <a:t>W_i</a:t>
                      </a:r>
                      <a:endParaRPr lang="en-US" sz="1000" dirty="0"/>
                    </a:p>
                  </a:txBody>
                  <a:tcPr/>
                </a:tc>
                <a:tc>
                  <a:txBody>
                    <a:bodyPr/>
                    <a:lstStyle/>
                    <a:p>
                      <a:r>
                        <a:rPr lang="en-US" sz="1000" dirty="0"/>
                        <a:t>W_i+1</a:t>
                      </a:r>
                    </a:p>
                  </a:txBody>
                  <a:tcPr/>
                </a:tc>
                <a:extLst>
                  <a:ext uri="{0D108BD9-81ED-4DB2-BD59-A6C34878D82A}">
                    <a16:rowId xmlns:a16="http://schemas.microsoft.com/office/drawing/2014/main" val="1498358053"/>
                  </a:ext>
                </a:extLst>
              </a:tr>
              <a:tr h="370840">
                <a:tc>
                  <a:txBody>
                    <a:bodyPr/>
                    <a:lstStyle/>
                    <a:p>
                      <a:r>
                        <a:rPr lang="en-US" sz="1000" dirty="0"/>
                        <a:t>/</a:t>
                      </a:r>
                      <a:r>
                        <a:rPr lang="en-US" sz="1000" dirty="0" err="1"/>
                        <a:t>api</a:t>
                      </a:r>
                      <a:r>
                        <a:rPr lang="en-US" sz="1000" dirty="0"/>
                        <a:t>/v1/path</a:t>
                      </a:r>
                    </a:p>
                  </a:txBody>
                  <a:tcPr/>
                </a:tc>
                <a:tc>
                  <a:txBody>
                    <a:bodyPr/>
                    <a:lstStyle/>
                    <a:p>
                      <a:r>
                        <a:rPr lang="en-US" sz="1000" dirty="0"/>
                        <a:t>0.17</a:t>
                      </a:r>
                    </a:p>
                  </a:txBody>
                  <a:tcPr/>
                </a:tc>
                <a:tc>
                  <a:txBody>
                    <a:bodyPr/>
                    <a:lstStyle/>
                    <a:p>
                      <a:r>
                        <a:rPr lang="en-US" sz="1000" dirty="0"/>
                        <a:t>0.43</a:t>
                      </a:r>
                    </a:p>
                  </a:txBody>
                  <a:tcPr/>
                </a:tc>
                <a:extLst>
                  <a:ext uri="{0D108BD9-81ED-4DB2-BD59-A6C34878D82A}">
                    <a16:rowId xmlns:a16="http://schemas.microsoft.com/office/drawing/2014/main" val="1897715810"/>
                  </a:ext>
                </a:extLst>
              </a:tr>
              <a:tr h="370840">
                <a:tc>
                  <a:txBody>
                    <a:bodyPr/>
                    <a:lstStyle/>
                    <a:p>
                      <a:r>
                        <a:rPr lang="en-US" sz="1000" dirty="0"/>
                        <a:t>/</a:t>
                      </a:r>
                      <a:r>
                        <a:rPr lang="en-US" sz="1000" dirty="0" err="1"/>
                        <a:t>api</a:t>
                      </a:r>
                      <a:r>
                        <a:rPr lang="en-US" sz="1000" dirty="0"/>
                        <a:t>/v1/another/path</a:t>
                      </a:r>
                    </a:p>
                  </a:txBody>
                  <a:tcPr/>
                </a:tc>
                <a:tc>
                  <a:txBody>
                    <a:bodyPr/>
                    <a:lstStyle/>
                    <a:p>
                      <a:r>
                        <a:rPr lang="en-US" sz="1000" dirty="0"/>
                        <a:t>0.13</a:t>
                      </a:r>
                    </a:p>
                  </a:txBody>
                  <a:tcPr/>
                </a:tc>
                <a:tc>
                  <a:txBody>
                    <a:bodyPr/>
                    <a:lstStyle/>
                    <a:p>
                      <a:r>
                        <a:rPr lang="en-US" sz="1000" dirty="0"/>
                        <a:t>0.2</a:t>
                      </a:r>
                    </a:p>
                  </a:txBody>
                  <a:tcPr/>
                </a:tc>
                <a:extLst>
                  <a:ext uri="{0D108BD9-81ED-4DB2-BD59-A6C34878D82A}">
                    <a16:rowId xmlns:a16="http://schemas.microsoft.com/office/drawing/2014/main" val="3913888471"/>
                  </a:ext>
                </a:extLst>
              </a:tr>
              <a:tr h="370840">
                <a:tc>
                  <a:txBody>
                    <a:bodyPr/>
                    <a:lstStyle/>
                    <a:p>
                      <a:r>
                        <a:rPr lang="en-US" sz="1000" dirty="0"/>
                        <a:t>/</a:t>
                      </a:r>
                      <a:r>
                        <a:rPr lang="en-US" sz="1000" dirty="0" err="1"/>
                        <a:t>api</a:t>
                      </a:r>
                      <a:r>
                        <a:rPr lang="en-US" sz="1000" dirty="0"/>
                        <a:t>/v1/another/path/again</a:t>
                      </a:r>
                    </a:p>
                  </a:txBody>
                  <a:tcPr/>
                </a:tc>
                <a:tc>
                  <a:txBody>
                    <a:bodyPr/>
                    <a:lstStyle/>
                    <a:p>
                      <a:r>
                        <a:rPr lang="en-US" sz="1000" dirty="0"/>
                        <a:t>0.1</a:t>
                      </a:r>
                    </a:p>
                  </a:txBody>
                  <a:tcPr/>
                </a:tc>
                <a:tc>
                  <a:txBody>
                    <a:bodyPr/>
                    <a:lstStyle/>
                    <a:p>
                      <a:r>
                        <a:rPr lang="en-US" sz="1000" dirty="0"/>
                        <a:t>0.17</a:t>
                      </a:r>
                    </a:p>
                  </a:txBody>
                  <a:tcPr/>
                </a:tc>
                <a:extLst>
                  <a:ext uri="{0D108BD9-81ED-4DB2-BD59-A6C34878D82A}">
                    <a16:rowId xmlns:a16="http://schemas.microsoft.com/office/drawing/2014/main" val="1034841521"/>
                  </a:ext>
                </a:extLst>
              </a:tr>
              <a:tr h="370840">
                <a:tc>
                  <a:txBody>
                    <a:bodyPr/>
                    <a:lstStyle/>
                    <a:p>
                      <a:r>
                        <a:rPr lang="en-US" sz="1000" dirty="0"/>
                        <a:t>/</a:t>
                      </a:r>
                      <a:r>
                        <a:rPr lang="en-US" sz="1000" dirty="0" err="1"/>
                        <a:t>api</a:t>
                      </a:r>
                      <a:r>
                        <a:rPr lang="en-US" sz="1000" dirty="0"/>
                        <a:t>/v2/path</a:t>
                      </a:r>
                    </a:p>
                  </a:txBody>
                  <a:tcPr/>
                </a:tc>
                <a:tc>
                  <a:txBody>
                    <a:bodyPr/>
                    <a:lstStyle/>
                    <a:p>
                      <a:r>
                        <a:rPr lang="en-US" sz="1000" dirty="0"/>
                        <a:t>0.2</a:t>
                      </a:r>
                    </a:p>
                  </a:txBody>
                  <a:tcPr/>
                </a:tc>
                <a:tc>
                  <a:txBody>
                    <a:bodyPr/>
                    <a:lstStyle/>
                    <a:p>
                      <a:r>
                        <a:rPr lang="en-US" sz="1000" dirty="0"/>
                        <a:t>0.03</a:t>
                      </a:r>
                    </a:p>
                  </a:txBody>
                  <a:tcPr/>
                </a:tc>
                <a:extLst>
                  <a:ext uri="{0D108BD9-81ED-4DB2-BD59-A6C34878D82A}">
                    <a16:rowId xmlns:a16="http://schemas.microsoft.com/office/drawing/2014/main" val="4045309338"/>
                  </a:ext>
                </a:extLst>
              </a:tr>
              <a:tr h="370840">
                <a:tc>
                  <a:txBody>
                    <a:bodyPr/>
                    <a:lstStyle/>
                    <a:p>
                      <a:r>
                        <a:rPr lang="en-US" sz="1000" dirty="0"/>
                        <a:t>/</a:t>
                      </a:r>
                    </a:p>
                  </a:txBody>
                  <a:tcPr/>
                </a:tc>
                <a:tc>
                  <a:txBody>
                    <a:bodyPr/>
                    <a:lstStyle/>
                    <a:p>
                      <a:r>
                        <a:rPr lang="en-US" sz="1000" dirty="0"/>
                        <a:t>0.4</a:t>
                      </a:r>
                    </a:p>
                  </a:txBody>
                  <a:tcPr/>
                </a:tc>
                <a:tc>
                  <a:txBody>
                    <a:bodyPr/>
                    <a:lstStyle/>
                    <a:p>
                      <a:r>
                        <a:rPr lang="en-US" sz="1000" dirty="0"/>
                        <a:t>0.17</a:t>
                      </a:r>
                    </a:p>
                  </a:txBody>
                  <a:tcPr/>
                </a:tc>
                <a:extLst>
                  <a:ext uri="{0D108BD9-81ED-4DB2-BD59-A6C34878D82A}">
                    <a16:rowId xmlns:a16="http://schemas.microsoft.com/office/drawing/2014/main" val="1098218430"/>
                  </a:ext>
                </a:extLst>
              </a:tr>
            </a:tbl>
          </a:graphicData>
        </a:graphic>
      </p:graphicFrame>
      <p:sp>
        <p:nvSpPr>
          <p:cNvPr id="16" name="TextBox 15">
            <a:extLst>
              <a:ext uri="{FF2B5EF4-FFF2-40B4-BE49-F238E27FC236}">
                <a16:creationId xmlns:a16="http://schemas.microsoft.com/office/drawing/2014/main" id="{3CCB543D-1932-1D45-9626-5C43BB910376}"/>
              </a:ext>
            </a:extLst>
          </p:cNvPr>
          <p:cNvSpPr txBox="1"/>
          <p:nvPr/>
        </p:nvSpPr>
        <p:spPr>
          <a:xfrm>
            <a:off x="634212" y="1612605"/>
            <a:ext cx="2045432" cy="369332"/>
          </a:xfrm>
          <a:prstGeom prst="rect">
            <a:avLst/>
          </a:prstGeom>
          <a:noFill/>
        </p:spPr>
        <p:txBody>
          <a:bodyPr wrap="none" rtlCol="0">
            <a:spAutoFit/>
          </a:bodyPr>
          <a:lstStyle/>
          <a:p>
            <a:r>
              <a:rPr lang="en-US" dirty="0"/>
              <a:t>Config Optimization</a:t>
            </a:r>
          </a:p>
        </p:txBody>
      </p:sp>
      <p:sp>
        <p:nvSpPr>
          <p:cNvPr id="17" name="TextBox 16">
            <a:extLst>
              <a:ext uri="{FF2B5EF4-FFF2-40B4-BE49-F238E27FC236}">
                <a16:creationId xmlns:a16="http://schemas.microsoft.com/office/drawing/2014/main" id="{0ED6587D-069A-1649-9FF3-04EF5CB286E5}"/>
              </a:ext>
            </a:extLst>
          </p:cNvPr>
          <p:cNvSpPr txBox="1"/>
          <p:nvPr/>
        </p:nvSpPr>
        <p:spPr>
          <a:xfrm>
            <a:off x="3281617" y="1468460"/>
            <a:ext cx="3663054" cy="1477328"/>
          </a:xfrm>
          <a:prstGeom prst="rect">
            <a:avLst/>
          </a:prstGeom>
          <a:noFill/>
        </p:spPr>
        <p:txBody>
          <a:bodyPr wrap="none" rtlCol="0">
            <a:spAutoFit/>
          </a:bodyPr>
          <a:lstStyle/>
          <a:p>
            <a:pPr marL="285750" indent="-285750">
              <a:buFont typeface="Arial" panose="020B0604020202020204" pitchFamily="34" charset="0"/>
              <a:buChar char="•"/>
            </a:pPr>
            <a:r>
              <a:rPr lang="en-US" dirty="0"/>
              <a:t>Bayesian Optimization</a:t>
            </a:r>
          </a:p>
          <a:p>
            <a:pPr marL="285750" indent="-285750">
              <a:buFont typeface="Arial" panose="020B0604020202020204" pitchFamily="34" charset="0"/>
              <a:buChar char="•"/>
            </a:pPr>
            <a:r>
              <a:rPr lang="en-US" dirty="0"/>
              <a:t>Workload based</a:t>
            </a:r>
          </a:p>
          <a:p>
            <a:pPr marL="285750" indent="-285750">
              <a:buFont typeface="Arial" panose="020B0604020202020204" pitchFamily="34" charset="0"/>
              <a:buChar char="•"/>
            </a:pPr>
            <a:r>
              <a:rPr lang="en-US" dirty="0"/>
              <a:t>Selects the best config for a given </a:t>
            </a:r>
          </a:p>
          <a:p>
            <a:r>
              <a:rPr lang="en-US" dirty="0"/>
              <a:t>Workload-type based on </a:t>
            </a:r>
            <a:r>
              <a:rPr lang="en-US" dirty="0" err="1"/>
              <a:t>perf_value</a:t>
            </a: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303F7DEC-E73B-B245-A858-3E96AA1E24A9}"/>
              </a:ext>
            </a:extLst>
          </p:cNvPr>
          <p:cNvSpPr txBox="1"/>
          <p:nvPr/>
        </p:nvSpPr>
        <p:spPr>
          <a:xfrm>
            <a:off x="9843449" y="3875418"/>
            <a:ext cx="2069797" cy="261610"/>
          </a:xfrm>
          <a:prstGeom prst="rect">
            <a:avLst/>
          </a:prstGeom>
          <a:noFill/>
        </p:spPr>
        <p:txBody>
          <a:bodyPr wrap="none" rtlCol="0">
            <a:spAutoFit/>
          </a:bodyPr>
          <a:lstStyle/>
          <a:p>
            <a:r>
              <a:rPr lang="en-US" sz="1100" dirty="0"/>
              <a:t>(Workload-Z, config,  </a:t>
            </a:r>
            <a:r>
              <a:rPr lang="en-US" sz="1100" dirty="0" err="1"/>
              <a:t>perf_value</a:t>
            </a:r>
            <a:r>
              <a:rPr lang="en-US" sz="1100" dirty="0"/>
              <a:t>)</a:t>
            </a:r>
          </a:p>
        </p:txBody>
      </p:sp>
      <p:cxnSp>
        <p:nvCxnSpPr>
          <p:cNvPr id="10" name="Elbow Connector 9">
            <a:extLst>
              <a:ext uri="{FF2B5EF4-FFF2-40B4-BE49-F238E27FC236}">
                <a16:creationId xmlns:a16="http://schemas.microsoft.com/office/drawing/2014/main" id="{4534D102-9F3B-FC4E-9625-EE54E699C07C}"/>
              </a:ext>
            </a:extLst>
          </p:cNvPr>
          <p:cNvCxnSpPr>
            <a:cxnSpLocks/>
            <a:stCxn id="5" idx="2"/>
          </p:cNvCxnSpPr>
          <p:nvPr/>
        </p:nvCxnSpPr>
        <p:spPr>
          <a:xfrm rot="5400000">
            <a:off x="9998193" y="4297919"/>
            <a:ext cx="1041046" cy="719265"/>
          </a:xfrm>
          <a:prstGeom prst="bentConnector3">
            <a:avLst>
              <a:gd name="adj1" fmla="val 99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B8BC35-092C-9B45-A6B1-E36A05C76527}"/>
              </a:ext>
            </a:extLst>
          </p:cNvPr>
          <p:cNvSpPr txBox="1"/>
          <p:nvPr/>
        </p:nvSpPr>
        <p:spPr>
          <a:xfrm>
            <a:off x="5758128" y="2576456"/>
            <a:ext cx="1186543" cy="738664"/>
          </a:xfrm>
          <a:prstGeom prst="rect">
            <a:avLst/>
          </a:prstGeom>
          <a:noFill/>
        </p:spPr>
        <p:txBody>
          <a:bodyPr wrap="none" rtlCol="0">
            <a:spAutoFit/>
          </a:bodyPr>
          <a:lstStyle/>
          <a:p>
            <a:r>
              <a:rPr lang="en-US" sz="1050" dirty="0"/>
              <a:t>Throughput</a:t>
            </a:r>
          </a:p>
          <a:p>
            <a:r>
              <a:rPr lang="en-US" sz="1050" dirty="0"/>
              <a:t>Throughput / Ram</a:t>
            </a:r>
          </a:p>
          <a:p>
            <a:r>
              <a:rPr lang="en-US" sz="1050" dirty="0"/>
              <a:t>Latency</a:t>
            </a:r>
          </a:p>
          <a:p>
            <a:r>
              <a:rPr lang="en-US" sz="1050" dirty="0"/>
              <a:t>…</a:t>
            </a:r>
          </a:p>
        </p:txBody>
      </p:sp>
      <p:sp>
        <p:nvSpPr>
          <p:cNvPr id="22" name="Can 21">
            <a:extLst>
              <a:ext uri="{FF2B5EF4-FFF2-40B4-BE49-F238E27FC236}">
                <a16:creationId xmlns:a16="http://schemas.microsoft.com/office/drawing/2014/main" id="{FEB5640C-A69E-B84C-A632-4242A0E9EBB4}"/>
              </a:ext>
            </a:extLst>
          </p:cNvPr>
          <p:cNvSpPr/>
          <p:nvPr/>
        </p:nvSpPr>
        <p:spPr>
          <a:xfrm>
            <a:off x="1758605" y="4301524"/>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X</a:t>
            </a:r>
          </a:p>
        </p:txBody>
      </p:sp>
      <p:graphicFrame>
        <p:nvGraphicFramePr>
          <p:cNvPr id="23" name="Table 22">
            <a:extLst>
              <a:ext uri="{FF2B5EF4-FFF2-40B4-BE49-F238E27FC236}">
                <a16:creationId xmlns:a16="http://schemas.microsoft.com/office/drawing/2014/main" id="{01D77EE5-35AB-7A49-9FD3-FE8C3160D70C}"/>
              </a:ext>
            </a:extLst>
          </p:cNvPr>
          <p:cNvGraphicFramePr>
            <a:graphicFrameLocks noGrp="1"/>
          </p:cNvGraphicFramePr>
          <p:nvPr>
            <p:extLst>
              <p:ext uri="{D42A27DB-BD31-4B8C-83A1-F6EECF244321}">
                <p14:modId xmlns:p14="http://schemas.microsoft.com/office/powerpoint/2010/main" val="1934665835"/>
              </p:ext>
            </p:extLst>
          </p:nvPr>
        </p:nvGraphicFramePr>
        <p:xfrm>
          <a:off x="8048897" y="6272790"/>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0.3</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0.25</a:t>
                      </a:r>
                    </a:p>
                  </a:txBody>
                  <a:tcPr/>
                </a:tc>
                <a:tc>
                  <a:txBody>
                    <a:bodyPr/>
                    <a:lstStyle/>
                    <a:p>
                      <a:r>
                        <a:rPr lang="en-US" sz="1200" dirty="0"/>
                        <a:t>0.15</a:t>
                      </a:r>
                    </a:p>
                  </a:txBody>
                  <a:tcPr/>
                </a:tc>
                <a:extLst>
                  <a:ext uri="{0D108BD9-81ED-4DB2-BD59-A6C34878D82A}">
                    <a16:rowId xmlns:a16="http://schemas.microsoft.com/office/drawing/2014/main" val="1475603166"/>
                  </a:ext>
                </a:extLst>
              </a:tr>
            </a:tbl>
          </a:graphicData>
        </a:graphic>
      </p:graphicFrame>
      <p:graphicFrame>
        <p:nvGraphicFramePr>
          <p:cNvPr id="24" name="Table 23">
            <a:extLst>
              <a:ext uri="{FF2B5EF4-FFF2-40B4-BE49-F238E27FC236}">
                <a16:creationId xmlns:a16="http://schemas.microsoft.com/office/drawing/2014/main" id="{7609051F-A0A1-8443-9386-ABEE1862A80A}"/>
              </a:ext>
            </a:extLst>
          </p:cNvPr>
          <p:cNvGraphicFramePr>
            <a:graphicFrameLocks noGrp="1"/>
          </p:cNvGraphicFramePr>
          <p:nvPr>
            <p:extLst>
              <p:ext uri="{D42A27DB-BD31-4B8C-83A1-F6EECF244321}">
                <p14:modId xmlns:p14="http://schemas.microsoft.com/office/powerpoint/2010/main" val="2912653934"/>
              </p:ext>
            </p:extLst>
          </p:nvPr>
        </p:nvGraphicFramePr>
        <p:xfrm>
          <a:off x="4386943" y="6252244"/>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0.15</a:t>
                      </a:r>
                    </a:p>
                  </a:txBody>
                  <a:tcPr/>
                </a:tc>
                <a:tc>
                  <a:txBody>
                    <a:bodyPr/>
                    <a:lstStyle/>
                    <a:p>
                      <a:r>
                        <a:rPr lang="en-US" sz="1200" dirty="0"/>
                        <a:t>0.12</a:t>
                      </a:r>
                    </a:p>
                  </a:txBody>
                  <a:tcPr/>
                </a:tc>
                <a:tc>
                  <a:txBody>
                    <a:bodyPr/>
                    <a:lstStyle/>
                    <a:p>
                      <a:r>
                        <a:rPr lang="en-US" sz="1200" dirty="0"/>
                        <a:t>0.2</a:t>
                      </a:r>
                    </a:p>
                  </a:txBody>
                  <a:tcPr/>
                </a:tc>
                <a:tc>
                  <a:txBody>
                    <a:bodyPr/>
                    <a:lstStyle/>
                    <a:p>
                      <a:r>
                        <a:rPr lang="en-US" sz="1200" dirty="0"/>
                        <a:t>0.13</a:t>
                      </a:r>
                    </a:p>
                  </a:txBody>
                  <a:tcPr/>
                </a:tc>
                <a:tc>
                  <a:txBody>
                    <a:bodyPr/>
                    <a:lstStyle/>
                    <a:p>
                      <a:r>
                        <a:rPr lang="en-US" sz="1200" dirty="0"/>
                        <a:t>0.3</a:t>
                      </a:r>
                    </a:p>
                  </a:txBody>
                  <a:tcPr/>
                </a:tc>
                <a:extLst>
                  <a:ext uri="{0D108BD9-81ED-4DB2-BD59-A6C34878D82A}">
                    <a16:rowId xmlns:a16="http://schemas.microsoft.com/office/drawing/2014/main" val="1475603166"/>
                  </a:ext>
                </a:extLst>
              </a:tr>
            </a:tbl>
          </a:graphicData>
        </a:graphic>
      </p:graphicFrame>
      <p:graphicFrame>
        <p:nvGraphicFramePr>
          <p:cNvPr id="25" name="Table 24">
            <a:extLst>
              <a:ext uri="{FF2B5EF4-FFF2-40B4-BE49-F238E27FC236}">
                <a16:creationId xmlns:a16="http://schemas.microsoft.com/office/drawing/2014/main" id="{F9DA37E2-9E57-974C-8CBE-AEBB3D0069CC}"/>
              </a:ext>
            </a:extLst>
          </p:cNvPr>
          <p:cNvGraphicFramePr>
            <a:graphicFrameLocks noGrp="1"/>
          </p:cNvGraphicFramePr>
          <p:nvPr>
            <p:extLst>
              <p:ext uri="{D42A27DB-BD31-4B8C-83A1-F6EECF244321}">
                <p14:modId xmlns:p14="http://schemas.microsoft.com/office/powerpoint/2010/main" val="3775457060"/>
              </p:ext>
            </p:extLst>
          </p:nvPr>
        </p:nvGraphicFramePr>
        <p:xfrm>
          <a:off x="724989" y="6262063"/>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0.07</a:t>
                      </a:r>
                    </a:p>
                  </a:txBody>
                  <a:tcPr/>
                </a:tc>
                <a:tc>
                  <a:txBody>
                    <a:bodyPr/>
                    <a:lstStyle/>
                    <a:p>
                      <a:r>
                        <a:rPr lang="en-US" sz="1200" dirty="0"/>
                        <a:t>0.4</a:t>
                      </a:r>
                    </a:p>
                  </a:txBody>
                  <a:tcPr/>
                </a:tc>
                <a:tc>
                  <a:txBody>
                    <a:bodyPr/>
                    <a:lstStyle/>
                    <a:p>
                      <a:r>
                        <a:rPr lang="en-US" sz="1200" dirty="0"/>
                        <a:t>0.03</a:t>
                      </a:r>
                    </a:p>
                  </a:txBody>
                  <a:tcPr/>
                </a:tc>
                <a:tc>
                  <a:txBody>
                    <a:bodyPr/>
                    <a:lstStyle/>
                    <a:p>
                      <a:r>
                        <a:rPr lang="en-US" sz="1200" dirty="0"/>
                        <a:t>0.25</a:t>
                      </a:r>
                    </a:p>
                  </a:txBody>
                  <a:tcPr/>
                </a:tc>
                <a:tc>
                  <a:txBody>
                    <a:bodyPr/>
                    <a:lstStyle/>
                    <a:p>
                      <a:r>
                        <a:rPr lang="en-US" sz="1200" dirty="0"/>
                        <a:t>0.25</a:t>
                      </a:r>
                    </a:p>
                  </a:txBody>
                  <a:tcPr/>
                </a:tc>
                <a:extLst>
                  <a:ext uri="{0D108BD9-81ED-4DB2-BD59-A6C34878D82A}">
                    <a16:rowId xmlns:a16="http://schemas.microsoft.com/office/drawing/2014/main" val="1475603166"/>
                  </a:ext>
                </a:extLst>
              </a:tr>
            </a:tbl>
          </a:graphicData>
        </a:graphic>
      </p:graphicFrame>
      <p:sp>
        <p:nvSpPr>
          <p:cNvPr id="26" name="Can 25">
            <a:extLst>
              <a:ext uri="{FF2B5EF4-FFF2-40B4-BE49-F238E27FC236}">
                <a16:creationId xmlns:a16="http://schemas.microsoft.com/office/drawing/2014/main" id="{39AE3793-4981-4547-B7EF-72F244C79FD2}"/>
              </a:ext>
            </a:extLst>
          </p:cNvPr>
          <p:cNvSpPr/>
          <p:nvPr/>
        </p:nvSpPr>
        <p:spPr>
          <a:xfrm>
            <a:off x="5331823" y="4343559"/>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Y</a:t>
            </a:r>
          </a:p>
        </p:txBody>
      </p:sp>
      <p:sp>
        <p:nvSpPr>
          <p:cNvPr id="27" name="Can 26">
            <a:extLst>
              <a:ext uri="{FF2B5EF4-FFF2-40B4-BE49-F238E27FC236}">
                <a16:creationId xmlns:a16="http://schemas.microsoft.com/office/drawing/2014/main" id="{C54DDD7A-AEEA-094D-A4B8-C8006987EC60}"/>
              </a:ext>
            </a:extLst>
          </p:cNvPr>
          <p:cNvSpPr/>
          <p:nvPr/>
        </p:nvSpPr>
        <p:spPr>
          <a:xfrm>
            <a:off x="8905041" y="4385594"/>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Z</a:t>
            </a:r>
          </a:p>
        </p:txBody>
      </p:sp>
      <p:sp>
        <p:nvSpPr>
          <p:cNvPr id="28" name="TextBox 27">
            <a:extLst>
              <a:ext uri="{FF2B5EF4-FFF2-40B4-BE49-F238E27FC236}">
                <a16:creationId xmlns:a16="http://schemas.microsoft.com/office/drawing/2014/main" id="{A6A9D2F5-211D-E148-BCDD-8D287FCD9FFE}"/>
              </a:ext>
            </a:extLst>
          </p:cNvPr>
          <p:cNvSpPr txBox="1"/>
          <p:nvPr/>
        </p:nvSpPr>
        <p:spPr>
          <a:xfrm>
            <a:off x="-37656" y="6260723"/>
            <a:ext cx="762645" cy="276999"/>
          </a:xfrm>
          <a:prstGeom prst="rect">
            <a:avLst/>
          </a:prstGeom>
          <a:noFill/>
        </p:spPr>
        <p:txBody>
          <a:bodyPr wrap="none" rtlCol="0">
            <a:spAutoFit/>
          </a:bodyPr>
          <a:lstStyle/>
          <a:p>
            <a:r>
              <a:rPr lang="en-US" sz="1200" dirty="0"/>
              <a:t>Centroid:</a:t>
            </a:r>
          </a:p>
        </p:txBody>
      </p:sp>
    </p:spTree>
    <p:extLst>
      <p:ext uri="{BB962C8B-B14F-4D97-AF65-F5344CB8AC3E}">
        <p14:creationId xmlns:p14="http://schemas.microsoft.com/office/powerpoint/2010/main" val="265435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BAEE-78A1-694A-967E-A78E7092380A}"/>
              </a:ext>
            </a:extLst>
          </p:cNvPr>
          <p:cNvSpPr>
            <a:spLocks noGrp="1"/>
          </p:cNvSpPr>
          <p:nvPr>
            <p:ph type="title"/>
          </p:nvPr>
        </p:nvSpPr>
        <p:spPr/>
        <p:txBody>
          <a:bodyPr/>
          <a:lstStyle/>
          <a:p>
            <a:r>
              <a:rPr lang="en-US" dirty="0"/>
              <a:t>SmartTuning: Optimization</a:t>
            </a:r>
          </a:p>
        </p:txBody>
      </p:sp>
      <p:sp>
        <p:nvSpPr>
          <p:cNvPr id="3" name="Slide Number Placeholder 2">
            <a:extLst>
              <a:ext uri="{FF2B5EF4-FFF2-40B4-BE49-F238E27FC236}">
                <a16:creationId xmlns:a16="http://schemas.microsoft.com/office/drawing/2014/main" id="{CC3F3086-E7CB-F74D-942A-12E2EEC3D388}"/>
              </a:ext>
            </a:extLst>
          </p:cNvPr>
          <p:cNvSpPr>
            <a:spLocks noGrp="1"/>
          </p:cNvSpPr>
          <p:nvPr>
            <p:ph type="sldNum" sz="quarter" idx="12"/>
          </p:nvPr>
        </p:nvSpPr>
        <p:spPr/>
        <p:txBody>
          <a:bodyPr/>
          <a:lstStyle/>
          <a:p>
            <a:fld id="{C99B16EB-E8B7-064E-A646-7400584D85DA}" type="slidenum">
              <a:rPr lang="en-US" smtClean="0"/>
              <a:t>11</a:t>
            </a:fld>
            <a:endParaRPr lang="en-US"/>
          </a:p>
        </p:txBody>
      </p:sp>
      <p:sp>
        <p:nvSpPr>
          <p:cNvPr id="4" name="TextBox 3">
            <a:extLst>
              <a:ext uri="{FF2B5EF4-FFF2-40B4-BE49-F238E27FC236}">
                <a16:creationId xmlns:a16="http://schemas.microsoft.com/office/drawing/2014/main" id="{3D4F7B1B-71AE-7949-BBE6-AA0D6A6FDE5D}"/>
              </a:ext>
            </a:extLst>
          </p:cNvPr>
          <p:cNvSpPr txBox="1"/>
          <p:nvPr/>
        </p:nvSpPr>
        <p:spPr>
          <a:xfrm>
            <a:off x="247238" y="5991980"/>
            <a:ext cx="3039743" cy="369332"/>
          </a:xfrm>
          <a:prstGeom prst="rect">
            <a:avLst/>
          </a:prstGeom>
          <a:noFill/>
        </p:spPr>
        <p:txBody>
          <a:bodyPr wrap="none" rtlCol="0">
            <a:spAutoFit/>
          </a:bodyPr>
          <a:lstStyle/>
          <a:p>
            <a:r>
              <a:rPr lang="en-US" dirty="0"/>
              <a:t>Minimize/</a:t>
            </a:r>
            <a:r>
              <a:rPr lang="en-US" dirty="0" err="1"/>
              <a:t>Maxmize</a:t>
            </a:r>
            <a:r>
              <a:rPr lang="en-US" dirty="0"/>
              <a:t> </a:t>
            </a:r>
            <a:r>
              <a:rPr lang="en-US" dirty="0" err="1"/>
              <a:t>perf_value</a:t>
            </a:r>
            <a:endParaRPr lang="en-US" dirty="0"/>
          </a:p>
        </p:txBody>
      </p:sp>
      <p:sp>
        <p:nvSpPr>
          <p:cNvPr id="5" name="Can 4">
            <a:extLst>
              <a:ext uri="{FF2B5EF4-FFF2-40B4-BE49-F238E27FC236}">
                <a16:creationId xmlns:a16="http://schemas.microsoft.com/office/drawing/2014/main" id="{EFFC03A4-ED9C-8A49-8C9B-42A79E3C91AC}"/>
              </a:ext>
            </a:extLst>
          </p:cNvPr>
          <p:cNvSpPr/>
          <p:nvPr/>
        </p:nvSpPr>
        <p:spPr>
          <a:xfrm>
            <a:off x="5643154" y="4160596"/>
            <a:ext cx="905691" cy="11446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Workload</a:t>
            </a:r>
          </a:p>
          <a:p>
            <a:pPr algn="ctr"/>
            <a:r>
              <a:rPr lang="en-US" sz="1200" dirty="0"/>
              <a:t>Type X</a:t>
            </a:r>
          </a:p>
        </p:txBody>
      </p:sp>
      <p:sp>
        <p:nvSpPr>
          <p:cNvPr id="6" name="TextBox 5">
            <a:extLst>
              <a:ext uri="{FF2B5EF4-FFF2-40B4-BE49-F238E27FC236}">
                <a16:creationId xmlns:a16="http://schemas.microsoft.com/office/drawing/2014/main" id="{CA7545A7-CC38-584F-8AA3-8A22A8CA8248}"/>
              </a:ext>
            </a:extLst>
          </p:cNvPr>
          <p:cNvSpPr txBox="1"/>
          <p:nvPr/>
        </p:nvSpPr>
        <p:spPr>
          <a:xfrm>
            <a:off x="838200" y="1916667"/>
            <a:ext cx="1093504" cy="369332"/>
          </a:xfrm>
          <a:prstGeom prst="rect">
            <a:avLst/>
          </a:prstGeom>
          <a:noFill/>
        </p:spPr>
        <p:txBody>
          <a:bodyPr wrap="none" rtlCol="0">
            <a:spAutoFit/>
          </a:bodyPr>
          <a:lstStyle/>
          <a:p>
            <a:r>
              <a:rPr lang="en-US" dirty="0"/>
              <a:t>Workload</a:t>
            </a:r>
          </a:p>
        </p:txBody>
      </p:sp>
      <p:cxnSp>
        <p:nvCxnSpPr>
          <p:cNvPr id="8" name="Curved Connector 7">
            <a:extLst>
              <a:ext uri="{FF2B5EF4-FFF2-40B4-BE49-F238E27FC236}">
                <a16:creationId xmlns:a16="http://schemas.microsoft.com/office/drawing/2014/main" id="{41909B7F-A2B5-254E-BF45-D076DEB55FB6}"/>
              </a:ext>
            </a:extLst>
          </p:cNvPr>
          <p:cNvCxnSpPr>
            <a:cxnSpLocks/>
            <a:stCxn id="6" idx="2"/>
            <a:endCxn id="11" idx="3"/>
          </p:cNvCxnSpPr>
          <p:nvPr/>
        </p:nvCxnSpPr>
        <p:spPr>
          <a:xfrm rot="16200000" flipH="1">
            <a:off x="1183207" y="2487743"/>
            <a:ext cx="845346" cy="4418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6A8D57-41F3-BC4B-9185-A659386BDA12}"/>
              </a:ext>
            </a:extLst>
          </p:cNvPr>
          <p:cNvSpPr txBox="1"/>
          <p:nvPr/>
        </p:nvSpPr>
        <p:spPr>
          <a:xfrm>
            <a:off x="8205687" y="3700957"/>
            <a:ext cx="1554849" cy="307777"/>
          </a:xfrm>
          <a:prstGeom prst="rect">
            <a:avLst/>
          </a:prstGeom>
          <a:noFill/>
        </p:spPr>
        <p:txBody>
          <a:bodyPr wrap="none" rtlCol="0">
            <a:spAutoFit/>
          </a:bodyPr>
          <a:lstStyle/>
          <a:p>
            <a:r>
              <a:rPr lang="en-US" sz="1400" dirty="0"/>
              <a:t>Lookup best config</a:t>
            </a:r>
          </a:p>
        </p:txBody>
      </p:sp>
      <p:sp>
        <p:nvSpPr>
          <p:cNvPr id="11" name="Hexagon 10">
            <a:extLst>
              <a:ext uri="{FF2B5EF4-FFF2-40B4-BE49-F238E27FC236}">
                <a16:creationId xmlns:a16="http://schemas.microsoft.com/office/drawing/2014/main" id="{97795B2B-23A3-4B4D-867B-C5AA037D23A8}"/>
              </a:ext>
            </a:extLst>
          </p:cNvPr>
          <p:cNvSpPr/>
          <p:nvPr/>
        </p:nvSpPr>
        <p:spPr>
          <a:xfrm>
            <a:off x="1826809" y="2720164"/>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Smart</a:t>
            </a:r>
          </a:p>
          <a:p>
            <a:pPr algn="ctr"/>
            <a:r>
              <a:rPr lang="en-US" sz="1400" dirty="0"/>
              <a:t>Tuning</a:t>
            </a:r>
          </a:p>
        </p:txBody>
      </p:sp>
      <p:sp>
        <p:nvSpPr>
          <p:cNvPr id="15" name="TextBox 14">
            <a:extLst>
              <a:ext uri="{FF2B5EF4-FFF2-40B4-BE49-F238E27FC236}">
                <a16:creationId xmlns:a16="http://schemas.microsoft.com/office/drawing/2014/main" id="{D0E73B4E-C292-9A46-BC98-3CD230057B7B}"/>
              </a:ext>
            </a:extLst>
          </p:cNvPr>
          <p:cNvSpPr txBox="1"/>
          <p:nvPr/>
        </p:nvSpPr>
        <p:spPr>
          <a:xfrm>
            <a:off x="3152503" y="2946678"/>
            <a:ext cx="6050118" cy="369332"/>
          </a:xfrm>
          <a:prstGeom prst="rect">
            <a:avLst/>
          </a:prstGeom>
          <a:noFill/>
        </p:spPr>
        <p:txBody>
          <a:bodyPr wrap="none" rtlCol="0">
            <a:spAutoFit/>
          </a:bodyPr>
          <a:lstStyle/>
          <a:p>
            <a:r>
              <a:rPr lang="en-US" dirty="0">
                <a:sym typeface="Wingdings" pitchFamily="2" charset="2"/>
              </a:rPr>
              <a:t> </a:t>
            </a:r>
            <a:r>
              <a:rPr lang="en-US" dirty="0"/>
              <a:t>Classify workload </a:t>
            </a:r>
            <a:r>
              <a:rPr lang="en-US" dirty="0">
                <a:sym typeface="Wingdings" pitchFamily="2" charset="2"/>
              </a:rPr>
              <a:t> Store workload  Sample new config  </a:t>
            </a:r>
            <a:endParaRPr lang="en-US" dirty="0"/>
          </a:p>
        </p:txBody>
      </p:sp>
      <p:sp>
        <p:nvSpPr>
          <p:cNvPr id="16" name="TextBox 15">
            <a:extLst>
              <a:ext uri="{FF2B5EF4-FFF2-40B4-BE49-F238E27FC236}">
                <a16:creationId xmlns:a16="http://schemas.microsoft.com/office/drawing/2014/main" id="{DF59863A-C901-844E-A825-2AC2A7C37ADA}"/>
              </a:ext>
            </a:extLst>
          </p:cNvPr>
          <p:cNvSpPr txBox="1"/>
          <p:nvPr/>
        </p:nvSpPr>
        <p:spPr>
          <a:xfrm>
            <a:off x="3695696" y="3270070"/>
            <a:ext cx="1258678" cy="1169551"/>
          </a:xfrm>
          <a:prstGeom prst="rect">
            <a:avLst/>
          </a:prstGeom>
          <a:noFill/>
        </p:spPr>
        <p:txBody>
          <a:bodyPr wrap="none" rtlCol="0">
            <a:spAutoFit/>
          </a:bodyPr>
          <a:lstStyle/>
          <a:p>
            <a:pPr algn="ctr"/>
            <a:r>
              <a:rPr lang="en-US" sz="1400" dirty="0" err="1">
                <a:latin typeface="Monaco" pitchFamily="2" charset="77"/>
              </a:rPr>
              <a:t>workload_k</a:t>
            </a:r>
            <a:endParaRPr lang="en-US" sz="1400" dirty="0">
              <a:latin typeface="Monaco" pitchFamily="2" charset="77"/>
            </a:endParaRPr>
          </a:p>
          <a:p>
            <a:pPr algn="ctr"/>
            <a:r>
              <a:rPr lang="en-US" sz="1400" dirty="0">
                <a:latin typeface="Monaco" pitchFamily="2" charset="77"/>
              </a:rPr>
              <a:t>+</a:t>
            </a:r>
          </a:p>
          <a:p>
            <a:pPr algn="ctr"/>
            <a:r>
              <a:rPr lang="en-US" sz="1400" dirty="0">
                <a:latin typeface="Monaco" pitchFamily="2" charset="77"/>
              </a:rPr>
              <a:t>config</a:t>
            </a:r>
          </a:p>
          <a:p>
            <a:pPr algn="ctr"/>
            <a:r>
              <a:rPr lang="en-US" sz="1400" dirty="0">
                <a:latin typeface="Monaco" pitchFamily="2" charset="77"/>
              </a:rPr>
              <a:t>+</a:t>
            </a:r>
          </a:p>
          <a:p>
            <a:pPr algn="ctr"/>
            <a:r>
              <a:rPr lang="en-US" sz="1400" dirty="0" err="1">
                <a:latin typeface="Monaco" pitchFamily="2" charset="77"/>
              </a:rPr>
              <a:t>perf_value</a:t>
            </a:r>
            <a:endParaRPr lang="en-US" sz="1400" dirty="0">
              <a:latin typeface="Monaco" pitchFamily="2" charset="77"/>
            </a:endParaRPr>
          </a:p>
        </p:txBody>
      </p:sp>
      <p:cxnSp>
        <p:nvCxnSpPr>
          <p:cNvPr id="18" name="Curved Connector 17">
            <a:extLst>
              <a:ext uri="{FF2B5EF4-FFF2-40B4-BE49-F238E27FC236}">
                <a16:creationId xmlns:a16="http://schemas.microsoft.com/office/drawing/2014/main" id="{41B5346D-BCEB-554A-89B2-99088D1CED48}"/>
              </a:ext>
            </a:extLst>
          </p:cNvPr>
          <p:cNvCxnSpPr>
            <a:cxnSpLocks/>
            <a:stCxn id="16" idx="3"/>
            <a:endCxn id="5" idx="1"/>
          </p:cNvCxnSpPr>
          <p:nvPr/>
        </p:nvCxnSpPr>
        <p:spPr>
          <a:xfrm>
            <a:off x="4954374" y="3854846"/>
            <a:ext cx="1141626" cy="305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B4A09A45-4246-764C-ACE6-9E564376050E}"/>
              </a:ext>
            </a:extLst>
          </p:cNvPr>
          <p:cNvCxnSpPr>
            <a:cxnSpLocks/>
            <a:stCxn id="5" idx="4"/>
          </p:cNvCxnSpPr>
          <p:nvPr/>
        </p:nvCxnSpPr>
        <p:spPr>
          <a:xfrm flipV="1">
            <a:off x="6548845" y="3542525"/>
            <a:ext cx="3265715" cy="1190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6AB0787-B576-5E40-821C-80FAEA51BF95}"/>
              </a:ext>
            </a:extLst>
          </p:cNvPr>
          <p:cNvCxnSpPr>
            <a:cxnSpLocks/>
            <a:stCxn id="15" idx="3"/>
          </p:cNvCxnSpPr>
          <p:nvPr/>
        </p:nvCxnSpPr>
        <p:spPr>
          <a:xfrm flipV="1">
            <a:off x="9202621" y="2728788"/>
            <a:ext cx="611938" cy="4025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Hexagon 27">
            <a:extLst>
              <a:ext uri="{FF2B5EF4-FFF2-40B4-BE49-F238E27FC236}">
                <a16:creationId xmlns:a16="http://schemas.microsoft.com/office/drawing/2014/main" id="{F78EB872-B1C0-9144-89AA-2605D1E670EF}"/>
              </a:ext>
            </a:extLst>
          </p:cNvPr>
          <p:cNvSpPr/>
          <p:nvPr/>
        </p:nvSpPr>
        <p:spPr>
          <a:xfrm>
            <a:off x="10069414" y="2297490"/>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Training</a:t>
            </a:r>
          </a:p>
          <a:p>
            <a:pPr algn="ctr"/>
            <a:r>
              <a:rPr lang="en-US" sz="1000" dirty="0"/>
              <a:t>Pod</a:t>
            </a:r>
            <a:endParaRPr lang="en-US" sz="1050" dirty="0"/>
          </a:p>
        </p:txBody>
      </p:sp>
      <p:sp>
        <p:nvSpPr>
          <p:cNvPr id="29" name="Hexagon 28">
            <a:extLst>
              <a:ext uri="{FF2B5EF4-FFF2-40B4-BE49-F238E27FC236}">
                <a16:creationId xmlns:a16="http://schemas.microsoft.com/office/drawing/2014/main" id="{6E139C46-107A-2B4A-8027-6F5FAA2F43A6}"/>
              </a:ext>
            </a:extLst>
          </p:cNvPr>
          <p:cNvSpPr/>
          <p:nvPr/>
        </p:nvSpPr>
        <p:spPr>
          <a:xfrm>
            <a:off x="10069413" y="3309742"/>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900" dirty="0"/>
              <a:t>Production</a:t>
            </a:r>
          </a:p>
          <a:p>
            <a:pPr algn="ctr"/>
            <a:r>
              <a:rPr lang="en-US" sz="900" dirty="0"/>
              <a:t>Pod</a:t>
            </a:r>
            <a:endParaRPr lang="en-US" sz="1400" dirty="0"/>
          </a:p>
        </p:txBody>
      </p:sp>
      <p:sp>
        <p:nvSpPr>
          <p:cNvPr id="30" name="Rounded Rectangle 29">
            <a:extLst>
              <a:ext uri="{FF2B5EF4-FFF2-40B4-BE49-F238E27FC236}">
                <a16:creationId xmlns:a16="http://schemas.microsoft.com/office/drawing/2014/main" id="{0FE2A016-137F-7F4F-8E2D-9CD78BB34C79}"/>
              </a:ext>
            </a:extLst>
          </p:cNvPr>
          <p:cNvSpPr/>
          <p:nvPr/>
        </p:nvSpPr>
        <p:spPr>
          <a:xfrm>
            <a:off x="7276182" y="1993611"/>
            <a:ext cx="1510767" cy="607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Bayesian Optimization module</a:t>
            </a:r>
          </a:p>
        </p:txBody>
      </p:sp>
      <p:cxnSp>
        <p:nvCxnSpPr>
          <p:cNvPr id="33" name="Elbow Connector 32">
            <a:extLst>
              <a:ext uri="{FF2B5EF4-FFF2-40B4-BE49-F238E27FC236}">
                <a16:creationId xmlns:a16="http://schemas.microsoft.com/office/drawing/2014/main" id="{6CDEFF77-BA0F-8144-B81F-75BFA1F56128}"/>
              </a:ext>
            </a:extLst>
          </p:cNvPr>
          <p:cNvCxnSpPr>
            <a:endCxn id="30" idx="2"/>
          </p:cNvCxnSpPr>
          <p:nvPr/>
        </p:nvCxnSpPr>
        <p:spPr>
          <a:xfrm rot="16200000" flipV="1">
            <a:off x="7914755" y="2718179"/>
            <a:ext cx="375380" cy="141758"/>
          </a:xfrm>
          <a:prstGeom prst="bentConnector3">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1E90321-930F-AB49-85FD-ECF57042134C}"/>
              </a:ext>
            </a:extLst>
          </p:cNvPr>
          <p:cNvSpPr txBox="1"/>
          <p:nvPr/>
        </p:nvSpPr>
        <p:spPr>
          <a:xfrm>
            <a:off x="8815051" y="1893703"/>
            <a:ext cx="1742144" cy="307777"/>
          </a:xfrm>
          <a:prstGeom prst="rect">
            <a:avLst/>
          </a:prstGeom>
          <a:noFill/>
        </p:spPr>
        <p:txBody>
          <a:bodyPr wrap="none" rtlCol="0">
            <a:spAutoFit/>
          </a:bodyPr>
          <a:lstStyle/>
          <a:p>
            <a:r>
              <a:rPr lang="en-US" sz="1400" dirty="0"/>
              <a:t>new “random” config</a:t>
            </a:r>
          </a:p>
        </p:txBody>
      </p:sp>
      <p:sp>
        <p:nvSpPr>
          <p:cNvPr id="36" name="TextBox 35">
            <a:extLst>
              <a:ext uri="{FF2B5EF4-FFF2-40B4-BE49-F238E27FC236}">
                <a16:creationId xmlns:a16="http://schemas.microsoft.com/office/drawing/2014/main" id="{E99FCACC-5D42-0D42-BE99-5D73DAF4B699}"/>
              </a:ext>
            </a:extLst>
          </p:cNvPr>
          <p:cNvSpPr txBox="1"/>
          <p:nvPr/>
        </p:nvSpPr>
        <p:spPr>
          <a:xfrm>
            <a:off x="247238" y="4366658"/>
            <a:ext cx="2988319" cy="1077218"/>
          </a:xfrm>
          <a:prstGeom prst="rect">
            <a:avLst/>
          </a:prstGeom>
          <a:noFill/>
        </p:spPr>
        <p:txBody>
          <a:bodyPr wrap="none" rtlCol="0">
            <a:spAutoFit/>
          </a:bodyPr>
          <a:lstStyle/>
          <a:p>
            <a:pPr marL="342900" indent="-342900">
              <a:buAutoNum type="arabicPeriod"/>
            </a:pPr>
            <a:r>
              <a:rPr lang="en-US" sz="1600" dirty="0"/>
              <a:t>Sample a new config</a:t>
            </a:r>
          </a:p>
          <a:p>
            <a:pPr marL="342900" indent="-342900">
              <a:buAutoNum type="arabicPeriod"/>
            </a:pPr>
            <a:r>
              <a:rPr lang="en-US" sz="1600" dirty="0"/>
              <a:t>Wait t </a:t>
            </a:r>
          </a:p>
          <a:p>
            <a:pPr marL="342900" indent="-342900">
              <a:buAutoNum type="arabicPeriod"/>
            </a:pPr>
            <a:r>
              <a:rPr lang="en-US" sz="1600" dirty="0"/>
              <a:t>Sample app’s perf + workload</a:t>
            </a:r>
          </a:p>
          <a:p>
            <a:pPr marL="342900" indent="-342900">
              <a:buAutoNum type="arabicPeriod"/>
            </a:pPr>
            <a:r>
              <a:rPr lang="en-US" sz="1600" dirty="0"/>
              <a:t>Store (workload, perf, config)</a:t>
            </a:r>
          </a:p>
        </p:txBody>
      </p:sp>
      <p:sp>
        <p:nvSpPr>
          <p:cNvPr id="43" name="Freeform 42">
            <a:extLst>
              <a:ext uri="{FF2B5EF4-FFF2-40B4-BE49-F238E27FC236}">
                <a16:creationId xmlns:a16="http://schemas.microsoft.com/office/drawing/2014/main" id="{760951B5-51AC-E141-BEE4-485C93A92E21}"/>
              </a:ext>
            </a:extLst>
          </p:cNvPr>
          <p:cNvSpPr/>
          <p:nvPr/>
        </p:nvSpPr>
        <p:spPr>
          <a:xfrm>
            <a:off x="2385391" y="1330963"/>
            <a:ext cx="7156174" cy="895401"/>
          </a:xfrm>
          <a:custGeom>
            <a:avLst/>
            <a:gdLst>
              <a:gd name="connsiteX0" fmla="*/ 7156174 w 7156174"/>
              <a:gd name="connsiteY0" fmla="*/ 694498 h 1121880"/>
              <a:gd name="connsiteX1" fmla="*/ 5963479 w 7156174"/>
              <a:gd name="connsiteY1" fmla="*/ 8698 h 1121880"/>
              <a:gd name="connsiteX2" fmla="*/ 0 w 7156174"/>
              <a:gd name="connsiteY2" fmla="*/ 1121880 h 1121880"/>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483651 h 911033"/>
              <a:gd name="connsiteX1" fmla="*/ 3588027 w 7156174"/>
              <a:gd name="connsiteY1" fmla="*/ 16512 h 911033"/>
              <a:gd name="connsiteX2" fmla="*/ 0 w 7156174"/>
              <a:gd name="connsiteY2" fmla="*/ 911033 h 911033"/>
              <a:gd name="connsiteX0" fmla="*/ 7156174 w 7156174"/>
              <a:gd name="connsiteY0" fmla="*/ 468019 h 895401"/>
              <a:gd name="connsiteX1" fmla="*/ 3588027 w 7156174"/>
              <a:gd name="connsiteY1" fmla="*/ 880 h 895401"/>
              <a:gd name="connsiteX2" fmla="*/ 0 w 7156174"/>
              <a:gd name="connsiteY2" fmla="*/ 895401 h 895401"/>
            </a:gdLst>
            <a:ahLst/>
            <a:cxnLst>
              <a:cxn ang="0">
                <a:pos x="connsiteX0" y="connsiteY0"/>
              </a:cxn>
              <a:cxn ang="0">
                <a:pos x="connsiteX1" y="connsiteY1"/>
              </a:cxn>
              <a:cxn ang="0">
                <a:pos x="connsiteX2" y="connsiteY2"/>
              </a:cxn>
            </a:cxnLst>
            <a:rect l="l" t="t" r="r" b="b"/>
            <a:pathLst>
              <a:path w="7156174" h="895401">
                <a:moveTo>
                  <a:pt x="7156174" y="468019"/>
                </a:moveTo>
                <a:cubicBezTo>
                  <a:pt x="7156174" y="89504"/>
                  <a:pt x="4780723" y="-10715"/>
                  <a:pt x="3588027" y="880"/>
                </a:cubicBezTo>
                <a:cubicBezTo>
                  <a:pt x="2393262" y="12495"/>
                  <a:pt x="1003852" y="-13201"/>
                  <a:pt x="0" y="89540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4E18680-766B-C243-B19F-0259F8884305}"/>
              </a:ext>
            </a:extLst>
          </p:cNvPr>
          <p:cNvSpPr txBox="1"/>
          <p:nvPr/>
        </p:nvSpPr>
        <p:spPr>
          <a:xfrm>
            <a:off x="4954374" y="1404528"/>
            <a:ext cx="2491580" cy="369332"/>
          </a:xfrm>
          <a:prstGeom prst="rect">
            <a:avLst/>
          </a:prstGeom>
          <a:noFill/>
        </p:spPr>
        <p:txBody>
          <a:bodyPr wrap="none" rtlCol="0">
            <a:spAutoFit/>
          </a:bodyPr>
          <a:lstStyle/>
          <a:p>
            <a:r>
              <a:rPr lang="en-US" dirty="0"/>
              <a:t>Waiting for iteration end</a:t>
            </a:r>
          </a:p>
        </p:txBody>
      </p:sp>
    </p:spTree>
    <p:extLst>
      <p:ext uri="{BB962C8B-B14F-4D97-AF65-F5344CB8AC3E}">
        <p14:creationId xmlns:p14="http://schemas.microsoft.com/office/powerpoint/2010/main" val="88992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rgbClr val="DEEBF7">
              <a:alpha val="49412"/>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rgbClr val="E2F0D9">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rgbClr val="FBE5D6">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rgbClr val="DEEBF7">
              <a:alpha val="50588"/>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rgbClr val="FEF2CC">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12</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12" name="Freeform 11">
            <a:extLst>
              <a:ext uri="{FF2B5EF4-FFF2-40B4-BE49-F238E27FC236}">
                <a16:creationId xmlns:a16="http://schemas.microsoft.com/office/drawing/2014/main" id="{8C8FDE7F-F9E6-FC4E-BA78-3F1A3A91C7BE}"/>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0192" y="5084232"/>
            <a:ext cx="1643977"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830997"/>
          </a:xfrm>
          <a:prstGeom prst="rect">
            <a:avLst/>
          </a:prstGeom>
          <a:noFill/>
        </p:spPr>
        <p:txBody>
          <a:bodyPr wrap="square" rtlCol="0">
            <a:spAutoFit/>
          </a:bodyPr>
          <a:lstStyle/>
          <a:p>
            <a:r>
              <a:rPr lang="en-US" sz="1600" b="1" dirty="0"/>
              <a:t>Outcome</a:t>
            </a:r>
            <a:r>
              <a:rPr lang="en-US" sz="1600" dirty="0"/>
              <a:t>: At every interval, SmartTuning updates the application to handle a workload type (dashed). Each workload type is similar to the average of all workloads that was grouped. Therefore, whenever a same type repeats its configuration is set again to the application.</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26" name="Freeform 25">
            <a:extLst>
              <a:ext uri="{FF2B5EF4-FFF2-40B4-BE49-F238E27FC236}">
                <a16:creationId xmlns:a16="http://schemas.microsoft.com/office/drawing/2014/main" id="{805D366D-0D3B-D54B-877D-3B1C94B49D06}"/>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26">
            <a:extLst>
              <a:ext uri="{FF2B5EF4-FFF2-40B4-BE49-F238E27FC236}">
                <a16:creationId xmlns:a16="http://schemas.microsoft.com/office/drawing/2014/main" id="{ACF8F4C1-DF35-8940-9105-3779EE06BAF8}"/>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031447" y="2285234"/>
            <a:ext cx="1560042" cy="253916"/>
          </a:xfrm>
          <a:prstGeom prst="rect">
            <a:avLst/>
          </a:prstGeom>
          <a:noFill/>
        </p:spPr>
        <p:txBody>
          <a:bodyPr wrap="none" rtlCol="0">
            <a:spAutoFit/>
          </a:bodyPr>
          <a:lstStyle/>
          <a:p>
            <a:r>
              <a:rPr lang="en-US" sz="1050" b="1" dirty="0"/>
              <a:t>Workload4 ~ workload 1</a:t>
            </a:r>
          </a:p>
        </p:txBody>
      </p:sp>
      <p:cxnSp>
        <p:nvCxnSpPr>
          <p:cNvPr id="33" name="Straight Connector 32">
            <a:extLst>
              <a:ext uri="{FF2B5EF4-FFF2-40B4-BE49-F238E27FC236}">
                <a16:creationId xmlns:a16="http://schemas.microsoft.com/office/drawing/2014/main" id="{D1861A72-6EE5-CE4E-9F4E-4EF8A52B10F8}"/>
              </a:ext>
            </a:extLst>
          </p:cNvPr>
          <p:cNvCxnSpPr>
            <a:cxnSpLocks/>
          </p:cNvCxnSpPr>
          <p:nvPr/>
        </p:nvCxnSpPr>
        <p:spPr>
          <a:xfrm>
            <a:off x="2660463" y="3925984"/>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BB330D-CD07-C540-AD7A-5E9550FE0382}"/>
              </a:ext>
            </a:extLst>
          </p:cNvPr>
          <p:cNvCxnSpPr>
            <a:cxnSpLocks/>
          </p:cNvCxnSpPr>
          <p:nvPr/>
        </p:nvCxnSpPr>
        <p:spPr>
          <a:xfrm>
            <a:off x="8695854" y="3925984"/>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26C59-9CF0-2748-A01D-4C169634DE55}"/>
              </a:ext>
            </a:extLst>
          </p:cNvPr>
          <p:cNvCxnSpPr>
            <a:cxnSpLocks/>
          </p:cNvCxnSpPr>
          <p:nvPr/>
        </p:nvCxnSpPr>
        <p:spPr>
          <a:xfrm>
            <a:off x="6939167" y="4272742"/>
            <a:ext cx="1743776"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A9A3F9-E61E-1647-AE62-B5B5678CDEAB}"/>
              </a:ext>
            </a:extLst>
          </p:cNvPr>
          <p:cNvCxnSpPr>
            <a:cxnSpLocks/>
          </p:cNvCxnSpPr>
          <p:nvPr/>
        </p:nvCxnSpPr>
        <p:spPr>
          <a:xfrm>
            <a:off x="4795111" y="3046017"/>
            <a:ext cx="21440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5FA171-CAA4-8044-9BB6-873BE0A78058}"/>
              </a:ext>
            </a:extLst>
          </p:cNvPr>
          <p:cNvCxnSpPr>
            <a:cxnSpLocks/>
          </p:cNvCxnSpPr>
          <p:nvPr/>
        </p:nvCxnSpPr>
        <p:spPr>
          <a:xfrm>
            <a:off x="1010192" y="6175556"/>
            <a:ext cx="1643977"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21FCB50-D8C3-5549-9F6D-0309C290112C}"/>
              </a:ext>
            </a:extLst>
          </p:cNvPr>
          <p:cNvCxnSpPr>
            <a:cxnSpLocks/>
          </p:cNvCxnSpPr>
          <p:nvPr/>
        </p:nvCxnSpPr>
        <p:spPr>
          <a:xfrm>
            <a:off x="2660463"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C1F20A-09C8-BF49-B74F-AE240C3F23AF}"/>
              </a:ext>
            </a:extLst>
          </p:cNvPr>
          <p:cNvCxnSpPr>
            <a:cxnSpLocks/>
          </p:cNvCxnSpPr>
          <p:nvPr/>
        </p:nvCxnSpPr>
        <p:spPr>
          <a:xfrm>
            <a:off x="8695854"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4ACA7D-5022-4949-979D-0DE4A74D6985}"/>
              </a:ext>
            </a:extLst>
          </p:cNvPr>
          <p:cNvCxnSpPr>
            <a:cxnSpLocks/>
          </p:cNvCxnSpPr>
          <p:nvPr/>
        </p:nvCxnSpPr>
        <p:spPr>
          <a:xfrm>
            <a:off x="6939167" y="6175556"/>
            <a:ext cx="1743776"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E4CF8A-64BC-F543-8C8B-D92DC11B1B97}"/>
              </a:ext>
            </a:extLst>
          </p:cNvPr>
          <p:cNvCxnSpPr>
            <a:cxnSpLocks/>
          </p:cNvCxnSpPr>
          <p:nvPr/>
        </p:nvCxnSpPr>
        <p:spPr>
          <a:xfrm>
            <a:off x="4795111" y="6175556"/>
            <a:ext cx="2144070"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2E172-F5FC-8D45-A774-E64C8690AFDF}"/>
              </a:ext>
            </a:extLst>
          </p:cNvPr>
          <p:cNvSpPr txBox="1"/>
          <p:nvPr/>
        </p:nvSpPr>
        <p:spPr>
          <a:xfrm>
            <a:off x="1415752" y="6145157"/>
            <a:ext cx="1001172" cy="307777"/>
          </a:xfrm>
          <a:prstGeom prst="rect">
            <a:avLst/>
          </a:prstGeom>
          <a:noFill/>
        </p:spPr>
        <p:txBody>
          <a:bodyPr wrap="none" rtlCol="0">
            <a:spAutoFit/>
          </a:bodyPr>
          <a:lstStyle/>
          <a:p>
            <a:r>
              <a:rPr lang="en-US" sz="1400" dirty="0"/>
              <a:t>Config 0_e </a:t>
            </a:r>
          </a:p>
        </p:txBody>
      </p:sp>
      <p:sp>
        <p:nvSpPr>
          <p:cNvPr id="50" name="TextBox 49">
            <a:extLst>
              <a:ext uri="{FF2B5EF4-FFF2-40B4-BE49-F238E27FC236}">
                <a16:creationId xmlns:a16="http://schemas.microsoft.com/office/drawing/2014/main" id="{CB8FD153-0198-0742-A4DD-538E9939DB16}"/>
              </a:ext>
            </a:extLst>
          </p:cNvPr>
          <p:cNvSpPr txBox="1"/>
          <p:nvPr/>
        </p:nvSpPr>
        <p:spPr>
          <a:xfrm>
            <a:off x="3311770" y="6145157"/>
            <a:ext cx="953081" cy="307777"/>
          </a:xfrm>
          <a:prstGeom prst="rect">
            <a:avLst/>
          </a:prstGeom>
          <a:noFill/>
        </p:spPr>
        <p:txBody>
          <a:bodyPr wrap="none" rtlCol="0">
            <a:spAutoFit/>
          </a:bodyPr>
          <a:lstStyle/>
          <a:p>
            <a:r>
              <a:rPr lang="en-US" sz="1400" dirty="0">
                <a:solidFill>
                  <a:srgbClr val="FF0000"/>
                </a:solidFill>
              </a:rPr>
              <a:t>Config 1_k</a:t>
            </a:r>
          </a:p>
        </p:txBody>
      </p:sp>
      <p:sp>
        <p:nvSpPr>
          <p:cNvPr id="51" name="TextBox 50">
            <a:extLst>
              <a:ext uri="{FF2B5EF4-FFF2-40B4-BE49-F238E27FC236}">
                <a16:creationId xmlns:a16="http://schemas.microsoft.com/office/drawing/2014/main" id="{DD64975D-4A68-D342-A104-5BB74C0C1D59}"/>
              </a:ext>
            </a:extLst>
          </p:cNvPr>
          <p:cNvSpPr txBox="1"/>
          <p:nvPr/>
        </p:nvSpPr>
        <p:spPr>
          <a:xfrm>
            <a:off x="5450711" y="6145157"/>
            <a:ext cx="1005981" cy="307777"/>
          </a:xfrm>
          <a:prstGeom prst="rect">
            <a:avLst/>
          </a:prstGeom>
          <a:noFill/>
        </p:spPr>
        <p:txBody>
          <a:bodyPr wrap="none" rtlCol="0">
            <a:spAutoFit/>
          </a:bodyPr>
          <a:lstStyle/>
          <a:p>
            <a:r>
              <a:rPr lang="en-US" sz="1400" dirty="0"/>
              <a:t>Config 2_d </a:t>
            </a:r>
          </a:p>
        </p:txBody>
      </p:sp>
      <p:sp>
        <p:nvSpPr>
          <p:cNvPr id="52" name="TextBox 51">
            <a:extLst>
              <a:ext uri="{FF2B5EF4-FFF2-40B4-BE49-F238E27FC236}">
                <a16:creationId xmlns:a16="http://schemas.microsoft.com/office/drawing/2014/main" id="{D8C055AC-5BC6-1540-BA64-9E09C620D112}"/>
              </a:ext>
            </a:extLst>
          </p:cNvPr>
          <p:cNvSpPr txBox="1"/>
          <p:nvPr/>
        </p:nvSpPr>
        <p:spPr>
          <a:xfrm>
            <a:off x="7394627" y="6145157"/>
            <a:ext cx="965905" cy="307777"/>
          </a:xfrm>
          <a:prstGeom prst="rect">
            <a:avLst/>
          </a:prstGeom>
          <a:noFill/>
        </p:spPr>
        <p:txBody>
          <a:bodyPr wrap="none" rtlCol="0">
            <a:spAutoFit/>
          </a:bodyPr>
          <a:lstStyle/>
          <a:p>
            <a:r>
              <a:rPr lang="en-US" sz="1400" dirty="0"/>
              <a:t>Config 3_b</a:t>
            </a:r>
          </a:p>
        </p:txBody>
      </p:sp>
      <p:sp>
        <p:nvSpPr>
          <p:cNvPr id="53" name="TextBox 52">
            <a:extLst>
              <a:ext uri="{FF2B5EF4-FFF2-40B4-BE49-F238E27FC236}">
                <a16:creationId xmlns:a16="http://schemas.microsoft.com/office/drawing/2014/main" id="{12CA69EC-B41A-A244-91A8-96599F29BFD9}"/>
              </a:ext>
            </a:extLst>
          </p:cNvPr>
          <p:cNvSpPr txBox="1"/>
          <p:nvPr/>
        </p:nvSpPr>
        <p:spPr>
          <a:xfrm>
            <a:off x="9342046" y="6145157"/>
            <a:ext cx="993157" cy="307777"/>
          </a:xfrm>
          <a:prstGeom prst="rect">
            <a:avLst/>
          </a:prstGeom>
          <a:noFill/>
        </p:spPr>
        <p:txBody>
          <a:bodyPr wrap="none" rtlCol="0">
            <a:spAutoFit/>
          </a:bodyPr>
          <a:lstStyle/>
          <a:p>
            <a:r>
              <a:rPr lang="en-US" sz="1400" dirty="0">
                <a:solidFill>
                  <a:srgbClr val="FF0000"/>
                </a:solidFill>
              </a:rPr>
              <a:t>Config 1_k </a:t>
            </a:r>
          </a:p>
        </p:txBody>
      </p:sp>
      <p:cxnSp>
        <p:nvCxnSpPr>
          <p:cNvPr id="54" name="Straight Connector 53">
            <a:extLst>
              <a:ext uri="{FF2B5EF4-FFF2-40B4-BE49-F238E27FC236}">
                <a16:creationId xmlns:a16="http://schemas.microsoft.com/office/drawing/2014/main" id="{183A330C-3E29-B349-AD13-283F82C3C5DC}"/>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BA0164C-FF7A-7B41-8346-33E6D847AA3F}"/>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397E677-9AC9-9541-8A94-E0C5E0A5B36E}"/>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61" name="TextBox 60">
            <a:extLst>
              <a:ext uri="{FF2B5EF4-FFF2-40B4-BE49-F238E27FC236}">
                <a16:creationId xmlns:a16="http://schemas.microsoft.com/office/drawing/2014/main" id="{DE263455-548C-0742-BDC8-8D5A8AFF4869}"/>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62" name="TextBox 61">
            <a:extLst>
              <a:ext uri="{FF2B5EF4-FFF2-40B4-BE49-F238E27FC236}">
                <a16:creationId xmlns:a16="http://schemas.microsoft.com/office/drawing/2014/main" id="{818D4277-05F4-384C-9D25-08686EA4A126}"/>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63" name="TextBox 62">
            <a:extLst>
              <a:ext uri="{FF2B5EF4-FFF2-40B4-BE49-F238E27FC236}">
                <a16:creationId xmlns:a16="http://schemas.microsoft.com/office/drawing/2014/main" id="{B71A3282-6B69-564D-A07C-1D9BB939F02F}"/>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64" name="Straight Connector 63">
            <a:extLst>
              <a:ext uri="{FF2B5EF4-FFF2-40B4-BE49-F238E27FC236}">
                <a16:creationId xmlns:a16="http://schemas.microsoft.com/office/drawing/2014/main" id="{F3B33002-506F-B54E-B9E6-371003402683}"/>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78BDBF4-4951-4F48-95FB-A42B14572F15}"/>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743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545FF-B3DD-6548-89CB-5BA7F04B78D8}"/>
              </a:ext>
            </a:extLst>
          </p:cNvPr>
          <p:cNvSpPr>
            <a:spLocks noGrp="1"/>
          </p:cNvSpPr>
          <p:nvPr>
            <p:ph type="title"/>
          </p:nvPr>
        </p:nvSpPr>
        <p:spPr/>
        <p:txBody>
          <a:bodyPr/>
          <a:lstStyle/>
          <a:p>
            <a:r>
              <a:rPr lang="en-US" dirty="0"/>
              <a:t>Preliminary results</a:t>
            </a:r>
          </a:p>
        </p:txBody>
      </p:sp>
      <p:sp>
        <p:nvSpPr>
          <p:cNvPr id="5" name="Text Placeholder 4">
            <a:extLst>
              <a:ext uri="{FF2B5EF4-FFF2-40B4-BE49-F238E27FC236}">
                <a16:creationId xmlns:a16="http://schemas.microsoft.com/office/drawing/2014/main" id="{2666B44D-B406-B947-83C0-8F724EAED4BA}"/>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8B18B4CE-CED5-8945-9C44-9675F4B6AFA9}"/>
              </a:ext>
            </a:extLst>
          </p:cNvPr>
          <p:cNvSpPr>
            <a:spLocks noGrp="1"/>
          </p:cNvSpPr>
          <p:nvPr>
            <p:ph type="sldNum" sz="quarter" idx="12"/>
          </p:nvPr>
        </p:nvSpPr>
        <p:spPr/>
        <p:txBody>
          <a:bodyPr/>
          <a:lstStyle/>
          <a:p>
            <a:fld id="{C99B16EB-E8B7-064E-A646-7400584D85DA}" type="slidenum">
              <a:rPr lang="en-US" smtClean="0"/>
              <a:t>13</a:t>
            </a:fld>
            <a:endParaRPr lang="en-US"/>
          </a:p>
        </p:txBody>
      </p:sp>
    </p:spTree>
    <p:extLst>
      <p:ext uri="{BB962C8B-B14F-4D97-AF65-F5344CB8AC3E}">
        <p14:creationId xmlns:p14="http://schemas.microsoft.com/office/powerpoint/2010/main" val="389707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174-71C7-1440-BAB5-9835CC17E4DF}"/>
              </a:ext>
            </a:extLst>
          </p:cNvPr>
          <p:cNvSpPr>
            <a:spLocks noGrp="1"/>
          </p:cNvSpPr>
          <p:nvPr>
            <p:ph type="title"/>
          </p:nvPr>
        </p:nvSpPr>
        <p:spPr/>
        <p:txBody>
          <a:bodyPr/>
          <a:lstStyle/>
          <a:p>
            <a:endParaRPr lang="en-US"/>
          </a:p>
        </p:txBody>
      </p:sp>
      <p:pic>
        <p:nvPicPr>
          <p:cNvPr id="14" name="Content Placeholder 13" descr="A screenshot of a computer&#10;&#10;Description automatically generated">
            <a:extLst>
              <a:ext uri="{FF2B5EF4-FFF2-40B4-BE49-F238E27FC236}">
                <a16:creationId xmlns:a16="http://schemas.microsoft.com/office/drawing/2014/main" id="{ECC583F3-FD23-DC40-A661-673BB47226B9}"/>
              </a:ext>
            </a:extLst>
          </p:cNvPr>
          <p:cNvPicPr>
            <a:picLocks noGrp="1" noChangeAspect="1"/>
          </p:cNvPicPr>
          <p:nvPr>
            <p:ph idx="1"/>
          </p:nvPr>
        </p:nvPicPr>
        <p:blipFill>
          <a:blip r:embed="rId2"/>
          <a:stretch>
            <a:fillRect/>
          </a:stretch>
        </p:blipFill>
        <p:spPr>
          <a:xfrm>
            <a:off x="2614930" y="1675625"/>
            <a:ext cx="6962140" cy="4351338"/>
          </a:xfrm>
        </p:spPr>
      </p:pic>
      <p:sp>
        <p:nvSpPr>
          <p:cNvPr id="4" name="Slide Number Placeholder 3">
            <a:extLst>
              <a:ext uri="{FF2B5EF4-FFF2-40B4-BE49-F238E27FC236}">
                <a16:creationId xmlns:a16="http://schemas.microsoft.com/office/drawing/2014/main" id="{3A9A0567-981F-374E-BA3E-E18CF829E37E}"/>
              </a:ext>
            </a:extLst>
          </p:cNvPr>
          <p:cNvSpPr>
            <a:spLocks noGrp="1"/>
          </p:cNvSpPr>
          <p:nvPr>
            <p:ph type="sldNum" sz="quarter" idx="12"/>
          </p:nvPr>
        </p:nvSpPr>
        <p:spPr/>
        <p:txBody>
          <a:bodyPr/>
          <a:lstStyle/>
          <a:p>
            <a:fld id="{C99B16EB-E8B7-064E-A646-7400584D85DA}" type="slidenum">
              <a:rPr lang="en-US" smtClean="0"/>
              <a:t>14</a:t>
            </a:fld>
            <a:endParaRPr lang="en-US"/>
          </a:p>
        </p:txBody>
      </p:sp>
      <p:pic>
        <p:nvPicPr>
          <p:cNvPr id="16" name="Picture 15" descr="A screenshot of a computer&#10;&#10;Description automatically generated">
            <a:extLst>
              <a:ext uri="{FF2B5EF4-FFF2-40B4-BE49-F238E27FC236}">
                <a16:creationId xmlns:a16="http://schemas.microsoft.com/office/drawing/2014/main" id="{B5483FBB-E2B6-334B-81BD-209C2207472E}"/>
              </a:ext>
            </a:extLst>
          </p:cNvPr>
          <p:cNvPicPr>
            <a:picLocks noChangeAspect="1"/>
          </p:cNvPicPr>
          <p:nvPr/>
        </p:nvPicPr>
        <p:blipFill rotWithShape="1">
          <a:blip r:embed="rId3"/>
          <a:srcRect l="-120" t="9814" r="47"/>
          <a:stretch/>
        </p:blipFill>
        <p:spPr>
          <a:xfrm>
            <a:off x="-4300" y="1"/>
            <a:ext cx="12196300" cy="6869594"/>
          </a:xfrm>
          <a:prstGeom prst="rect">
            <a:avLst/>
          </a:prstGeom>
          <a:ln>
            <a:noFill/>
          </a:ln>
        </p:spPr>
      </p:pic>
      <p:sp>
        <p:nvSpPr>
          <p:cNvPr id="19" name="Rectangle 18">
            <a:extLst>
              <a:ext uri="{FF2B5EF4-FFF2-40B4-BE49-F238E27FC236}">
                <a16:creationId xmlns:a16="http://schemas.microsoft.com/office/drawing/2014/main" id="{CF767047-14F4-0F42-8CF9-7EEFDFFF62F8}"/>
              </a:ext>
            </a:extLst>
          </p:cNvPr>
          <p:cNvSpPr/>
          <p:nvPr/>
        </p:nvSpPr>
        <p:spPr>
          <a:xfrm>
            <a:off x="9598586" y="2902226"/>
            <a:ext cx="2425148" cy="3379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143346F-2C75-604C-AE54-0CACDB4EBE91}"/>
              </a:ext>
            </a:extLst>
          </p:cNvPr>
          <p:cNvSpPr/>
          <p:nvPr/>
        </p:nvSpPr>
        <p:spPr>
          <a:xfrm>
            <a:off x="9577069" y="6200913"/>
            <a:ext cx="2528791" cy="3651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88E6FB14-86AB-B749-BAA7-661A327142B5}"/>
              </a:ext>
            </a:extLst>
          </p:cNvPr>
          <p:cNvSpPr txBox="1"/>
          <p:nvPr/>
        </p:nvSpPr>
        <p:spPr>
          <a:xfrm>
            <a:off x="9829801" y="32339"/>
            <a:ext cx="981359" cy="369332"/>
          </a:xfrm>
          <a:prstGeom prst="rect">
            <a:avLst/>
          </a:prstGeom>
          <a:noFill/>
        </p:spPr>
        <p:txBody>
          <a:bodyPr wrap="none" rtlCol="0">
            <a:spAutoFit/>
          </a:bodyPr>
          <a:lstStyle/>
          <a:p>
            <a:r>
              <a:rPr lang="en-US" dirty="0" err="1">
                <a:solidFill>
                  <a:schemeClr val="bg1"/>
                </a:solidFill>
              </a:rPr>
              <a:t>AcmeAir</a:t>
            </a:r>
            <a:endParaRPr lang="en-US" dirty="0">
              <a:solidFill>
                <a:schemeClr val="bg1"/>
              </a:solidFill>
            </a:endParaRPr>
          </a:p>
        </p:txBody>
      </p:sp>
    </p:spTree>
    <p:extLst>
      <p:ext uri="{BB962C8B-B14F-4D97-AF65-F5344CB8AC3E}">
        <p14:creationId xmlns:p14="http://schemas.microsoft.com/office/powerpoint/2010/main" val="66356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62B51-16DD-A649-8360-B7517821572D}"/>
              </a:ext>
            </a:extLst>
          </p:cNvPr>
          <p:cNvSpPr>
            <a:spLocks noGrp="1"/>
          </p:cNvSpPr>
          <p:nvPr>
            <p:ph type="sldNum" sz="quarter" idx="12"/>
          </p:nvPr>
        </p:nvSpPr>
        <p:spPr/>
        <p:txBody>
          <a:bodyPr vert="horz" lIns="91440" tIns="45720" rIns="91440" bIns="45720" rtlCol="0" anchor="ctr">
            <a:normAutofit/>
          </a:bodyPr>
          <a:lstStyle/>
          <a:p>
            <a:pPr>
              <a:spcAft>
                <a:spcPts val="600"/>
              </a:spcAft>
            </a:pPr>
            <a:fld id="{C99B16EB-E8B7-064E-A646-7400584D85DA}" type="slidenum">
              <a:rPr lang="en-US">
                <a:solidFill>
                  <a:srgbClr val="FFFFFF"/>
                </a:solidFill>
              </a:rPr>
              <a:pPr>
                <a:spcAft>
                  <a:spcPts val="600"/>
                </a:spcAft>
              </a:pPr>
              <a:t>15</a:t>
            </a:fld>
            <a:endParaRPr lang="en-US">
              <a:solidFill>
                <a:srgbClr val="FFFFFF"/>
              </a:solidFill>
            </a:endParaRPr>
          </a:p>
        </p:txBody>
      </p:sp>
      <p:pic>
        <p:nvPicPr>
          <p:cNvPr id="6" name="Content Placeholder 5" descr="A picture containing screenshot&#10;&#10;Description automatically generated">
            <a:extLst>
              <a:ext uri="{FF2B5EF4-FFF2-40B4-BE49-F238E27FC236}">
                <a16:creationId xmlns:a16="http://schemas.microsoft.com/office/drawing/2014/main" id="{C75EBF52-E0BA-9646-8662-28BF84546A4F}"/>
              </a:ext>
            </a:extLst>
          </p:cNvPr>
          <p:cNvPicPr>
            <a:picLocks noChangeAspect="1"/>
          </p:cNvPicPr>
          <p:nvPr/>
        </p:nvPicPr>
        <p:blipFill rotWithShape="1">
          <a:blip r:embed="rId2"/>
          <a:srcRect l="559" t="70580" b="5073"/>
          <a:stretch/>
        </p:blipFill>
        <p:spPr>
          <a:xfrm>
            <a:off x="775253" y="1401698"/>
            <a:ext cx="10216719" cy="1669773"/>
          </a:xfrm>
          <a:prstGeom prst="rect">
            <a:avLst/>
          </a:prstGeom>
          <a:effectLst/>
        </p:spPr>
      </p:pic>
      <p:pic>
        <p:nvPicPr>
          <p:cNvPr id="18" name="Picture 17" descr="A screenshot of a social media post&#10;&#10;Description automatically generated">
            <a:extLst>
              <a:ext uri="{FF2B5EF4-FFF2-40B4-BE49-F238E27FC236}">
                <a16:creationId xmlns:a16="http://schemas.microsoft.com/office/drawing/2014/main" id="{71513CB6-324D-EA4A-AB79-F6F0423BD84F}"/>
              </a:ext>
            </a:extLst>
          </p:cNvPr>
          <p:cNvPicPr>
            <a:picLocks noChangeAspect="1"/>
          </p:cNvPicPr>
          <p:nvPr/>
        </p:nvPicPr>
        <p:blipFill rotWithShape="1">
          <a:blip r:embed="rId3"/>
          <a:srcRect t="70725" b="4928"/>
          <a:stretch/>
        </p:blipFill>
        <p:spPr>
          <a:xfrm>
            <a:off x="775253" y="3720832"/>
            <a:ext cx="10287000" cy="1669773"/>
          </a:xfrm>
          <a:prstGeom prst="rect">
            <a:avLst/>
          </a:prstGeom>
        </p:spPr>
      </p:pic>
      <p:cxnSp>
        <p:nvCxnSpPr>
          <p:cNvPr id="9" name="Straight Connector 8">
            <a:extLst>
              <a:ext uri="{FF2B5EF4-FFF2-40B4-BE49-F238E27FC236}">
                <a16:creationId xmlns:a16="http://schemas.microsoft.com/office/drawing/2014/main" id="{41A08294-62A5-6446-B995-6205286E65E0}"/>
              </a:ext>
            </a:extLst>
          </p:cNvPr>
          <p:cNvCxnSpPr>
            <a:cxnSpLocks/>
          </p:cNvCxnSpPr>
          <p:nvPr/>
        </p:nvCxnSpPr>
        <p:spPr>
          <a:xfrm>
            <a:off x="1212574" y="417443"/>
            <a:ext cx="58640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BEA4B-6FD6-2144-877F-A186E6838992}"/>
              </a:ext>
            </a:extLst>
          </p:cNvPr>
          <p:cNvCxnSpPr>
            <a:cxnSpLocks/>
          </p:cNvCxnSpPr>
          <p:nvPr/>
        </p:nvCxnSpPr>
        <p:spPr>
          <a:xfrm>
            <a:off x="1212574" y="679174"/>
            <a:ext cx="58640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533053-8C80-E84A-B7BB-178BDB0FB306}"/>
              </a:ext>
            </a:extLst>
          </p:cNvPr>
          <p:cNvCxnSpPr>
            <a:cxnSpLocks/>
          </p:cNvCxnSpPr>
          <p:nvPr/>
        </p:nvCxnSpPr>
        <p:spPr>
          <a:xfrm>
            <a:off x="1212574" y="960783"/>
            <a:ext cx="586409"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20924D-3C6C-3C48-A285-4E7A63968C9F}"/>
              </a:ext>
            </a:extLst>
          </p:cNvPr>
          <p:cNvSpPr txBox="1"/>
          <p:nvPr/>
        </p:nvSpPr>
        <p:spPr>
          <a:xfrm>
            <a:off x="1938131" y="232777"/>
            <a:ext cx="1219693" cy="369332"/>
          </a:xfrm>
          <a:prstGeom prst="rect">
            <a:avLst/>
          </a:prstGeom>
          <a:noFill/>
        </p:spPr>
        <p:txBody>
          <a:bodyPr wrap="none" rtlCol="0">
            <a:spAutoFit/>
          </a:bodyPr>
          <a:lstStyle/>
          <a:p>
            <a:r>
              <a:rPr lang="en-US" dirty="0"/>
              <a:t>production</a:t>
            </a:r>
          </a:p>
        </p:txBody>
      </p:sp>
      <p:sp>
        <p:nvSpPr>
          <p:cNvPr id="26" name="TextBox 25">
            <a:extLst>
              <a:ext uri="{FF2B5EF4-FFF2-40B4-BE49-F238E27FC236}">
                <a16:creationId xmlns:a16="http://schemas.microsoft.com/office/drawing/2014/main" id="{FCA32BE5-6FD8-DA43-9B62-F7FD504951EE}"/>
              </a:ext>
            </a:extLst>
          </p:cNvPr>
          <p:cNvSpPr txBox="1"/>
          <p:nvPr/>
        </p:nvSpPr>
        <p:spPr>
          <a:xfrm>
            <a:off x="1938130" y="491641"/>
            <a:ext cx="788999" cy="369332"/>
          </a:xfrm>
          <a:prstGeom prst="rect">
            <a:avLst/>
          </a:prstGeom>
          <a:noFill/>
        </p:spPr>
        <p:txBody>
          <a:bodyPr wrap="none" rtlCol="0">
            <a:spAutoFit/>
          </a:bodyPr>
          <a:lstStyle/>
          <a:p>
            <a:r>
              <a:rPr lang="en-US" dirty="0"/>
              <a:t>tuning</a:t>
            </a:r>
          </a:p>
        </p:txBody>
      </p:sp>
      <p:sp>
        <p:nvSpPr>
          <p:cNvPr id="27" name="TextBox 26">
            <a:extLst>
              <a:ext uri="{FF2B5EF4-FFF2-40B4-BE49-F238E27FC236}">
                <a16:creationId xmlns:a16="http://schemas.microsoft.com/office/drawing/2014/main" id="{251ED318-A024-2545-89BA-96F43FA971A3}"/>
              </a:ext>
            </a:extLst>
          </p:cNvPr>
          <p:cNvSpPr txBox="1"/>
          <p:nvPr/>
        </p:nvSpPr>
        <p:spPr>
          <a:xfrm>
            <a:off x="1938130" y="751477"/>
            <a:ext cx="848181" cy="369332"/>
          </a:xfrm>
          <a:prstGeom prst="rect">
            <a:avLst/>
          </a:prstGeom>
          <a:noFill/>
        </p:spPr>
        <p:txBody>
          <a:bodyPr wrap="none" rtlCol="0">
            <a:spAutoFit/>
          </a:bodyPr>
          <a:lstStyle/>
          <a:p>
            <a:r>
              <a:rPr lang="en-US" dirty="0"/>
              <a:t>default</a:t>
            </a:r>
          </a:p>
        </p:txBody>
      </p:sp>
      <p:sp>
        <p:nvSpPr>
          <p:cNvPr id="28" name="TextBox 27">
            <a:extLst>
              <a:ext uri="{FF2B5EF4-FFF2-40B4-BE49-F238E27FC236}">
                <a16:creationId xmlns:a16="http://schemas.microsoft.com/office/drawing/2014/main" id="{ABAFFDEA-B578-D040-B01A-6477D098F17B}"/>
              </a:ext>
            </a:extLst>
          </p:cNvPr>
          <p:cNvSpPr txBox="1"/>
          <p:nvPr/>
        </p:nvSpPr>
        <p:spPr>
          <a:xfrm>
            <a:off x="3836504" y="1176841"/>
            <a:ext cx="5318059" cy="369332"/>
          </a:xfrm>
          <a:prstGeom prst="rect">
            <a:avLst/>
          </a:prstGeom>
          <a:noFill/>
        </p:spPr>
        <p:txBody>
          <a:bodyPr wrap="none" rtlCol="0">
            <a:spAutoFit/>
          </a:bodyPr>
          <a:lstStyle/>
          <a:p>
            <a:r>
              <a:rPr lang="en-US" dirty="0"/>
              <a:t>Small search space: 3 dimensions ~ 100K combinations</a:t>
            </a:r>
          </a:p>
        </p:txBody>
      </p:sp>
      <p:sp>
        <p:nvSpPr>
          <p:cNvPr id="29" name="TextBox 28">
            <a:extLst>
              <a:ext uri="{FF2B5EF4-FFF2-40B4-BE49-F238E27FC236}">
                <a16:creationId xmlns:a16="http://schemas.microsoft.com/office/drawing/2014/main" id="{131944DE-E398-A344-AAC3-86E2CBFBDCBE}"/>
              </a:ext>
            </a:extLst>
          </p:cNvPr>
          <p:cNvSpPr txBox="1"/>
          <p:nvPr/>
        </p:nvSpPr>
        <p:spPr>
          <a:xfrm>
            <a:off x="3836504" y="3463819"/>
            <a:ext cx="5162311" cy="369332"/>
          </a:xfrm>
          <a:prstGeom prst="rect">
            <a:avLst/>
          </a:prstGeom>
          <a:noFill/>
        </p:spPr>
        <p:txBody>
          <a:bodyPr wrap="none" rtlCol="0">
            <a:spAutoFit/>
          </a:bodyPr>
          <a:lstStyle/>
          <a:p>
            <a:r>
              <a:rPr lang="en-US" dirty="0"/>
              <a:t>Large search space: 7 dimensions ~ 5M combinations</a:t>
            </a:r>
          </a:p>
        </p:txBody>
      </p:sp>
      <p:sp>
        <p:nvSpPr>
          <p:cNvPr id="30" name="TextBox 29">
            <a:extLst>
              <a:ext uri="{FF2B5EF4-FFF2-40B4-BE49-F238E27FC236}">
                <a16:creationId xmlns:a16="http://schemas.microsoft.com/office/drawing/2014/main" id="{D9C692CF-5A5E-1142-B158-C997BE3EA5EC}"/>
              </a:ext>
            </a:extLst>
          </p:cNvPr>
          <p:cNvSpPr txBox="1"/>
          <p:nvPr/>
        </p:nvSpPr>
        <p:spPr>
          <a:xfrm>
            <a:off x="2995238" y="5809494"/>
            <a:ext cx="7380290" cy="369332"/>
          </a:xfrm>
          <a:prstGeom prst="rect">
            <a:avLst/>
          </a:prstGeom>
          <a:noFill/>
        </p:spPr>
        <p:txBody>
          <a:bodyPr wrap="none" rtlCol="0">
            <a:spAutoFit/>
          </a:bodyPr>
          <a:lstStyle/>
          <a:p>
            <a:r>
              <a:rPr lang="en-US" dirty="0"/>
              <a:t>It is difficulty find out the max global in large search spaces in few iterations. </a:t>
            </a:r>
          </a:p>
        </p:txBody>
      </p:sp>
    </p:spTree>
    <p:extLst>
      <p:ext uri="{BB962C8B-B14F-4D97-AF65-F5344CB8AC3E}">
        <p14:creationId xmlns:p14="http://schemas.microsoft.com/office/powerpoint/2010/main" val="197459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91E6-E4ED-934F-8B69-F19D4473BF17}"/>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D8F81F65-AA84-6149-A648-D105C09D1071}"/>
              </a:ext>
            </a:extLst>
          </p:cNvPr>
          <p:cNvSpPr>
            <a:spLocks noGrp="1"/>
          </p:cNvSpPr>
          <p:nvPr>
            <p:ph idx="1"/>
          </p:nvPr>
        </p:nvSpPr>
        <p:spPr/>
        <p:txBody>
          <a:bodyPr>
            <a:normAutofit lnSpcReduction="10000"/>
          </a:bodyPr>
          <a:lstStyle/>
          <a:p>
            <a:pPr marL="0" indent="0" algn="just">
              <a:buNone/>
            </a:pPr>
            <a:r>
              <a:rPr lang="en-US" dirty="0"/>
              <a:t>SmartTuning can quickly found suitable configurations for applications in large search spaces. SmartTuning uses statistic analysis (Bayesian Optimization) to find out the best candidates possible for knobs, reducing the application tuning drastically. Finding out the max global is a challenge, though. </a:t>
            </a:r>
          </a:p>
          <a:p>
            <a:pPr marL="0" indent="0" algn="just">
              <a:buNone/>
            </a:pPr>
            <a:endParaRPr lang="en-US" dirty="0"/>
          </a:p>
          <a:p>
            <a:pPr marL="0" indent="0">
              <a:buNone/>
            </a:pPr>
            <a:r>
              <a:rPr lang="en-US" b="1" dirty="0"/>
              <a:t>Future directions</a:t>
            </a:r>
          </a:p>
          <a:p>
            <a:r>
              <a:rPr lang="en-CA" dirty="0"/>
              <a:t>exploring synergy with </a:t>
            </a:r>
            <a:r>
              <a:rPr lang="en-CA" dirty="0" err="1"/>
              <a:t>Kruize</a:t>
            </a:r>
            <a:r>
              <a:rPr lang="en-CA" dirty="0"/>
              <a:t> </a:t>
            </a:r>
            <a:endParaRPr lang="en-US" dirty="0"/>
          </a:p>
          <a:p>
            <a:r>
              <a:rPr lang="en-US" dirty="0"/>
              <a:t>high dimension search spaces</a:t>
            </a:r>
          </a:p>
          <a:p>
            <a:r>
              <a:rPr lang="en-CA" dirty="0"/>
              <a:t>handle tuning of applications with multiple microservices</a:t>
            </a:r>
            <a:endParaRPr lang="en-US" dirty="0"/>
          </a:p>
        </p:txBody>
      </p:sp>
      <p:sp>
        <p:nvSpPr>
          <p:cNvPr id="4" name="Slide Number Placeholder 3">
            <a:extLst>
              <a:ext uri="{FF2B5EF4-FFF2-40B4-BE49-F238E27FC236}">
                <a16:creationId xmlns:a16="http://schemas.microsoft.com/office/drawing/2014/main" id="{B6368656-9193-044F-A35F-169F6A105981}"/>
              </a:ext>
            </a:extLst>
          </p:cNvPr>
          <p:cNvSpPr>
            <a:spLocks noGrp="1"/>
          </p:cNvSpPr>
          <p:nvPr>
            <p:ph type="sldNum" sz="quarter" idx="12"/>
          </p:nvPr>
        </p:nvSpPr>
        <p:spPr/>
        <p:txBody>
          <a:bodyPr/>
          <a:lstStyle/>
          <a:p>
            <a:fld id="{C99B16EB-E8B7-064E-A646-7400584D85DA}" type="slidenum">
              <a:rPr lang="en-US" smtClean="0"/>
              <a:t>16</a:t>
            </a:fld>
            <a:endParaRPr lang="en-US"/>
          </a:p>
        </p:txBody>
      </p:sp>
    </p:spTree>
    <p:extLst>
      <p:ext uri="{BB962C8B-B14F-4D97-AF65-F5344CB8AC3E}">
        <p14:creationId xmlns:p14="http://schemas.microsoft.com/office/powerpoint/2010/main" val="219988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138-AFFF-714C-A264-746B89771BD0}"/>
              </a:ext>
            </a:extLst>
          </p:cNvPr>
          <p:cNvSpPr>
            <a:spLocks noGrp="1"/>
          </p:cNvSpPr>
          <p:nvPr>
            <p:ph type="title"/>
          </p:nvPr>
        </p:nvSpPr>
        <p:spPr>
          <a:xfrm>
            <a:off x="880520" y="417843"/>
            <a:ext cx="3416158" cy="989791"/>
          </a:xfrm>
        </p:spPr>
        <p:txBody>
          <a:bodyPr>
            <a:normAutofit/>
          </a:bodyPr>
          <a:lstStyle/>
          <a:p>
            <a:r>
              <a:rPr lang="en-US" dirty="0"/>
              <a:t>Definitions</a:t>
            </a:r>
          </a:p>
        </p:txBody>
      </p:sp>
      <p:graphicFrame>
        <p:nvGraphicFramePr>
          <p:cNvPr id="6" name="Content Placeholder 2">
            <a:extLst>
              <a:ext uri="{FF2B5EF4-FFF2-40B4-BE49-F238E27FC236}">
                <a16:creationId xmlns:a16="http://schemas.microsoft.com/office/drawing/2014/main" id="{3B377101-72E4-46E9-AFAC-03B7A0A80E3F}"/>
              </a:ext>
            </a:extLst>
          </p:cNvPr>
          <p:cNvGraphicFramePr>
            <a:graphicFrameLocks noGrp="1"/>
          </p:cNvGraphicFramePr>
          <p:nvPr>
            <p:ph idx="1"/>
            <p:extLst>
              <p:ext uri="{D42A27DB-BD31-4B8C-83A1-F6EECF244321}">
                <p14:modId xmlns:p14="http://schemas.microsoft.com/office/powerpoint/2010/main" val="5873121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D614254-E5C3-634A-A6D2-BC92640FC393}"/>
              </a:ext>
            </a:extLst>
          </p:cNvPr>
          <p:cNvSpPr>
            <a:spLocks noGrp="1"/>
          </p:cNvSpPr>
          <p:nvPr>
            <p:ph type="sldNum" sz="quarter" idx="12"/>
          </p:nvPr>
        </p:nvSpPr>
        <p:spPr/>
        <p:txBody>
          <a:bodyPr/>
          <a:lstStyle/>
          <a:p>
            <a:fld id="{C99B16EB-E8B7-064E-A646-7400584D85DA}" type="slidenum">
              <a:rPr lang="en-US" smtClean="0"/>
              <a:t>2</a:t>
            </a:fld>
            <a:endParaRPr lang="en-US"/>
          </a:p>
        </p:txBody>
      </p:sp>
      <p:cxnSp>
        <p:nvCxnSpPr>
          <p:cNvPr id="8" name="Straight Connector 7">
            <a:extLst>
              <a:ext uri="{FF2B5EF4-FFF2-40B4-BE49-F238E27FC236}">
                <a16:creationId xmlns:a16="http://schemas.microsoft.com/office/drawing/2014/main" id="{9F78F66E-5D3A-5744-B4E9-5FA02321B198}"/>
              </a:ext>
            </a:extLst>
          </p:cNvPr>
          <p:cNvCxnSpPr/>
          <p:nvPr/>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2E75FC-4BA4-E549-999E-12F6F8159424}"/>
              </a:ext>
            </a:extLst>
          </p:cNvPr>
          <p:cNvCxnSpPr>
            <a:cxnSpLocks/>
          </p:cNvCxnSpPr>
          <p:nvPr/>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D94ED6D-2C03-F54D-B114-28FCD0985A35}"/>
              </a:ext>
            </a:extLst>
          </p:cNvPr>
          <p:cNvCxnSpPr>
            <a:cxnSpLocks/>
          </p:cNvCxnSpPr>
          <p:nvPr/>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3" name="Oval 2">
            <a:extLst>
              <a:ext uri="{FF2B5EF4-FFF2-40B4-BE49-F238E27FC236}">
                <a16:creationId xmlns:a16="http://schemas.microsoft.com/office/drawing/2014/main" id="{70E69738-7628-7444-9435-0B542D82B172}"/>
              </a:ext>
            </a:extLst>
          </p:cNvPr>
          <p:cNvSpPr/>
          <p:nvPr/>
        </p:nvSpPr>
        <p:spPr>
          <a:xfrm>
            <a:off x="957803" y="2266635"/>
            <a:ext cx="1168933" cy="116893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7B79036-6237-B541-8951-0EEF31DA62F0}"/>
              </a:ext>
            </a:extLst>
          </p:cNvPr>
          <p:cNvSpPr/>
          <p:nvPr/>
        </p:nvSpPr>
        <p:spPr>
          <a:xfrm>
            <a:off x="2126736" y="1478446"/>
            <a:ext cx="1168933" cy="1168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6215CD-DC23-8C47-9373-DEA958E742B1}"/>
              </a:ext>
            </a:extLst>
          </p:cNvPr>
          <p:cNvSpPr/>
          <p:nvPr/>
        </p:nvSpPr>
        <p:spPr>
          <a:xfrm>
            <a:off x="2755254" y="2656565"/>
            <a:ext cx="1168933" cy="1168933"/>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325B4B-2EFB-D642-AFAE-62EFD4CF828B}"/>
              </a:ext>
            </a:extLst>
          </p:cNvPr>
          <p:cNvSpPr/>
          <p:nvPr/>
        </p:nvSpPr>
        <p:spPr>
          <a:xfrm>
            <a:off x="2398584" y="1834148"/>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D37A4-BDB7-FE48-B9A8-B592C7CD0F9C}"/>
              </a:ext>
            </a:extLst>
          </p:cNvPr>
          <p:cNvSpPr/>
          <p:nvPr/>
        </p:nvSpPr>
        <p:spPr>
          <a:xfrm>
            <a:off x="2771310" y="1715172"/>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960F38-41C9-1A46-8651-76BBE06444F7}"/>
              </a:ext>
            </a:extLst>
          </p:cNvPr>
          <p:cNvSpPr/>
          <p:nvPr/>
        </p:nvSpPr>
        <p:spPr>
          <a:xfrm>
            <a:off x="1134413" y="2656565"/>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056631-2FBC-2D4D-AD18-8058D824FEFF}"/>
              </a:ext>
            </a:extLst>
          </p:cNvPr>
          <p:cNvSpPr/>
          <p:nvPr/>
        </p:nvSpPr>
        <p:spPr>
          <a:xfrm>
            <a:off x="1507139" y="2537589"/>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39D331-CD6C-4249-BAC8-FF103E31B8D7}"/>
              </a:ext>
            </a:extLst>
          </p:cNvPr>
          <p:cNvSpPr/>
          <p:nvPr/>
        </p:nvSpPr>
        <p:spPr>
          <a:xfrm>
            <a:off x="1448671" y="2851101"/>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6EED26-6AA6-0C4C-864B-D1DDC4C4C190}"/>
              </a:ext>
            </a:extLst>
          </p:cNvPr>
          <p:cNvSpPr/>
          <p:nvPr/>
        </p:nvSpPr>
        <p:spPr>
          <a:xfrm>
            <a:off x="10378230" y="1953123"/>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C846C0-78C9-AF40-8A09-8BA5182FA8B8}"/>
              </a:ext>
            </a:extLst>
          </p:cNvPr>
          <p:cNvSpPr/>
          <p:nvPr/>
        </p:nvSpPr>
        <p:spPr>
          <a:xfrm>
            <a:off x="10689705" y="1953122"/>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B878841-8F08-EC47-B049-FBF8F1ED0D52}"/>
              </a:ext>
            </a:extLst>
          </p:cNvPr>
          <p:cNvSpPr/>
          <p:nvPr/>
        </p:nvSpPr>
        <p:spPr>
          <a:xfrm>
            <a:off x="10378230" y="3794299"/>
            <a:ext cx="250437" cy="24671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6946151-4524-4845-954A-263A2DB81800}"/>
              </a:ext>
            </a:extLst>
          </p:cNvPr>
          <p:cNvSpPr/>
          <p:nvPr/>
        </p:nvSpPr>
        <p:spPr>
          <a:xfrm>
            <a:off x="10694133" y="3803440"/>
            <a:ext cx="241580" cy="24158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D68660-0716-F545-A70E-7C45C7BD255C}"/>
              </a:ext>
            </a:extLst>
          </p:cNvPr>
          <p:cNvSpPr/>
          <p:nvPr/>
        </p:nvSpPr>
        <p:spPr>
          <a:xfrm>
            <a:off x="3339720" y="3029547"/>
            <a:ext cx="237951" cy="2379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B7AA73-3B72-D14C-AC2D-EE5D15923FD5}"/>
              </a:ext>
            </a:extLst>
          </p:cNvPr>
          <p:cNvSpPr/>
          <p:nvPr/>
        </p:nvSpPr>
        <p:spPr>
          <a:xfrm>
            <a:off x="2007760" y="4253757"/>
            <a:ext cx="237951" cy="23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3E6ACB-763F-564C-A9C6-DFEF7C005508}"/>
              </a:ext>
            </a:extLst>
          </p:cNvPr>
          <p:cNvSpPr/>
          <p:nvPr/>
        </p:nvSpPr>
        <p:spPr>
          <a:xfrm>
            <a:off x="1446452" y="4505187"/>
            <a:ext cx="1403910" cy="276999"/>
          </a:xfrm>
          <a:prstGeom prst="rect">
            <a:avLst/>
          </a:prstGeom>
        </p:spPr>
        <p:txBody>
          <a:bodyPr wrap="none">
            <a:spAutoFit/>
          </a:bodyPr>
          <a:lstStyle/>
          <a:p>
            <a:pPr lvl="0"/>
            <a:r>
              <a:rPr lang="en-US" sz="1200" dirty="0"/>
              <a:t>Observed workload</a:t>
            </a:r>
          </a:p>
        </p:txBody>
      </p:sp>
      <p:cxnSp>
        <p:nvCxnSpPr>
          <p:cNvPr id="27" name="Curved Connector 26">
            <a:extLst>
              <a:ext uri="{FF2B5EF4-FFF2-40B4-BE49-F238E27FC236}">
                <a16:creationId xmlns:a16="http://schemas.microsoft.com/office/drawing/2014/main" id="{F40DC47E-C34D-CD4A-9513-40E735B34334}"/>
              </a:ext>
            </a:extLst>
          </p:cNvPr>
          <p:cNvCxnSpPr>
            <a:cxnSpLocks/>
            <a:stCxn id="24" idx="0"/>
            <a:endCxn id="13" idx="3"/>
          </p:cNvCxnSpPr>
          <p:nvPr/>
        </p:nvCxnSpPr>
        <p:spPr>
          <a:xfrm rot="5400000" flipH="1" flipV="1">
            <a:off x="2226866" y="3554183"/>
            <a:ext cx="599445" cy="799704"/>
          </a:xfrm>
          <a:prstGeom prst="curvedConnector3">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82E6F287-4B04-F645-BC07-1FAD4E8C778E}"/>
              </a:ext>
            </a:extLst>
          </p:cNvPr>
          <p:cNvCxnSpPr>
            <a:cxnSpLocks/>
            <a:stCxn id="24" idx="0"/>
            <a:endCxn id="3" idx="4"/>
          </p:cNvCxnSpPr>
          <p:nvPr/>
        </p:nvCxnSpPr>
        <p:spPr>
          <a:xfrm rot="16200000" flipV="1">
            <a:off x="1425409" y="3552430"/>
            <a:ext cx="818189" cy="584466"/>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06AF99C-CCEA-4F45-9F1E-836FB111D078}"/>
              </a:ext>
            </a:extLst>
          </p:cNvPr>
          <p:cNvCxnSpPr>
            <a:cxnSpLocks/>
            <a:stCxn id="24" idx="0"/>
            <a:endCxn id="12" idx="4"/>
          </p:cNvCxnSpPr>
          <p:nvPr/>
        </p:nvCxnSpPr>
        <p:spPr>
          <a:xfrm rot="5400000" flipH="1" flipV="1">
            <a:off x="1615780" y="3158335"/>
            <a:ext cx="1606378" cy="584467"/>
          </a:xfrm>
          <a:prstGeom prst="curvedConnector3">
            <a:avLst>
              <a:gd name="adj1" fmla="val 54615"/>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758D223-C1EC-404C-BAD8-2B688D7899D4}"/>
              </a:ext>
            </a:extLst>
          </p:cNvPr>
          <p:cNvSpPr/>
          <p:nvPr/>
        </p:nvSpPr>
        <p:spPr>
          <a:xfrm>
            <a:off x="1980868" y="4194807"/>
            <a:ext cx="292068" cy="369332"/>
          </a:xfrm>
          <a:prstGeom prst="rect">
            <a:avLst/>
          </a:prstGeom>
        </p:spPr>
        <p:txBody>
          <a:bodyPr wrap="none">
            <a:spAutoFit/>
          </a:bodyPr>
          <a:lstStyle/>
          <a:p>
            <a:r>
              <a:rPr lang="en-US" dirty="0"/>
              <a:t>?</a:t>
            </a:r>
          </a:p>
        </p:txBody>
      </p:sp>
      <p:graphicFrame>
        <p:nvGraphicFramePr>
          <p:cNvPr id="30" name="Diagram 29">
            <a:extLst>
              <a:ext uri="{FF2B5EF4-FFF2-40B4-BE49-F238E27FC236}">
                <a16:creationId xmlns:a16="http://schemas.microsoft.com/office/drawing/2014/main" id="{1F20B43A-CF29-4F45-A30C-968E25CDCFB3}"/>
              </a:ext>
            </a:extLst>
          </p:cNvPr>
          <p:cNvGraphicFramePr/>
          <p:nvPr>
            <p:extLst>
              <p:ext uri="{D42A27DB-BD31-4B8C-83A1-F6EECF244321}">
                <p14:modId xmlns:p14="http://schemas.microsoft.com/office/powerpoint/2010/main" val="3349558548"/>
              </p:ext>
            </p:extLst>
          </p:nvPr>
        </p:nvGraphicFramePr>
        <p:xfrm>
          <a:off x="1256217" y="4172013"/>
          <a:ext cx="3164078" cy="17680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a:extLst>
              <a:ext uri="{FF2B5EF4-FFF2-40B4-BE49-F238E27FC236}">
                <a16:creationId xmlns:a16="http://schemas.microsoft.com/office/drawing/2014/main" id="{CB4E91AD-CBDD-724D-8B3D-B6811E208BD5}"/>
              </a:ext>
            </a:extLst>
          </p:cNvPr>
          <p:cNvSpPr txBox="1"/>
          <p:nvPr/>
        </p:nvSpPr>
        <p:spPr>
          <a:xfrm>
            <a:off x="872109" y="5987018"/>
            <a:ext cx="1839093" cy="369332"/>
          </a:xfrm>
          <a:prstGeom prst="rect">
            <a:avLst/>
          </a:prstGeom>
          <a:noFill/>
        </p:spPr>
        <p:txBody>
          <a:bodyPr wrap="none" rtlCol="0">
            <a:spAutoFit/>
          </a:bodyPr>
          <a:lstStyle/>
          <a:p>
            <a:r>
              <a:rPr lang="en-US" dirty="0"/>
              <a:t>SmartTuning loop</a:t>
            </a:r>
          </a:p>
        </p:txBody>
      </p:sp>
    </p:spTree>
    <p:extLst>
      <p:ext uri="{BB962C8B-B14F-4D97-AF65-F5344CB8AC3E}">
        <p14:creationId xmlns:p14="http://schemas.microsoft.com/office/powerpoint/2010/main" val="402800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0">
            <a:extLst>
              <a:ext uri="{FF2B5EF4-FFF2-40B4-BE49-F238E27FC236}">
                <a16:creationId xmlns:a16="http://schemas.microsoft.com/office/drawing/2014/main" id="{3FD08BDB-8490-CB4E-BEE7-D5AC2D09F83C}"/>
              </a:ext>
            </a:extLst>
          </p:cNvPr>
          <p:cNvSpPr/>
          <p:nvPr/>
        </p:nvSpPr>
        <p:spPr>
          <a:xfrm>
            <a:off x="7165112" y="3828878"/>
            <a:ext cx="2701634" cy="1031540"/>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130434-5F5D-B74E-A438-9247152D34F1}"/>
              </a:ext>
            </a:extLst>
          </p:cNvPr>
          <p:cNvSpPr/>
          <p:nvPr/>
        </p:nvSpPr>
        <p:spPr>
          <a:xfrm>
            <a:off x="4358157" y="4846898"/>
            <a:ext cx="2151171" cy="1308074"/>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E604CD-EFE1-1C42-81AC-E224E345DB5A}"/>
              </a:ext>
            </a:extLst>
          </p:cNvPr>
          <p:cNvSpPr/>
          <p:nvPr/>
        </p:nvSpPr>
        <p:spPr>
          <a:xfrm>
            <a:off x="4662049" y="1652530"/>
            <a:ext cx="2052788" cy="2110510"/>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3</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830997"/>
          </a:xfrm>
          <a:prstGeom prst="rect">
            <a:avLst/>
          </a:prstGeom>
          <a:noFill/>
        </p:spPr>
        <p:txBody>
          <a:bodyPr wrap="square" rtlCol="0">
            <a:spAutoFit/>
          </a:bodyPr>
          <a:lstStyle/>
          <a:p>
            <a:r>
              <a:rPr lang="en-US" sz="1600" b="1" dirty="0"/>
              <a:t>Problem #1</a:t>
            </a:r>
            <a:r>
              <a:rPr lang="en-US" sz="1600" dirty="0"/>
              <a:t>: Teams typically have little time to tune or even learn the most important tuning parameters for every type of runtime they need to deploy and manage.  This leads to services being overprovisioned or deployed with an “average” configuration.  The problem is compounded by short upgrade cycles for microservices.</a:t>
            </a:r>
          </a:p>
        </p:txBody>
      </p:sp>
      <p:sp>
        <p:nvSpPr>
          <p:cNvPr id="2" name="Regular Pentagon 1">
            <a:extLst>
              <a:ext uri="{FF2B5EF4-FFF2-40B4-BE49-F238E27FC236}">
                <a16:creationId xmlns:a16="http://schemas.microsoft.com/office/drawing/2014/main" id="{38D6BDF3-6E69-2A4C-9C9A-B4C8C2486DE8}"/>
              </a:ext>
            </a:extLst>
          </p:cNvPr>
          <p:cNvSpPr/>
          <p:nvPr/>
        </p:nvSpPr>
        <p:spPr>
          <a:xfrm>
            <a:off x="4717474" y="2543836"/>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gular Pentagon 35">
            <a:extLst>
              <a:ext uri="{FF2B5EF4-FFF2-40B4-BE49-F238E27FC236}">
                <a16:creationId xmlns:a16="http://schemas.microsoft.com/office/drawing/2014/main" id="{F2AC9307-0C4D-1146-95D8-B6259DC95DF6}"/>
              </a:ext>
            </a:extLst>
          </p:cNvPr>
          <p:cNvSpPr/>
          <p:nvPr/>
        </p:nvSpPr>
        <p:spPr>
          <a:xfrm>
            <a:off x="3581401" y="3685691"/>
            <a:ext cx="480291" cy="443346"/>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gular Pentagon 37">
            <a:extLst>
              <a:ext uri="{FF2B5EF4-FFF2-40B4-BE49-F238E27FC236}">
                <a16:creationId xmlns:a16="http://schemas.microsoft.com/office/drawing/2014/main" id="{3C32118A-75E3-B44A-9C05-30F8EFAA0EFA}"/>
              </a:ext>
            </a:extLst>
          </p:cNvPr>
          <p:cNvSpPr/>
          <p:nvPr/>
        </p:nvSpPr>
        <p:spPr>
          <a:xfrm>
            <a:off x="4805219" y="4954528"/>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gular Pentagon 38">
            <a:extLst>
              <a:ext uri="{FF2B5EF4-FFF2-40B4-BE49-F238E27FC236}">
                <a16:creationId xmlns:a16="http://schemas.microsoft.com/office/drawing/2014/main" id="{DEAC9C21-AB7A-964E-A31A-E6277F907FF5}"/>
              </a:ext>
            </a:extLst>
          </p:cNvPr>
          <p:cNvSpPr/>
          <p:nvPr/>
        </p:nvSpPr>
        <p:spPr>
          <a:xfrm>
            <a:off x="7589986" y="4066984"/>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5023D4-639C-7349-9EA0-A401087086B9}"/>
              </a:ext>
            </a:extLst>
          </p:cNvPr>
          <p:cNvCxnSpPr>
            <a:cxnSpLocks/>
          </p:cNvCxnSpPr>
          <p:nvPr/>
        </p:nvCxnSpPr>
        <p:spPr>
          <a:xfrm flipV="1">
            <a:off x="4061692" y="3172309"/>
            <a:ext cx="983672" cy="4752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75B72BD-0259-4848-992D-30C95B41C353}"/>
              </a:ext>
            </a:extLst>
          </p:cNvPr>
          <p:cNvCxnSpPr>
            <a:cxnSpLocks/>
          </p:cNvCxnSpPr>
          <p:nvPr/>
        </p:nvCxnSpPr>
        <p:spPr>
          <a:xfrm>
            <a:off x="3950855" y="4242762"/>
            <a:ext cx="692727" cy="10211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A96B3A-9609-FC47-AA69-F05C62C57353}"/>
              </a:ext>
            </a:extLst>
          </p:cNvPr>
          <p:cNvCxnSpPr>
            <a:cxnSpLocks/>
          </p:cNvCxnSpPr>
          <p:nvPr/>
        </p:nvCxnSpPr>
        <p:spPr>
          <a:xfrm>
            <a:off x="6322302" y="3357378"/>
            <a:ext cx="1112971" cy="81107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0" name="Regular Pentagon 49">
            <a:extLst>
              <a:ext uri="{FF2B5EF4-FFF2-40B4-BE49-F238E27FC236}">
                <a16:creationId xmlns:a16="http://schemas.microsoft.com/office/drawing/2014/main" id="{281FA6E4-79B4-9348-98E3-6C70C2B44AAA}"/>
              </a:ext>
            </a:extLst>
          </p:cNvPr>
          <p:cNvSpPr/>
          <p:nvPr/>
        </p:nvSpPr>
        <p:spPr>
          <a:xfrm>
            <a:off x="5682674" y="1823985"/>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gular Pentagon 50">
            <a:extLst>
              <a:ext uri="{FF2B5EF4-FFF2-40B4-BE49-F238E27FC236}">
                <a16:creationId xmlns:a16="http://schemas.microsoft.com/office/drawing/2014/main" id="{839171B0-4FED-F047-8134-5B05868E33EF}"/>
              </a:ext>
            </a:extLst>
          </p:cNvPr>
          <p:cNvSpPr/>
          <p:nvPr/>
        </p:nvSpPr>
        <p:spPr>
          <a:xfrm>
            <a:off x="6027970" y="2522494"/>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gular Pentagon 51">
            <a:extLst>
              <a:ext uri="{FF2B5EF4-FFF2-40B4-BE49-F238E27FC236}">
                <a16:creationId xmlns:a16="http://schemas.microsoft.com/office/drawing/2014/main" id="{128D7C55-FD0D-D141-80C5-68B38F6EE9CB}"/>
              </a:ext>
            </a:extLst>
          </p:cNvPr>
          <p:cNvSpPr/>
          <p:nvPr/>
        </p:nvSpPr>
        <p:spPr>
          <a:xfrm>
            <a:off x="5433742" y="3092787"/>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48F2169-D7BE-8941-B7FE-D25D3B1944BC}"/>
              </a:ext>
            </a:extLst>
          </p:cNvPr>
          <p:cNvPicPr>
            <a:picLocks noChangeAspect="1"/>
          </p:cNvPicPr>
          <p:nvPr/>
        </p:nvPicPr>
        <p:blipFill>
          <a:blip r:embed="rId2"/>
          <a:stretch>
            <a:fillRect/>
          </a:stretch>
        </p:blipFill>
        <p:spPr>
          <a:xfrm>
            <a:off x="6441774" y="5097625"/>
            <a:ext cx="366039" cy="458555"/>
          </a:xfrm>
          <a:prstGeom prst="rect">
            <a:avLst/>
          </a:prstGeom>
        </p:spPr>
      </p:pic>
      <p:pic>
        <p:nvPicPr>
          <p:cNvPr id="23" name="Picture 22">
            <a:extLst>
              <a:ext uri="{FF2B5EF4-FFF2-40B4-BE49-F238E27FC236}">
                <a16:creationId xmlns:a16="http://schemas.microsoft.com/office/drawing/2014/main" id="{A53250F5-99FB-D34E-AFA9-AE9E090050FB}"/>
              </a:ext>
            </a:extLst>
          </p:cNvPr>
          <p:cNvPicPr>
            <a:picLocks noChangeAspect="1"/>
          </p:cNvPicPr>
          <p:nvPr/>
        </p:nvPicPr>
        <p:blipFill>
          <a:blip r:embed="rId3"/>
          <a:stretch>
            <a:fillRect/>
          </a:stretch>
        </p:blipFill>
        <p:spPr>
          <a:xfrm>
            <a:off x="6533828" y="1979003"/>
            <a:ext cx="362018" cy="466601"/>
          </a:xfrm>
          <a:prstGeom prst="rect">
            <a:avLst/>
          </a:prstGeom>
        </p:spPr>
      </p:pic>
      <p:pic>
        <p:nvPicPr>
          <p:cNvPr id="25" name="Picture 24">
            <a:extLst>
              <a:ext uri="{FF2B5EF4-FFF2-40B4-BE49-F238E27FC236}">
                <a16:creationId xmlns:a16="http://schemas.microsoft.com/office/drawing/2014/main" id="{3BED1EDA-FF32-E449-BF9E-1FEA74AA455E}"/>
              </a:ext>
            </a:extLst>
          </p:cNvPr>
          <p:cNvPicPr>
            <a:picLocks noChangeAspect="1"/>
          </p:cNvPicPr>
          <p:nvPr/>
        </p:nvPicPr>
        <p:blipFill>
          <a:blip r:embed="rId4"/>
          <a:stretch>
            <a:fillRect/>
          </a:stretch>
        </p:blipFill>
        <p:spPr>
          <a:xfrm>
            <a:off x="9451423" y="3668363"/>
            <a:ext cx="366040" cy="462578"/>
          </a:xfrm>
          <a:prstGeom prst="rect">
            <a:avLst/>
          </a:prstGeom>
        </p:spPr>
      </p:pic>
      <p:sp>
        <p:nvSpPr>
          <p:cNvPr id="63" name="Regular Pentagon 62">
            <a:extLst>
              <a:ext uri="{FF2B5EF4-FFF2-40B4-BE49-F238E27FC236}">
                <a16:creationId xmlns:a16="http://schemas.microsoft.com/office/drawing/2014/main" id="{1CC8CCFD-9C7B-DD47-B376-0383C497F481}"/>
              </a:ext>
            </a:extLst>
          </p:cNvPr>
          <p:cNvSpPr/>
          <p:nvPr/>
        </p:nvSpPr>
        <p:spPr>
          <a:xfrm>
            <a:off x="4980708" y="5500935"/>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gular Pentagon 63">
            <a:extLst>
              <a:ext uri="{FF2B5EF4-FFF2-40B4-BE49-F238E27FC236}">
                <a16:creationId xmlns:a16="http://schemas.microsoft.com/office/drawing/2014/main" id="{635FCC0E-A430-4F43-9935-180FB0A5A522}"/>
              </a:ext>
            </a:extLst>
          </p:cNvPr>
          <p:cNvSpPr/>
          <p:nvPr/>
        </p:nvSpPr>
        <p:spPr>
          <a:xfrm>
            <a:off x="5727952" y="5040841"/>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gular Pentagon 64">
            <a:extLst>
              <a:ext uri="{FF2B5EF4-FFF2-40B4-BE49-F238E27FC236}">
                <a16:creationId xmlns:a16="http://schemas.microsoft.com/office/drawing/2014/main" id="{11E2E02B-FA71-4641-A0D3-C958018F30D4}"/>
              </a:ext>
            </a:extLst>
          </p:cNvPr>
          <p:cNvSpPr/>
          <p:nvPr/>
        </p:nvSpPr>
        <p:spPr>
          <a:xfrm>
            <a:off x="8278406" y="3946782"/>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gular Pentagon 65">
            <a:extLst>
              <a:ext uri="{FF2B5EF4-FFF2-40B4-BE49-F238E27FC236}">
                <a16:creationId xmlns:a16="http://schemas.microsoft.com/office/drawing/2014/main" id="{2551CB42-76BD-8A40-8871-74932C999BF0}"/>
              </a:ext>
            </a:extLst>
          </p:cNvPr>
          <p:cNvSpPr/>
          <p:nvPr/>
        </p:nvSpPr>
        <p:spPr>
          <a:xfrm>
            <a:off x="8733900" y="4288657"/>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1C91755-6C46-2E41-A446-795F74FB7FF4}"/>
              </a:ext>
            </a:extLst>
          </p:cNvPr>
          <p:cNvGrpSpPr/>
          <p:nvPr/>
        </p:nvGrpSpPr>
        <p:grpSpPr>
          <a:xfrm>
            <a:off x="4447307" y="6344951"/>
            <a:ext cx="3297386" cy="369332"/>
            <a:chOff x="3867726" y="6344951"/>
            <a:chExt cx="3297386" cy="369332"/>
          </a:xfrm>
        </p:grpSpPr>
        <p:sp>
          <p:nvSpPr>
            <p:cNvPr id="71" name="TextBox 70">
              <a:extLst>
                <a:ext uri="{FF2B5EF4-FFF2-40B4-BE49-F238E27FC236}">
                  <a16:creationId xmlns:a16="http://schemas.microsoft.com/office/drawing/2014/main" id="{F28DACF8-351F-284E-9F22-DC3B185B303A}"/>
                </a:ext>
              </a:extLst>
            </p:cNvPr>
            <p:cNvSpPr txBox="1"/>
            <p:nvPr/>
          </p:nvSpPr>
          <p:spPr>
            <a:xfrm>
              <a:off x="3867726" y="6344951"/>
              <a:ext cx="649537" cy="369332"/>
            </a:xfrm>
            <a:prstGeom prst="rect">
              <a:avLst/>
            </a:prstGeom>
            <a:noFill/>
          </p:spPr>
          <p:txBody>
            <a:bodyPr wrap="none" rtlCol="0">
              <a:spAutoFit/>
            </a:bodyPr>
            <a:lstStyle/>
            <a:p>
              <a:r>
                <a:rPr lang="en-US" dirty="0"/>
                <a:t>Time</a:t>
              </a:r>
            </a:p>
          </p:txBody>
        </p:sp>
        <p:cxnSp>
          <p:nvCxnSpPr>
            <p:cNvPr id="75" name="Straight Arrow Connector 74">
              <a:extLst>
                <a:ext uri="{FF2B5EF4-FFF2-40B4-BE49-F238E27FC236}">
                  <a16:creationId xmlns:a16="http://schemas.microsoft.com/office/drawing/2014/main" id="{18C5CF91-E7FD-194A-9F62-3B2825A5A61E}"/>
                </a:ext>
              </a:extLst>
            </p:cNvPr>
            <p:cNvCxnSpPr/>
            <p:nvPr/>
          </p:nvCxnSpPr>
          <p:spPr>
            <a:xfrm>
              <a:off x="4553528" y="6538912"/>
              <a:ext cx="2611584" cy="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80EEE8E0-BA2C-F04A-894A-211791E3C961}"/>
              </a:ext>
            </a:extLst>
          </p:cNvPr>
          <p:cNvCxnSpPr/>
          <p:nvPr/>
        </p:nvCxnSpPr>
        <p:spPr>
          <a:xfrm>
            <a:off x="1717960" y="3918124"/>
            <a:ext cx="164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46B383B-6814-9E42-9E1F-FDAF369A234F}"/>
              </a:ext>
            </a:extLst>
          </p:cNvPr>
          <p:cNvSpPr txBox="1"/>
          <p:nvPr/>
        </p:nvSpPr>
        <p:spPr>
          <a:xfrm>
            <a:off x="10158826" y="5046091"/>
            <a:ext cx="1968809" cy="646331"/>
          </a:xfrm>
          <a:prstGeom prst="rect">
            <a:avLst/>
          </a:prstGeom>
          <a:noFill/>
        </p:spPr>
        <p:txBody>
          <a:bodyPr wrap="none" rtlCol="0">
            <a:spAutoFit/>
          </a:bodyPr>
          <a:lstStyle/>
          <a:p>
            <a:pPr algn="ctr"/>
            <a:r>
              <a:rPr lang="en-US" dirty="0"/>
              <a:t># of different</a:t>
            </a:r>
          </a:p>
          <a:p>
            <a:pPr algn="ctr"/>
            <a:r>
              <a:rPr lang="en-US" dirty="0"/>
              <a:t>services / runtimes</a:t>
            </a:r>
          </a:p>
        </p:txBody>
      </p:sp>
      <p:cxnSp>
        <p:nvCxnSpPr>
          <p:cNvPr id="82" name="Straight Arrow Connector 81">
            <a:extLst>
              <a:ext uri="{FF2B5EF4-FFF2-40B4-BE49-F238E27FC236}">
                <a16:creationId xmlns:a16="http://schemas.microsoft.com/office/drawing/2014/main" id="{09E73352-D581-F540-A74A-00C52E84397B}"/>
              </a:ext>
            </a:extLst>
          </p:cNvPr>
          <p:cNvCxnSpPr>
            <a:cxnSpLocks/>
          </p:cNvCxnSpPr>
          <p:nvPr/>
        </p:nvCxnSpPr>
        <p:spPr>
          <a:xfrm flipV="1">
            <a:off x="11157559" y="2659917"/>
            <a:ext cx="0" cy="233792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0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E41F05CB-FBD3-7641-B328-5F248993E590}"/>
              </a:ext>
            </a:extLst>
          </p:cNvPr>
          <p:cNvSpPr/>
          <p:nvPr/>
        </p:nvSpPr>
        <p:spPr>
          <a:xfrm>
            <a:off x="481781" y="372610"/>
            <a:ext cx="11103415" cy="11456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4</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400617"/>
            <a:ext cx="10923182" cy="1077218"/>
          </a:xfrm>
          <a:prstGeom prst="rect">
            <a:avLst/>
          </a:prstGeom>
          <a:noFill/>
        </p:spPr>
        <p:txBody>
          <a:bodyPr wrap="square" rtlCol="0">
            <a:spAutoFit/>
          </a:bodyPr>
          <a:lstStyle/>
          <a:p>
            <a:r>
              <a:rPr lang="en-US" sz="1600" b="1" dirty="0"/>
              <a:t>Problem #2</a:t>
            </a:r>
            <a:r>
              <a:rPr lang="en-US" sz="1600" dirty="0"/>
              <a:t>: Teams typically use </a:t>
            </a:r>
            <a:r>
              <a:rPr lang="en-US" sz="1600" b="1" dirty="0"/>
              <a:t>one configuration </a:t>
            </a:r>
            <a:r>
              <a:rPr lang="en-US" sz="1600" dirty="0"/>
              <a:t>for the life of a service/app. This configuration may result in sub-optimal performance when the app is faced with different workloads or needs that change over time.  The problem is more pronounced in non-microservice apps where each server handles multiple request types, which are still common for our customers to be porting to Kubernetes.</a:t>
            </a:r>
          </a:p>
        </p:txBody>
      </p:sp>
      <p:sp>
        <p:nvSpPr>
          <p:cNvPr id="35" name="Rectangle 34">
            <a:extLst>
              <a:ext uri="{FF2B5EF4-FFF2-40B4-BE49-F238E27FC236}">
                <a16:creationId xmlns:a16="http://schemas.microsoft.com/office/drawing/2014/main" id="{C6E99099-9187-1343-903F-42ABE1B3C109}"/>
              </a:ext>
            </a:extLst>
          </p:cNvPr>
          <p:cNvSpPr/>
          <p:nvPr/>
        </p:nvSpPr>
        <p:spPr>
          <a:xfrm>
            <a:off x="8686446" y="2499493"/>
            <a:ext cx="2144056" cy="3521077"/>
          </a:xfrm>
          <a:prstGeom prst="rect">
            <a:avLst/>
          </a:prstGeom>
          <a:solidFill>
            <a:schemeClr val="bg1">
              <a:lumMod val="9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DCC43E9-4F6B-9C4E-A555-F764542802C0}"/>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551074-2904-0649-BE61-C0302AA349C7}"/>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0901A55-090C-EB46-B8A4-3E734B42F3FB}"/>
              </a:ext>
            </a:extLst>
          </p:cNvPr>
          <p:cNvSpPr/>
          <p:nvPr/>
        </p:nvSpPr>
        <p:spPr>
          <a:xfrm>
            <a:off x="7341326" y="3820889"/>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601A5981-9F55-1B42-8738-3F3D5C5AF515}"/>
              </a:ext>
            </a:extLst>
          </p:cNvPr>
          <p:cNvSpPr/>
          <p:nvPr/>
        </p:nvSpPr>
        <p:spPr>
          <a:xfrm>
            <a:off x="5499463" y="2378621"/>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CF00616E-5FAE-DD4F-9864-D721816609C4}"/>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6B13D56-0222-BB40-9525-5D261398E76E}"/>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5DB3C14-3BF4-5844-8556-F82093E11BC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B3F5B4A-F20F-374E-B8F7-7BEA061BBFDD}"/>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49" name="Freeform 48">
            <a:extLst>
              <a:ext uri="{FF2B5EF4-FFF2-40B4-BE49-F238E27FC236}">
                <a16:creationId xmlns:a16="http://schemas.microsoft.com/office/drawing/2014/main" id="{C1C85024-C55A-7C42-89D7-2CF4661CADB6}"/>
              </a:ext>
            </a:extLst>
          </p:cNvPr>
          <p:cNvSpPr/>
          <p:nvPr/>
        </p:nvSpPr>
        <p:spPr>
          <a:xfrm>
            <a:off x="1010194" y="2709184"/>
            <a:ext cx="9840686" cy="297611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0686" h="2976116">
                <a:moveTo>
                  <a:pt x="0" y="2498545"/>
                </a:moveTo>
                <a:cubicBezTo>
                  <a:pt x="462280" y="2440488"/>
                  <a:pt x="941977" y="2182134"/>
                  <a:pt x="1254034" y="2254705"/>
                </a:cubicBezTo>
                <a:cubicBezTo>
                  <a:pt x="1566091" y="2327276"/>
                  <a:pt x="1602377" y="3172008"/>
                  <a:pt x="1872343" y="2933974"/>
                </a:cubicBezTo>
                <a:cubicBezTo>
                  <a:pt x="2142309" y="2695940"/>
                  <a:pt x="2592253" y="813437"/>
                  <a:pt x="2873829" y="826500"/>
                </a:cubicBezTo>
                <a:cubicBezTo>
                  <a:pt x="3155405" y="839563"/>
                  <a:pt x="3436983" y="2225677"/>
                  <a:pt x="3614057" y="2385334"/>
                </a:cubicBezTo>
                <a:cubicBezTo>
                  <a:pt x="3791131" y="2544991"/>
                  <a:pt x="3830321" y="1764122"/>
                  <a:pt x="3936275" y="1784442"/>
                </a:cubicBezTo>
                <a:cubicBezTo>
                  <a:pt x="4042229" y="1804762"/>
                  <a:pt x="4087223" y="2529025"/>
                  <a:pt x="4249783" y="2245996"/>
                </a:cubicBezTo>
                <a:cubicBezTo>
                  <a:pt x="4412343" y="1962968"/>
                  <a:pt x="4689566" y="388168"/>
                  <a:pt x="4911635" y="86271"/>
                </a:cubicBezTo>
                <a:cubicBezTo>
                  <a:pt x="5133704" y="-215626"/>
                  <a:pt x="5415281" y="366397"/>
                  <a:pt x="5582195" y="434614"/>
                </a:cubicBezTo>
                <a:cubicBezTo>
                  <a:pt x="5749109" y="502831"/>
                  <a:pt x="5810069" y="530405"/>
                  <a:pt x="5913120" y="495571"/>
                </a:cubicBezTo>
                <a:cubicBezTo>
                  <a:pt x="6016171" y="460737"/>
                  <a:pt x="6116320" y="314144"/>
                  <a:pt x="6200503" y="539116"/>
                </a:cubicBezTo>
                <a:cubicBezTo>
                  <a:pt x="6284686" y="764088"/>
                  <a:pt x="6310812" y="1470933"/>
                  <a:pt x="6418218" y="1845402"/>
                </a:cubicBezTo>
                <a:cubicBezTo>
                  <a:pt x="6525624" y="2219871"/>
                  <a:pt x="6673669" y="2730774"/>
                  <a:pt x="6844937" y="2785928"/>
                </a:cubicBezTo>
                <a:cubicBezTo>
                  <a:pt x="7016205" y="2841082"/>
                  <a:pt x="7270205" y="2227128"/>
                  <a:pt x="7445828" y="2176328"/>
                </a:cubicBezTo>
                <a:cubicBezTo>
                  <a:pt x="7621451" y="2125528"/>
                  <a:pt x="7695475" y="2619014"/>
                  <a:pt x="7898675" y="2481128"/>
                </a:cubicBezTo>
                <a:cubicBezTo>
                  <a:pt x="8101875" y="2343242"/>
                  <a:pt x="8393612" y="1317081"/>
                  <a:pt x="8665029" y="1349013"/>
                </a:cubicBezTo>
                <a:cubicBezTo>
                  <a:pt x="8936446" y="1380945"/>
                  <a:pt x="9278983" y="2129882"/>
                  <a:pt x="9474926" y="2254705"/>
                </a:cubicBezTo>
                <a:cubicBezTo>
                  <a:pt x="9670869" y="2379528"/>
                  <a:pt x="9776097" y="2232933"/>
                  <a:pt x="9840686" y="2097951"/>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6BFC71F3-2D99-8D4B-9D78-60878BF044D8}"/>
              </a:ext>
            </a:extLst>
          </p:cNvPr>
          <p:cNvCxnSpPr>
            <a:cxnSpLocks/>
          </p:cNvCxnSpPr>
          <p:nvPr/>
        </p:nvCxnSpPr>
        <p:spPr>
          <a:xfrm>
            <a:off x="1029727" y="3054494"/>
            <a:ext cx="98345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5AEEF91-EECC-8843-AB29-1E081AE68B96}"/>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7A53665-6BE6-7A48-8827-5D41D3CD82E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53" name="Freeform 52">
            <a:extLst>
              <a:ext uri="{FF2B5EF4-FFF2-40B4-BE49-F238E27FC236}">
                <a16:creationId xmlns:a16="http://schemas.microsoft.com/office/drawing/2014/main" id="{6414CF83-4D0D-6A4C-B223-36DD9ADF7432}"/>
              </a:ext>
            </a:extLst>
          </p:cNvPr>
          <p:cNvSpPr/>
          <p:nvPr/>
        </p:nvSpPr>
        <p:spPr>
          <a:xfrm>
            <a:off x="1027276" y="3098586"/>
            <a:ext cx="9823268" cy="237395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373954">
                <a:moveTo>
                  <a:pt x="0" y="2000281"/>
                </a:moveTo>
                <a:cubicBezTo>
                  <a:pt x="462280" y="1942224"/>
                  <a:pt x="741678" y="2035116"/>
                  <a:pt x="1018901" y="2087367"/>
                </a:cubicBezTo>
                <a:cubicBezTo>
                  <a:pt x="1296124" y="2139619"/>
                  <a:pt x="1371600" y="2518441"/>
                  <a:pt x="1663337" y="2313790"/>
                </a:cubicBezTo>
                <a:cubicBezTo>
                  <a:pt x="1955074" y="2109139"/>
                  <a:pt x="2470331" y="969767"/>
                  <a:pt x="2769325" y="859459"/>
                </a:cubicBezTo>
                <a:cubicBezTo>
                  <a:pt x="3068319" y="749151"/>
                  <a:pt x="3294742" y="1500991"/>
                  <a:pt x="3457302" y="1651939"/>
                </a:cubicBezTo>
                <a:cubicBezTo>
                  <a:pt x="3619862" y="1802888"/>
                  <a:pt x="3628572" y="1753539"/>
                  <a:pt x="3744686" y="1765150"/>
                </a:cubicBezTo>
                <a:cubicBezTo>
                  <a:pt x="3860800" y="1776761"/>
                  <a:pt x="3994331" y="1948029"/>
                  <a:pt x="4153988" y="1721606"/>
                </a:cubicBezTo>
                <a:cubicBezTo>
                  <a:pt x="4313645" y="1495183"/>
                  <a:pt x="4529908" y="688190"/>
                  <a:pt x="4702628" y="406613"/>
                </a:cubicBezTo>
                <a:cubicBezTo>
                  <a:pt x="4875348" y="125036"/>
                  <a:pt x="5016138" y="98911"/>
                  <a:pt x="5190309" y="32145"/>
                </a:cubicBezTo>
                <a:cubicBezTo>
                  <a:pt x="5364480" y="-34621"/>
                  <a:pt x="5644605" y="40849"/>
                  <a:pt x="5747656" y="6015"/>
                </a:cubicBezTo>
                <a:cubicBezTo>
                  <a:pt x="5850707" y="-28819"/>
                  <a:pt x="6053907" y="87297"/>
                  <a:pt x="6156959" y="363069"/>
                </a:cubicBezTo>
                <a:cubicBezTo>
                  <a:pt x="6260011" y="638841"/>
                  <a:pt x="6273075" y="1379070"/>
                  <a:pt x="6365966" y="1660647"/>
                </a:cubicBezTo>
                <a:cubicBezTo>
                  <a:pt x="6458857" y="1942224"/>
                  <a:pt x="6570616" y="2024956"/>
                  <a:pt x="6714307" y="2052533"/>
                </a:cubicBezTo>
                <a:cubicBezTo>
                  <a:pt x="6857998" y="2080110"/>
                  <a:pt x="7064102" y="1839173"/>
                  <a:pt x="7228113" y="1826110"/>
                </a:cubicBezTo>
                <a:cubicBezTo>
                  <a:pt x="7392124" y="1813047"/>
                  <a:pt x="7505337" y="2064144"/>
                  <a:pt x="7698377" y="1974155"/>
                </a:cubicBezTo>
                <a:cubicBezTo>
                  <a:pt x="7891417" y="1884166"/>
                  <a:pt x="8126548" y="1331172"/>
                  <a:pt x="8386354" y="1286178"/>
                </a:cubicBezTo>
                <a:cubicBezTo>
                  <a:pt x="8646160" y="1241184"/>
                  <a:pt x="9017725" y="1615653"/>
                  <a:pt x="9257211" y="1704190"/>
                </a:cubicBezTo>
                <a:cubicBezTo>
                  <a:pt x="9496697" y="1792727"/>
                  <a:pt x="9758679" y="1952384"/>
                  <a:pt x="9823268" y="1817402"/>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Freeform 53">
            <a:extLst>
              <a:ext uri="{FF2B5EF4-FFF2-40B4-BE49-F238E27FC236}">
                <a16:creationId xmlns:a16="http://schemas.microsoft.com/office/drawing/2014/main" id="{AB9DB48A-F5F7-0849-B071-2BD9ACC77605}"/>
              </a:ext>
            </a:extLst>
          </p:cNvPr>
          <p:cNvSpPr/>
          <p:nvPr/>
        </p:nvSpPr>
        <p:spPr>
          <a:xfrm>
            <a:off x="1025612" y="3046017"/>
            <a:ext cx="9823268" cy="216944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3268" h="2169444">
                <a:moveTo>
                  <a:pt x="0" y="1970108"/>
                </a:moveTo>
                <a:cubicBezTo>
                  <a:pt x="462280" y="1912051"/>
                  <a:pt x="757644" y="2047034"/>
                  <a:pt x="1053735" y="2065902"/>
                </a:cubicBezTo>
                <a:cubicBezTo>
                  <a:pt x="1349826" y="2084770"/>
                  <a:pt x="1570445" y="2277810"/>
                  <a:pt x="1776548" y="2083319"/>
                </a:cubicBezTo>
                <a:cubicBezTo>
                  <a:pt x="1982651" y="1888828"/>
                  <a:pt x="2021839" y="1071674"/>
                  <a:pt x="2290353" y="898954"/>
                </a:cubicBezTo>
                <a:cubicBezTo>
                  <a:pt x="2558867" y="726234"/>
                  <a:pt x="3145245" y="907663"/>
                  <a:pt x="3387634" y="1047000"/>
                </a:cubicBezTo>
                <a:cubicBezTo>
                  <a:pt x="3630023" y="1186337"/>
                  <a:pt x="3640183" y="1666760"/>
                  <a:pt x="3744686" y="1734977"/>
                </a:cubicBezTo>
                <a:cubicBezTo>
                  <a:pt x="3849189" y="1803194"/>
                  <a:pt x="3854994" y="1682725"/>
                  <a:pt x="4014651" y="1456302"/>
                </a:cubicBezTo>
                <a:cubicBezTo>
                  <a:pt x="4174308" y="1229879"/>
                  <a:pt x="4506685" y="618828"/>
                  <a:pt x="4702628" y="376440"/>
                </a:cubicBezTo>
                <a:cubicBezTo>
                  <a:pt x="4898571" y="134052"/>
                  <a:pt x="5046618" y="29550"/>
                  <a:pt x="5190309" y="1972"/>
                </a:cubicBezTo>
                <a:cubicBezTo>
                  <a:pt x="5334000" y="-25606"/>
                  <a:pt x="5461725" y="245808"/>
                  <a:pt x="5564776" y="210974"/>
                </a:cubicBezTo>
                <a:cubicBezTo>
                  <a:pt x="5667827" y="176140"/>
                  <a:pt x="5805713" y="267582"/>
                  <a:pt x="5982787" y="480942"/>
                </a:cubicBezTo>
                <a:cubicBezTo>
                  <a:pt x="6159861" y="694302"/>
                  <a:pt x="6471920" y="1285034"/>
                  <a:pt x="6627223" y="1491137"/>
                </a:cubicBezTo>
                <a:cubicBezTo>
                  <a:pt x="6782526" y="1697240"/>
                  <a:pt x="6814456" y="1666760"/>
                  <a:pt x="6914604" y="1717560"/>
                </a:cubicBezTo>
                <a:cubicBezTo>
                  <a:pt x="7014752" y="1768360"/>
                  <a:pt x="7097484" y="1758200"/>
                  <a:pt x="7228113" y="1795937"/>
                </a:cubicBezTo>
                <a:cubicBezTo>
                  <a:pt x="7358742" y="1833674"/>
                  <a:pt x="7550331" y="2039776"/>
                  <a:pt x="7698377" y="1943982"/>
                </a:cubicBezTo>
                <a:cubicBezTo>
                  <a:pt x="7846423" y="1848188"/>
                  <a:pt x="7850777" y="1319868"/>
                  <a:pt x="8116388" y="1221171"/>
                </a:cubicBezTo>
                <a:cubicBezTo>
                  <a:pt x="8381999" y="1122474"/>
                  <a:pt x="9007566" y="1257457"/>
                  <a:pt x="9292046" y="1351800"/>
                </a:cubicBezTo>
                <a:cubicBezTo>
                  <a:pt x="9576526" y="1446143"/>
                  <a:pt x="9758679" y="1922211"/>
                  <a:pt x="9823268" y="1787229"/>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a:extLst>
              <a:ext uri="{FF2B5EF4-FFF2-40B4-BE49-F238E27FC236}">
                <a16:creationId xmlns:a16="http://schemas.microsoft.com/office/drawing/2014/main" id="{CB5E5391-032F-7C47-836B-9F3F6119AB7F}"/>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62" name="TextBox 61">
            <a:extLst>
              <a:ext uri="{FF2B5EF4-FFF2-40B4-BE49-F238E27FC236}">
                <a16:creationId xmlns:a16="http://schemas.microsoft.com/office/drawing/2014/main" id="{976124FF-3763-E448-9470-B0EF254CDB15}"/>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63" name="TextBox 62">
            <a:extLst>
              <a:ext uri="{FF2B5EF4-FFF2-40B4-BE49-F238E27FC236}">
                <a16:creationId xmlns:a16="http://schemas.microsoft.com/office/drawing/2014/main" id="{3574F777-3874-BD42-8F5C-E156F5B2FDAD}"/>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64" name="TextBox 63">
            <a:extLst>
              <a:ext uri="{FF2B5EF4-FFF2-40B4-BE49-F238E27FC236}">
                <a16:creationId xmlns:a16="http://schemas.microsoft.com/office/drawing/2014/main" id="{75D3A1A1-8EB0-254B-B38D-1987AAAA47EA}"/>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65" name="TextBox 64">
            <a:extLst>
              <a:ext uri="{FF2B5EF4-FFF2-40B4-BE49-F238E27FC236}">
                <a16:creationId xmlns:a16="http://schemas.microsoft.com/office/drawing/2014/main" id="{989E279D-44C9-D444-B392-245908B4E596}"/>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66" name="TextBox 65">
            <a:extLst>
              <a:ext uri="{FF2B5EF4-FFF2-40B4-BE49-F238E27FC236}">
                <a16:creationId xmlns:a16="http://schemas.microsoft.com/office/drawing/2014/main" id="{F9622C1E-786E-884D-B1EA-6375D8903525}"/>
              </a:ext>
            </a:extLst>
          </p:cNvPr>
          <p:cNvSpPr txBox="1"/>
          <p:nvPr/>
        </p:nvSpPr>
        <p:spPr>
          <a:xfrm>
            <a:off x="7853447" y="3215698"/>
            <a:ext cx="3752408"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Wasting resources</a:t>
            </a:r>
            <a:r>
              <a:rPr lang="en-US" sz="1200" dirty="0"/>
              <a:t>, e.g., few simultaneous connections; connection pool should be smaller</a:t>
            </a:r>
          </a:p>
        </p:txBody>
      </p:sp>
      <p:sp>
        <p:nvSpPr>
          <p:cNvPr id="67" name="TextBox 66">
            <a:extLst>
              <a:ext uri="{FF2B5EF4-FFF2-40B4-BE49-F238E27FC236}">
                <a16:creationId xmlns:a16="http://schemas.microsoft.com/office/drawing/2014/main" id="{3CD67EC2-1165-394B-A31F-986D0A230D49}"/>
              </a:ext>
            </a:extLst>
          </p:cNvPr>
          <p:cNvSpPr txBox="1"/>
          <p:nvPr/>
        </p:nvSpPr>
        <p:spPr>
          <a:xfrm>
            <a:off x="7519852" y="2543274"/>
            <a:ext cx="4419599"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Lack of resources</a:t>
            </a:r>
            <a:r>
              <a:rPr lang="en-US" sz="1200" dirty="0"/>
              <a:t>, e.g., long-lived http connections; connections should be short-lived </a:t>
            </a:r>
          </a:p>
        </p:txBody>
      </p:sp>
      <p:cxnSp>
        <p:nvCxnSpPr>
          <p:cNvPr id="68" name="Straight Connector 67">
            <a:extLst>
              <a:ext uri="{FF2B5EF4-FFF2-40B4-BE49-F238E27FC236}">
                <a16:creationId xmlns:a16="http://schemas.microsoft.com/office/drawing/2014/main" id="{4E0CB442-B7E5-0445-9709-344E8A001D92}"/>
              </a:ext>
            </a:extLst>
          </p:cNvPr>
          <p:cNvCxnSpPr>
            <a:cxnSpLocks/>
            <a:stCxn id="39" idx="7"/>
            <a:endCxn id="67" idx="1"/>
          </p:cNvCxnSpPr>
          <p:nvPr/>
        </p:nvCxnSpPr>
        <p:spPr>
          <a:xfrm>
            <a:off x="7223973" y="2666759"/>
            <a:ext cx="295879" cy="107348"/>
          </a:xfrm>
          <a:prstGeom prst="line">
            <a:avLst/>
          </a:prstGeom>
          <a:ln w="9525"/>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813B8CD8-1B16-8A46-8D23-FBFD31F50A3C}"/>
              </a:ext>
            </a:extLst>
          </p:cNvPr>
          <p:cNvCxnSpPr>
            <a:cxnSpLocks/>
            <a:stCxn id="38" idx="7"/>
            <a:endCxn id="66" idx="2"/>
          </p:cNvCxnSpPr>
          <p:nvPr/>
        </p:nvCxnSpPr>
        <p:spPr>
          <a:xfrm flipV="1">
            <a:off x="9065836" y="3677363"/>
            <a:ext cx="663815" cy="431664"/>
          </a:xfrm>
          <a:prstGeom prst="line">
            <a:avLst/>
          </a:prstGeom>
          <a:ln w="9525"/>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442F272-4AB6-FF4C-9A5A-45908C0E88F6}"/>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F6B8A98-1432-6F4E-BF4F-5D5F3FEFF924}"/>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DAB1121E-7C4D-B946-98AF-4C3D5280F934}"/>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73" name="TextBox 72">
            <a:extLst>
              <a:ext uri="{FF2B5EF4-FFF2-40B4-BE49-F238E27FC236}">
                <a16:creationId xmlns:a16="http://schemas.microsoft.com/office/drawing/2014/main" id="{96B9282C-9CC2-3249-8787-F772562D6775}"/>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74" name="TextBox 73">
            <a:extLst>
              <a:ext uri="{FF2B5EF4-FFF2-40B4-BE49-F238E27FC236}">
                <a16:creationId xmlns:a16="http://schemas.microsoft.com/office/drawing/2014/main" id="{29D40D30-A2BA-9C49-8C2A-FD976F006351}"/>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75" name="TextBox 74">
            <a:extLst>
              <a:ext uri="{FF2B5EF4-FFF2-40B4-BE49-F238E27FC236}">
                <a16:creationId xmlns:a16="http://schemas.microsoft.com/office/drawing/2014/main" id="{0CF235BF-64BA-7040-96F4-870642F9D8DB}"/>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76" name="Straight Connector 75">
            <a:extLst>
              <a:ext uri="{FF2B5EF4-FFF2-40B4-BE49-F238E27FC236}">
                <a16:creationId xmlns:a16="http://schemas.microsoft.com/office/drawing/2014/main" id="{5F08EBDF-C63B-124E-9D14-D921A5D0250E}"/>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C6DE865-2C0E-E04F-A87C-2E6C3169FF2A}"/>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191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5</a:t>
            </a:fld>
            <a:endParaRPr lang="en-US"/>
          </a:p>
        </p:txBody>
      </p:sp>
      <p:sp>
        <p:nvSpPr>
          <p:cNvPr id="36" name="Rounded Rectangle 35">
            <a:extLst>
              <a:ext uri="{FF2B5EF4-FFF2-40B4-BE49-F238E27FC236}">
                <a16:creationId xmlns:a16="http://schemas.microsoft.com/office/drawing/2014/main" id="{F7FE9127-BB11-DA48-859D-7CE6B3C280EC}"/>
              </a:ext>
            </a:extLst>
          </p:cNvPr>
          <p:cNvSpPr/>
          <p:nvPr/>
        </p:nvSpPr>
        <p:spPr>
          <a:xfrm>
            <a:off x="481781" y="545133"/>
            <a:ext cx="11103415" cy="8343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7" name="TextBox 36">
            <a:extLst>
              <a:ext uri="{FF2B5EF4-FFF2-40B4-BE49-F238E27FC236}">
                <a16:creationId xmlns:a16="http://schemas.microsoft.com/office/drawing/2014/main" id="{F85F7876-7143-6B48-9719-0B764962D5B7}"/>
              </a:ext>
            </a:extLst>
          </p:cNvPr>
          <p:cNvSpPr txBox="1"/>
          <p:nvPr/>
        </p:nvSpPr>
        <p:spPr>
          <a:xfrm>
            <a:off x="663338" y="679743"/>
            <a:ext cx="10923182" cy="584775"/>
          </a:xfrm>
          <a:prstGeom prst="rect">
            <a:avLst/>
          </a:prstGeom>
          <a:noFill/>
        </p:spPr>
        <p:txBody>
          <a:bodyPr wrap="square" rtlCol="0">
            <a:spAutoFit/>
          </a:bodyPr>
          <a:lstStyle/>
          <a:p>
            <a:r>
              <a:rPr lang="en-US" sz="1600" b="1" dirty="0"/>
              <a:t>Proposed solution:</a:t>
            </a:r>
            <a:r>
              <a:rPr lang="en-US" sz="1600" dirty="0"/>
              <a:t> </a:t>
            </a:r>
            <a:r>
              <a:rPr lang="en-US" sz="1600" b="1" i="1" dirty="0"/>
              <a:t>SmartTuning</a:t>
            </a:r>
            <a:r>
              <a:rPr lang="en-US" sz="1600" dirty="0"/>
              <a:t>, a tool to automatically tune servers/apps based on the real, and potentially changing conditions seen at runtime</a:t>
            </a:r>
          </a:p>
        </p:txBody>
      </p:sp>
      <p:grpSp>
        <p:nvGrpSpPr>
          <p:cNvPr id="2" name="Group 1">
            <a:extLst>
              <a:ext uri="{FF2B5EF4-FFF2-40B4-BE49-F238E27FC236}">
                <a16:creationId xmlns:a16="http://schemas.microsoft.com/office/drawing/2014/main" id="{12F81A5C-3F48-B04A-A871-001AE43496CF}"/>
              </a:ext>
            </a:extLst>
          </p:cNvPr>
          <p:cNvGrpSpPr/>
          <p:nvPr/>
        </p:nvGrpSpPr>
        <p:grpSpPr>
          <a:xfrm>
            <a:off x="1582061" y="2220220"/>
            <a:ext cx="10115953" cy="3172100"/>
            <a:chOff x="826718" y="1733007"/>
            <a:chExt cx="13175499" cy="4868092"/>
          </a:xfrm>
        </p:grpSpPr>
        <p:sp>
          <p:nvSpPr>
            <p:cNvPr id="38" name="Rectangle 37">
              <a:extLst>
                <a:ext uri="{FF2B5EF4-FFF2-40B4-BE49-F238E27FC236}">
                  <a16:creationId xmlns:a16="http://schemas.microsoft.com/office/drawing/2014/main" id="{D30DAA3D-68CD-2C45-8C71-4F9103646803}"/>
                </a:ext>
              </a:extLst>
            </p:cNvPr>
            <p:cNvSpPr/>
            <p:nvPr/>
          </p:nvSpPr>
          <p:spPr>
            <a:xfrm>
              <a:off x="826718"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4151404" y="2261253"/>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4151404"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4151404" y="5519358"/>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2312248" y="2018598"/>
              <a:ext cx="1192567" cy="248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1628810" y="2256889"/>
              <a:ext cx="1853155" cy="472333"/>
            </a:xfrm>
            <a:prstGeom prst="rect">
              <a:avLst/>
            </a:prstGeom>
            <a:noFill/>
          </p:spPr>
          <p:txBody>
            <a:bodyPr wrap="non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1665658" y="4665622"/>
              <a:ext cx="2485746" cy="125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4990344" y="3069121"/>
              <a:ext cx="0" cy="78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4990344" y="4665622"/>
              <a:ext cx="0" cy="85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3901435" y="1733007"/>
              <a:ext cx="2177143" cy="486809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4319063" y="1802714"/>
              <a:ext cx="1441102" cy="472333"/>
            </a:xfrm>
            <a:prstGeom prst="rect">
              <a:avLst/>
            </a:prstGeom>
            <a:noFill/>
          </p:spPr>
          <p:txBody>
            <a:bodyPr wrap="non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662976" y="1947261"/>
              <a:ext cx="6763841" cy="1464229"/>
            </a:xfrm>
            <a:prstGeom prst="rect">
              <a:avLst/>
            </a:prstGeom>
            <a:noFill/>
          </p:spPr>
          <p:txBody>
            <a:bodyPr wrap="square" rtlCol="0">
              <a:spAutoFit/>
            </a:bodyPr>
            <a:lstStyle/>
            <a:p>
              <a:r>
                <a:rPr lang="en-US" sz="1400" dirty="0"/>
                <a:t>Monitors applications</a:t>
              </a:r>
            </a:p>
            <a:p>
              <a:pPr marL="285750" indent="-285750">
                <a:buFont typeface="Arial" panose="020B0604020202020204" pitchFamily="34" charset="0"/>
                <a:buChar char="•"/>
              </a:pPr>
              <a:r>
                <a:rPr lang="en-US" sz="1400" dirty="0"/>
                <a:t>Extracts workloads – e.g., URL requests </a:t>
              </a:r>
            </a:p>
            <a:p>
              <a:pPr marL="285750" indent="-285750">
                <a:buFont typeface="Arial" panose="020B0604020202020204" pitchFamily="34" charset="0"/>
                <a:buChar char="•"/>
              </a:pPr>
              <a:r>
                <a:rPr lang="en-US" sz="1400" dirty="0"/>
                <a:t>Tracks app specific metrics – e.g., opened connections</a:t>
              </a:r>
            </a:p>
            <a:p>
              <a:pPr marL="285750" indent="-285750">
                <a:buFont typeface="Arial" panose="020B0604020202020204" pitchFamily="34" charset="0"/>
                <a:buChar char="•"/>
              </a:pPr>
              <a:r>
                <a:rPr lang="en-US" sz="1400" dirty="0"/>
                <a:t>Tracks performance metrics – throughput, CPU consumption</a:t>
              </a:r>
            </a:p>
          </p:txBody>
        </p:sp>
        <p:cxnSp>
          <p:nvCxnSpPr>
            <p:cNvPr id="61" name="Straight Connector 60">
              <a:extLst>
                <a:ext uri="{FF2B5EF4-FFF2-40B4-BE49-F238E27FC236}">
                  <a16:creationId xmlns:a16="http://schemas.microsoft.com/office/drawing/2014/main" id="{9FDF0B38-5487-7B4D-8060-18697158194E}"/>
                </a:ext>
              </a:extLst>
            </p:cNvPr>
            <p:cNvCxnSpPr>
              <a:cxnSpLocks/>
              <a:stCxn id="39" idx="3"/>
              <a:endCxn id="60" idx="1"/>
            </p:cNvCxnSpPr>
            <p:nvPr/>
          </p:nvCxnSpPr>
          <p:spPr>
            <a:xfrm>
              <a:off x="5829284" y="2665188"/>
              <a:ext cx="833692" cy="14188"/>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662977" y="3694889"/>
              <a:ext cx="7339240" cy="1133597"/>
            </a:xfrm>
            <a:prstGeom prst="rect">
              <a:avLst/>
            </a:prstGeom>
            <a:noFill/>
          </p:spPr>
          <p:txBody>
            <a:bodyPr wrap="square" rtlCol="0">
              <a:spAutoFit/>
            </a:bodyPr>
            <a:lstStyle/>
            <a:p>
              <a:r>
                <a:rPr lang="en-US" sz="1400" dirty="0"/>
                <a:t>Classifies workloads:</a:t>
              </a:r>
            </a:p>
            <a:p>
              <a:pPr marL="285750" indent="-285750">
                <a:buFont typeface="Arial" panose="020B0604020202020204" pitchFamily="34" charset="0"/>
                <a:buChar char="•"/>
              </a:pPr>
              <a:r>
                <a:rPr lang="en-US" sz="1400" dirty="0"/>
                <a:t>Learns when each workload type is seen during the application run</a:t>
              </a:r>
              <a:endParaRPr lang="en-CA" sz="1400" dirty="0"/>
            </a:p>
            <a:p>
              <a:pPr marL="285750" indent="-285750">
                <a:buFont typeface="Arial" panose="020B0604020202020204" pitchFamily="34" charset="0"/>
                <a:buChar char="•"/>
              </a:pPr>
              <a:r>
                <a:rPr lang="en-CA" sz="1400" dirty="0"/>
                <a:t>Recommends the next config to try for the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flipV="1">
              <a:off x="5829284" y="4261688"/>
              <a:ext cx="833693" cy="2"/>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662977" y="5353598"/>
              <a:ext cx="4128220" cy="1133597"/>
            </a:xfrm>
            <a:prstGeom prst="rect">
              <a:avLst/>
            </a:prstGeom>
            <a:noFill/>
          </p:spPr>
          <p:txBody>
            <a:bodyPr wrap="none" rtlCol="0">
              <a:spAutoFit/>
            </a:bodyPr>
            <a:lstStyle/>
            <a:p>
              <a:r>
                <a:rPr lang="en-US" sz="1400" dirty="0"/>
                <a:t>Decides on best action:</a:t>
              </a:r>
            </a:p>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Applies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flipV="1">
              <a:off x="5829283" y="5920396"/>
              <a:ext cx="833694" cy="2896"/>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1526350" y="5971404"/>
              <a:ext cx="1257039" cy="472333"/>
            </a:xfrm>
            <a:prstGeom prst="rect">
              <a:avLst/>
            </a:prstGeom>
            <a:noFill/>
          </p:spPr>
          <p:txBody>
            <a:bodyPr wrap="none" rtlCol="0">
              <a:spAutoFit/>
            </a:bodyPr>
            <a:lstStyle/>
            <a:p>
              <a:r>
                <a:rPr lang="en-US" sz="1400" dirty="0"/>
                <a:t>Configures</a:t>
              </a:r>
            </a:p>
          </p:txBody>
        </p:sp>
      </p:grpSp>
    </p:spTree>
    <p:extLst>
      <p:ext uri="{BB962C8B-B14F-4D97-AF65-F5344CB8AC3E}">
        <p14:creationId xmlns:p14="http://schemas.microsoft.com/office/powerpoint/2010/main" val="4785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6</a:t>
            </a:fld>
            <a:endParaRPr lang="en-US"/>
          </a:p>
        </p:txBody>
      </p:sp>
      <p:sp>
        <p:nvSpPr>
          <p:cNvPr id="38" name="Rectangle 37">
            <a:extLst>
              <a:ext uri="{FF2B5EF4-FFF2-40B4-BE49-F238E27FC236}">
                <a16:creationId xmlns:a16="http://schemas.microsoft.com/office/drawing/2014/main" id="{D30DAA3D-68CD-2C45-8C71-4F9103646803}"/>
              </a:ext>
            </a:extLst>
          </p:cNvPr>
          <p:cNvSpPr/>
          <p:nvPr/>
        </p:nvSpPr>
        <p:spPr>
          <a:xfrm>
            <a:off x="2676063" y="1549966"/>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5228708" y="509669"/>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5228708" y="1541063"/>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5228708" y="2632684"/>
            <a:ext cx="1288251"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3885904" y="207162"/>
            <a:ext cx="777089" cy="1908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3291897" y="506825"/>
            <a:ext cx="1422825" cy="307777"/>
          </a:xfrm>
          <a:prstGeom prst="rect">
            <a:avLst/>
          </a:prstGeom>
          <a:noFill/>
        </p:spPr>
        <p:txBody>
          <a:bodyPr wrap="squar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3320189" y="2076381"/>
            <a:ext cx="1908519" cy="819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5872834" y="1036084"/>
            <a:ext cx="0" cy="504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5872834" y="2067478"/>
            <a:ext cx="0" cy="56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5036785" y="165458"/>
            <a:ext cx="1671578" cy="31721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5357434" y="210880"/>
            <a:ext cx="1106457" cy="307777"/>
          </a:xfrm>
          <a:prstGeom prst="rect">
            <a:avLst/>
          </a:prstGeom>
          <a:noFill/>
        </p:spPr>
        <p:txBody>
          <a:bodyPr wrap="squar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930267" y="192152"/>
            <a:ext cx="5074309" cy="1169551"/>
          </a:xfrm>
          <a:prstGeom prst="rect">
            <a:avLst/>
          </a:prstGeom>
          <a:noFill/>
        </p:spPr>
        <p:txBody>
          <a:bodyPr wrap="square" rtlCol="0">
            <a:spAutoFit/>
          </a:bodyPr>
          <a:lstStyle/>
          <a:p>
            <a:r>
              <a:rPr lang="en-US" sz="1400" dirty="0"/>
              <a:t>Monitors Applications:</a:t>
            </a:r>
          </a:p>
          <a:p>
            <a:pPr marL="285750" indent="-285750">
              <a:buFont typeface="Arial" panose="020B0604020202020204" pitchFamily="34" charset="0"/>
              <a:buChar char="•"/>
            </a:pPr>
            <a:r>
              <a:rPr lang="en-US" sz="1400" dirty="0"/>
              <a:t>Extracts workloads – e.g., URL requests </a:t>
            </a:r>
          </a:p>
          <a:p>
            <a:pPr marL="285750" indent="-285750">
              <a:buFont typeface="Arial" panose="020B0604020202020204" pitchFamily="34" charset="0"/>
              <a:buChar char="•"/>
            </a:pPr>
            <a:r>
              <a:rPr lang="en-US" sz="1400" dirty="0"/>
              <a:t>Tracks app specific metrics – e.g., opened connections</a:t>
            </a:r>
          </a:p>
          <a:p>
            <a:pPr marL="285750" indent="-285750">
              <a:buFont typeface="Arial" panose="020B0604020202020204" pitchFamily="34" charset="0"/>
              <a:buChar char="•"/>
            </a:pPr>
            <a:r>
              <a:rPr lang="en-US" sz="1400" dirty="0"/>
              <a:t>Tracks performance metrics – throughput, CPU consumption</a:t>
            </a:r>
          </a:p>
          <a:p>
            <a:pPr marL="285750" indent="-285750">
              <a:buFont typeface="Arial" panose="020B0604020202020204" pitchFamily="34" charset="0"/>
              <a:buChar char="•"/>
            </a:pPr>
            <a:endParaRPr lang="en-US" sz="1400" dirty="0"/>
          </a:p>
        </p:txBody>
      </p:sp>
      <p:cxnSp>
        <p:nvCxnSpPr>
          <p:cNvPr id="61" name="Straight Connector 60">
            <a:extLst>
              <a:ext uri="{FF2B5EF4-FFF2-40B4-BE49-F238E27FC236}">
                <a16:creationId xmlns:a16="http://schemas.microsoft.com/office/drawing/2014/main" id="{9FDF0B38-5487-7B4D-8060-18697158194E}"/>
              </a:ext>
            </a:extLst>
          </p:cNvPr>
          <p:cNvCxnSpPr>
            <a:cxnSpLocks/>
            <a:stCxn id="39" idx="3"/>
            <a:endCxn id="60" idx="1"/>
          </p:cNvCxnSpPr>
          <p:nvPr/>
        </p:nvCxnSpPr>
        <p:spPr>
          <a:xfrm>
            <a:off x="6516959" y="772877"/>
            <a:ext cx="413308" cy="4051"/>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930267" y="1429185"/>
            <a:ext cx="5530986" cy="738664"/>
          </a:xfrm>
          <a:prstGeom prst="rect">
            <a:avLst/>
          </a:prstGeom>
          <a:noFill/>
        </p:spPr>
        <p:txBody>
          <a:bodyPr wrap="square" rtlCol="0">
            <a:spAutoFit/>
          </a:bodyPr>
          <a:lstStyle/>
          <a:p>
            <a:r>
              <a:rPr lang="en-US" sz="1400" dirty="0"/>
              <a:t>Classifies workloads:</a:t>
            </a:r>
          </a:p>
          <a:p>
            <a:pPr marL="285750" indent="-285750">
              <a:buFont typeface="Arial" panose="020B0604020202020204" pitchFamily="34" charset="0"/>
              <a:buChar char="•"/>
            </a:pPr>
            <a:r>
              <a:rPr lang="en-US" sz="1400" dirty="0"/>
              <a:t>Learns when each workload type is seen during the application run</a:t>
            </a:r>
          </a:p>
          <a:p>
            <a:pPr marL="285750" indent="-285750">
              <a:buFont typeface="Arial" panose="020B0604020202020204" pitchFamily="34" charset="0"/>
              <a:buChar char="•"/>
            </a:pPr>
            <a:r>
              <a:rPr lang="en-CA" sz="1400" dirty="0"/>
              <a:t>Recommends the next config to try for the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flipV="1">
            <a:off x="6516959" y="1798517"/>
            <a:ext cx="413308" cy="5754"/>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900286" y="2524673"/>
            <a:ext cx="3169586" cy="738664"/>
          </a:xfrm>
          <a:prstGeom prst="rect">
            <a:avLst/>
          </a:prstGeom>
          <a:noFill/>
        </p:spPr>
        <p:txBody>
          <a:bodyPr wrap="square" rtlCol="0">
            <a:spAutoFit/>
          </a:bodyPr>
          <a:lstStyle/>
          <a:p>
            <a:r>
              <a:rPr lang="en-US" sz="1400" dirty="0"/>
              <a:t>Decides on best action:</a:t>
            </a:r>
          </a:p>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Applies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flipV="1">
            <a:off x="6516959" y="2894005"/>
            <a:ext cx="383327" cy="1887"/>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3213230" y="2927242"/>
            <a:ext cx="965136" cy="307777"/>
          </a:xfrm>
          <a:prstGeom prst="rect">
            <a:avLst/>
          </a:prstGeom>
          <a:noFill/>
        </p:spPr>
        <p:txBody>
          <a:bodyPr wrap="square" rtlCol="0">
            <a:spAutoFit/>
          </a:bodyPr>
          <a:lstStyle/>
          <a:p>
            <a:r>
              <a:rPr lang="en-US" sz="1400" dirty="0"/>
              <a:t>Configures</a:t>
            </a:r>
          </a:p>
        </p:txBody>
      </p:sp>
      <p:grpSp>
        <p:nvGrpSpPr>
          <p:cNvPr id="7" name="Group 6">
            <a:extLst>
              <a:ext uri="{FF2B5EF4-FFF2-40B4-BE49-F238E27FC236}">
                <a16:creationId xmlns:a16="http://schemas.microsoft.com/office/drawing/2014/main" id="{4A4F7C56-A435-344F-86DF-EF3FE5CA8BAC}"/>
              </a:ext>
            </a:extLst>
          </p:cNvPr>
          <p:cNvGrpSpPr/>
          <p:nvPr/>
        </p:nvGrpSpPr>
        <p:grpSpPr>
          <a:xfrm>
            <a:off x="1527537" y="2259893"/>
            <a:ext cx="1168933" cy="1168933"/>
            <a:chOff x="1527537" y="2259893"/>
            <a:chExt cx="1168933" cy="1168933"/>
          </a:xfrm>
        </p:grpSpPr>
        <p:sp>
          <p:nvSpPr>
            <p:cNvPr id="27" name="Oval 26">
              <a:extLst>
                <a:ext uri="{FF2B5EF4-FFF2-40B4-BE49-F238E27FC236}">
                  <a16:creationId xmlns:a16="http://schemas.microsoft.com/office/drawing/2014/main" id="{F1D12143-AB99-F943-B4CE-C401DF4B45F2}"/>
                </a:ext>
              </a:extLst>
            </p:cNvPr>
            <p:cNvSpPr/>
            <p:nvPr/>
          </p:nvSpPr>
          <p:spPr>
            <a:xfrm>
              <a:off x="1527537" y="2259893"/>
              <a:ext cx="1168933" cy="1168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F12A3A-7B8C-7346-ABC7-28936FF9D5EE}"/>
                </a:ext>
              </a:extLst>
            </p:cNvPr>
            <p:cNvSpPr/>
            <p:nvPr/>
          </p:nvSpPr>
          <p:spPr>
            <a:xfrm>
              <a:off x="1799385" y="2615595"/>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703B6F3-BFCF-BB40-A3A2-B19938D862DF}"/>
                </a:ext>
              </a:extLst>
            </p:cNvPr>
            <p:cNvSpPr/>
            <p:nvPr/>
          </p:nvSpPr>
          <p:spPr>
            <a:xfrm>
              <a:off x="2172111" y="2496619"/>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16E67D1C-89F8-4D4F-B526-54F8859D72D8}"/>
              </a:ext>
            </a:extLst>
          </p:cNvPr>
          <p:cNvGrpSpPr/>
          <p:nvPr/>
        </p:nvGrpSpPr>
        <p:grpSpPr>
          <a:xfrm>
            <a:off x="358604" y="3048082"/>
            <a:ext cx="1168933" cy="1168933"/>
            <a:chOff x="358604" y="3048082"/>
            <a:chExt cx="1168933" cy="1168933"/>
          </a:xfrm>
        </p:grpSpPr>
        <p:sp>
          <p:nvSpPr>
            <p:cNvPr id="26" name="Oval 25">
              <a:extLst>
                <a:ext uri="{FF2B5EF4-FFF2-40B4-BE49-F238E27FC236}">
                  <a16:creationId xmlns:a16="http://schemas.microsoft.com/office/drawing/2014/main" id="{EF4C0086-55BD-DA41-9E81-AC9B94CA5E69}"/>
                </a:ext>
              </a:extLst>
            </p:cNvPr>
            <p:cNvSpPr/>
            <p:nvPr/>
          </p:nvSpPr>
          <p:spPr>
            <a:xfrm>
              <a:off x="358604" y="3048082"/>
              <a:ext cx="1168933" cy="116893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3A8E151-97BF-C54F-8FFD-8B996D296067}"/>
                </a:ext>
              </a:extLst>
            </p:cNvPr>
            <p:cNvSpPr/>
            <p:nvPr/>
          </p:nvSpPr>
          <p:spPr>
            <a:xfrm>
              <a:off x="535214" y="3438012"/>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73B3ECB-435C-B94C-8B08-53C5FF2ED2D8}"/>
                </a:ext>
              </a:extLst>
            </p:cNvPr>
            <p:cNvSpPr/>
            <p:nvPr/>
          </p:nvSpPr>
          <p:spPr>
            <a:xfrm>
              <a:off x="907940" y="3319036"/>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F432067-50A2-7842-AB79-8BA15BF974ED}"/>
                </a:ext>
              </a:extLst>
            </p:cNvPr>
            <p:cNvSpPr/>
            <p:nvPr/>
          </p:nvSpPr>
          <p:spPr>
            <a:xfrm>
              <a:off x="849472" y="3632548"/>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3C7B7C6-A1B8-3D4E-83F2-A57EB72356EC}"/>
              </a:ext>
            </a:extLst>
          </p:cNvPr>
          <p:cNvGrpSpPr/>
          <p:nvPr/>
        </p:nvGrpSpPr>
        <p:grpSpPr>
          <a:xfrm>
            <a:off x="2156055" y="3438012"/>
            <a:ext cx="1168933" cy="1168933"/>
            <a:chOff x="2156055" y="3438012"/>
            <a:chExt cx="1168933" cy="1168933"/>
          </a:xfrm>
        </p:grpSpPr>
        <p:sp>
          <p:nvSpPr>
            <p:cNvPr id="28" name="Oval 27">
              <a:extLst>
                <a:ext uri="{FF2B5EF4-FFF2-40B4-BE49-F238E27FC236}">
                  <a16:creationId xmlns:a16="http://schemas.microsoft.com/office/drawing/2014/main" id="{245F7AB1-9731-1F49-9473-DAE0F688BB92}"/>
                </a:ext>
              </a:extLst>
            </p:cNvPr>
            <p:cNvSpPr/>
            <p:nvPr/>
          </p:nvSpPr>
          <p:spPr>
            <a:xfrm>
              <a:off x="2156055" y="3438012"/>
              <a:ext cx="1168933" cy="1168933"/>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063B946-27B7-6542-8897-EDB4058AE004}"/>
                </a:ext>
              </a:extLst>
            </p:cNvPr>
            <p:cNvSpPr/>
            <p:nvPr/>
          </p:nvSpPr>
          <p:spPr>
            <a:xfrm>
              <a:off x="2740521" y="3810994"/>
              <a:ext cx="237951" cy="2379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Curved Connector 40">
            <a:extLst>
              <a:ext uri="{FF2B5EF4-FFF2-40B4-BE49-F238E27FC236}">
                <a16:creationId xmlns:a16="http://schemas.microsoft.com/office/drawing/2014/main" id="{A2085DF0-AA3F-B54D-BB07-52785FF3EBBD}"/>
              </a:ext>
            </a:extLst>
          </p:cNvPr>
          <p:cNvCxnSpPr>
            <a:cxnSpLocks/>
            <a:stCxn id="35" idx="0"/>
            <a:endCxn id="28" idx="3"/>
          </p:cNvCxnSpPr>
          <p:nvPr/>
        </p:nvCxnSpPr>
        <p:spPr>
          <a:xfrm rot="5400000" flipH="1" flipV="1">
            <a:off x="1632118" y="4331178"/>
            <a:ext cx="590542" cy="799704"/>
          </a:xfrm>
          <a:prstGeom prst="curvedConnector3">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FCBA207B-6A05-5D4F-A37B-34F49E9196B8}"/>
              </a:ext>
            </a:extLst>
          </p:cNvPr>
          <p:cNvCxnSpPr>
            <a:cxnSpLocks/>
            <a:stCxn id="35" idx="0"/>
            <a:endCxn id="26" idx="4"/>
          </p:cNvCxnSpPr>
          <p:nvPr/>
        </p:nvCxnSpPr>
        <p:spPr>
          <a:xfrm rot="16200000" flipV="1">
            <a:off x="830661" y="4329425"/>
            <a:ext cx="809286" cy="584466"/>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0334DA69-D24E-B343-9E6B-4B3F9BF7528B}"/>
              </a:ext>
            </a:extLst>
          </p:cNvPr>
          <p:cNvCxnSpPr>
            <a:cxnSpLocks/>
            <a:stCxn id="35" idx="0"/>
            <a:endCxn id="27" idx="4"/>
          </p:cNvCxnSpPr>
          <p:nvPr/>
        </p:nvCxnSpPr>
        <p:spPr>
          <a:xfrm rot="5400000" flipH="1" flipV="1">
            <a:off x="1021033" y="3935331"/>
            <a:ext cx="1597475" cy="584467"/>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F20B99F-5C02-7240-B164-ABF8A6871463}"/>
              </a:ext>
            </a:extLst>
          </p:cNvPr>
          <p:cNvGrpSpPr/>
          <p:nvPr/>
        </p:nvGrpSpPr>
        <p:grpSpPr>
          <a:xfrm>
            <a:off x="847253" y="4967351"/>
            <a:ext cx="1403910" cy="587379"/>
            <a:chOff x="847253" y="4976254"/>
            <a:chExt cx="1403910" cy="587379"/>
          </a:xfrm>
        </p:grpSpPr>
        <p:sp>
          <p:nvSpPr>
            <p:cNvPr id="35" name="Rectangle 34">
              <a:extLst>
                <a:ext uri="{FF2B5EF4-FFF2-40B4-BE49-F238E27FC236}">
                  <a16:creationId xmlns:a16="http://schemas.microsoft.com/office/drawing/2014/main" id="{8ED7CD2A-CB54-1C4E-A267-180247865E4D}"/>
                </a:ext>
              </a:extLst>
            </p:cNvPr>
            <p:cNvSpPr/>
            <p:nvPr/>
          </p:nvSpPr>
          <p:spPr>
            <a:xfrm>
              <a:off x="1408561" y="5035204"/>
              <a:ext cx="237951" cy="23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BED56CA-E64B-564B-A8F4-DFE408B1488F}"/>
                </a:ext>
              </a:extLst>
            </p:cNvPr>
            <p:cNvSpPr/>
            <p:nvPr/>
          </p:nvSpPr>
          <p:spPr>
            <a:xfrm>
              <a:off x="847253" y="5286634"/>
              <a:ext cx="1403910" cy="276999"/>
            </a:xfrm>
            <a:prstGeom prst="rect">
              <a:avLst/>
            </a:prstGeom>
          </p:spPr>
          <p:txBody>
            <a:bodyPr wrap="none">
              <a:spAutoFit/>
            </a:bodyPr>
            <a:lstStyle/>
            <a:p>
              <a:pPr lvl="0"/>
              <a:r>
                <a:rPr lang="en-US" sz="1200" dirty="0"/>
                <a:t>Observed workload</a:t>
              </a:r>
            </a:p>
          </p:txBody>
        </p:sp>
        <p:sp>
          <p:nvSpPr>
            <p:cNvPr id="46" name="Rectangle 45">
              <a:extLst>
                <a:ext uri="{FF2B5EF4-FFF2-40B4-BE49-F238E27FC236}">
                  <a16:creationId xmlns:a16="http://schemas.microsoft.com/office/drawing/2014/main" id="{C18FF088-2643-6F4A-B6C6-A4359EEA3C68}"/>
                </a:ext>
              </a:extLst>
            </p:cNvPr>
            <p:cNvSpPr/>
            <p:nvPr/>
          </p:nvSpPr>
          <p:spPr>
            <a:xfrm>
              <a:off x="1381669" y="4976254"/>
              <a:ext cx="292068" cy="369332"/>
            </a:xfrm>
            <a:prstGeom prst="rect">
              <a:avLst/>
            </a:prstGeom>
          </p:spPr>
          <p:txBody>
            <a:bodyPr wrap="none">
              <a:spAutoFit/>
            </a:bodyPr>
            <a:lstStyle/>
            <a:p>
              <a:r>
                <a:rPr lang="en-US" dirty="0"/>
                <a:t>?</a:t>
              </a:r>
            </a:p>
          </p:txBody>
        </p:sp>
      </p:grpSp>
      <p:graphicFrame>
        <p:nvGraphicFramePr>
          <p:cNvPr id="47" name="Diagram 46">
            <a:extLst>
              <a:ext uri="{FF2B5EF4-FFF2-40B4-BE49-F238E27FC236}">
                <a16:creationId xmlns:a16="http://schemas.microsoft.com/office/drawing/2014/main" id="{A3BE3430-822B-914A-B605-33786AC5FE57}"/>
              </a:ext>
            </a:extLst>
          </p:cNvPr>
          <p:cNvGraphicFramePr/>
          <p:nvPr>
            <p:extLst>
              <p:ext uri="{D42A27DB-BD31-4B8C-83A1-F6EECF244321}">
                <p14:modId xmlns:p14="http://schemas.microsoft.com/office/powerpoint/2010/main" val="4131475919"/>
              </p:ext>
            </p:extLst>
          </p:nvPr>
        </p:nvGraphicFramePr>
        <p:xfrm>
          <a:off x="657018" y="4953460"/>
          <a:ext cx="3164078" cy="1768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5" name="Group 54">
            <a:extLst>
              <a:ext uri="{FF2B5EF4-FFF2-40B4-BE49-F238E27FC236}">
                <a16:creationId xmlns:a16="http://schemas.microsoft.com/office/drawing/2014/main" id="{7C5A7BCF-F587-994C-96BB-BA916B1D8806}"/>
              </a:ext>
            </a:extLst>
          </p:cNvPr>
          <p:cNvGrpSpPr/>
          <p:nvPr/>
        </p:nvGrpSpPr>
        <p:grpSpPr>
          <a:xfrm>
            <a:off x="1194062" y="6118561"/>
            <a:ext cx="625708" cy="625708"/>
            <a:chOff x="737306" y="1103031"/>
            <a:chExt cx="625708" cy="625708"/>
          </a:xfrm>
        </p:grpSpPr>
        <p:sp>
          <p:nvSpPr>
            <p:cNvPr id="56" name="Rectangle 55">
              <a:extLst>
                <a:ext uri="{FF2B5EF4-FFF2-40B4-BE49-F238E27FC236}">
                  <a16:creationId xmlns:a16="http://schemas.microsoft.com/office/drawing/2014/main" id="{EB86099F-94A7-984B-AFFC-D70B22BBB417}"/>
                </a:ext>
              </a:extLst>
            </p:cNvPr>
            <p:cNvSpPr/>
            <p:nvPr/>
          </p:nvSpPr>
          <p:spPr>
            <a:xfrm>
              <a:off x="737306" y="1103031"/>
              <a:ext cx="625708" cy="625708"/>
            </a:xfrm>
            <a:prstGeom prst="rect">
              <a:avLst/>
            </a:prstGeom>
            <a:blipFill rotWithShape="0">
              <a:blip r:embed="rId7">
                <a:extLst>
                  <a:ext uri="{96DAC541-7B7A-43D3-8B79-37D633B846F1}">
                    <asvg:svgBlip xmlns:asvg="http://schemas.microsoft.com/office/drawing/2016/SVG/main" r:embed="rId8"/>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57" name="TextBox 56">
              <a:extLst>
                <a:ext uri="{FF2B5EF4-FFF2-40B4-BE49-F238E27FC236}">
                  <a16:creationId xmlns:a16="http://schemas.microsoft.com/office/drawing/2014/main" id="{474AC1A8-7342-5841-90EF-06EB935DDAA5}"/>
                </a:ext>
              </a:extLst>
            </p:cNvPr>
            <p:cNvSpPr txBox="1"/>
            <p:nvPr/>
          </p:nvSpPr>
          <p:spPr>
            <a:xfrm>
              <a:off x="737306" y="1103031"/>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p:txBody>
        </p:sp>
      </p:grpSp>
      <p:grpSp>
        <p:nvGrpSpPr>
          <p:cNvPr id="58" name="Group 57">
            <a:extLst>
              <a:ext uri="{FF2B5EF4-FFF2-40B4-BE49-F238E27FC236}">
                <a16:creationId xmlns:a16="http://schemas.microsoft.com/office/drawing/2014/main" id="{72359E9D-629C-9F42-9B8C-A8E64E4A87F6}"/>
              </a:ext>
            </a:extLst>
          </p:cNvPr>
          <p:cNvGrpSpPr/>
          <p:nvPr/>
        </p:nvGrpSpPr>
        <p:grpSpPr>
          <a:xfrm>
            <a:off x="2546642" y="6147842"/>
            <a:ext cx="625708" cy="625708"/>
            <a:chOff x="1801063" y="1103031"/>
            <a:chExt cx="625708" cy="625708"/>
          </a:xfrm>
        </p:grpSpPr>
        <p:sp>
          <p:nvSpPr>
            <p:cNvPr id="67" name="Rectangle 66">
              <a:extLst>
                <a:ext uri="{FF2B5EF4-FFF2-40B4-BE49-F238E27FC236}">
                  <a16:creationId xmlns:a16="http://schemas.microsoft.com/office/drawing/2014/main" id="{9CECC1DA-61F4-A54B-898B-823374CA8826}"/>
                </a:ext>
              </a:extLst>
            </p:cNvPr>
            <p:cNvSpPr/>
            <p:nvPr/>
          </p:nvSpPr>
          <p:spPr>
            <a:xfrm>
              <a:off x="1801063" y="1103031"/>
              <a:ext cx="625708" cy="625708"/>
            </a:xfrm>
            <a:prstGeom prst="rect">
              <a:avLst/>
            </a:prstGeom>
            <a:blipFill rotWithShape="0">
              <a:blip r:embed="rId9">
                <a:extLst>
                  <a:ext uri="{96DAC541-7B7A-43D3-8B79-37D633B846F1}">
                    <asvg:svgBlip xmlns:asvg="http://schemas.microsoft.com/office/drawing/2016/SVG/main" r:embed="rId10"/>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68" name="TextBox 67">
              <a:extLst>
                <a:ext uri="{FF2B5EF4-FFF2-40B4-BE49-F238E27FC236}">
                  <a16:creationId xmlns:a16="http://schemas.microsoft.com/office/drawing/2014/main" id="{8F7BDEB0-505B-9541-B99B-8A3FAE813318}"/>
                </a:ext>
              </a:extLst>
            </p:cNvPr>
            <p:cNvSpPr txBox="1"/>
            <p:nvPr/>
          </p:nvSpPr>
          <p:spPr>
            <a:xfrm>
              <a:off x="1801063" y="1103031"/>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p:txBody>
        </p:sp>
      </p:grpSp>
      <p:grpSp>
        <p:nvGrpSpPr>
          <p:cNvPr id="69" name="Group 68">
            <a:extLst>
              <a:ext uri="{FF2B5EF4-FFF2-40B4-BE49-F238E27FC236}">
                <a16:creationId xmlns:a16="http://schemas.microsoft.com/office/drawing/2014/main" id="{7964641A-BD78-3147-A2C0-E649126B27B4}"/>
              </a:ext>
            </a:extLst>
          </p:cNvPr>
          <p:cNvGrpSpPr/>
          <p:nvPr/>
        </p:nvGrpSpPr>
        <p:grpSpPr>
          <a:xfrm>
            <a:off x="2512091" y="4944557"/>
            <a:ext cx="625708" cy="625708"/>
            <a:chOff x="1801063" y="39274"/>
            <a:chExt cx="625708" cy="625708"/>
          </a:xfrm>
        </p:grpSpPr>
        <p:sp>
          <p:nvSpPr>
            <p:cNvPr id="70" name="Rectangle 69">
              <a:extLst>
                <a:ext uri="{FF2B5EF4-FFF2-40B4-BE49-F238E27FC236}">
                  <a16:creationId xmlns:a16="http://schemas.microsoft.com/office/drawing/2014/main" id="{5C3BEEE3-563F-7749-A31E-405A561CF049}"/>
                </a:ext>
              </a:extLst>
            </p:cNvPr>
            <p:cNvSpPr/>
            <p:nvPr/>
          </p:nvSpPr>
          <p:spPr>
            <a:xfrm>
              <a:off x="1801063" y="39274"/>
              <a:ext cx="625708" cy="625708"/>
            </a:xfrm>
            <a:prstGeom prst="rect">
              <a:avLst/>
            </a:prstGeom>
            <a:blipFill rotWithShape="0">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71" name="TextBox 70">
              <a:extLst>
                <a:ext uri="{FF2B5EF4-FFF2-40B4-BE49-F238E27FC236}">
                  <a16:creationId xmlns:a16="http://schemas.microsoft.com/office/drawing/2014/main" id="{D4E300DB-EDB7-B04F-860B-6CEABFDCF9BE}"/>
                </a:ext>
              </a:extLst>
            </p:cNvPr>
            <p:cNvSpPr txBox="1"/>
            <p:nvPr/>
          </p:nvSpPr>
          <p:spPr>
            <a:xfrm>
              <a:off x="1801063" y="39274"/>
              <a:ext cx="625708" cy="6257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p:txBody>
        </p:sp>
      </p:grpSp>
      <p:sp>
        <p:nvSpPr>
          <p:cNvPr id="18" name="TextBox 17">
            <a:extLst>
              <a:ext uri="{FF2B5EF4-FFF2-40B4-BE49-F238E27FC236}">
                <a16:creationId xmlns:a16="http://schemas.microsoft.com/office/drawing/2014/main" id="{55319524-7A42-A04D-956A-AD85066D3784}"/>
              </a:ext>
            </a:extLst>
          </p:cNvPr>
          <p:cNvSpPr txBox="1"/>
          <p:nvPr/>
        </p:nvSpPr>
        <p:spPr>
          <a:xfrm>
            <a:off x="4307451" y="4684399"/>
            <a:ext cx="7151060" cy="1015663"/>
          </a:xfrm>
          <a:prstGeom prst="rect">
            <a:avLst/>
          </a:prstGeom>
          <a:noFill/>
        </p:spPr>
        <p:txBody>
          <a:bodyPr wrap="none" rtlCol="0">
            <a:spAutoFit/>
          </a:bodyPr>
          <a:lstStyle/>
          <a:p>
            <a:r>
              <a:rPr lang="en-US" sz="6000" dirty="0">
                <a:latin typeface="+mj-lt"/>
              </a:rPr>
              <a:t>SmartTuning Overview</a:t>
            </a:r>
          </a:p>
        </p:txBody>
      </p:sp>
    </p:spTree>
    <p:extLst>
      <p:ext uri="{BB962C8B-B14F-4D97-AF65-F5344CB8AC3E}">
        <p14:creationId xmlns:p14="http://schemas.microsoft.com/office/powerpoint/2010/main" val="40916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8"/>
                                        </p:tgtEl>
                                      </p:cBhvr>
                                    </p:animEffect>
                                    <p:animScale>
                                      <p:cBhvr>
                                        <p:cTn id="10" dur="250" autoRev="1" fill="hold"/>
                                        <p:tgtEl>
                                          <p:spTgt spid="3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69"/>
                                        </p:tgtEl>
                                      </p:cBhvr>
                                    </p:animEffect>
                                    <p:animScale>
                                      <p:cBhvr>
                                        <p:cTn id="18" dur="250" autoRev="1" fill="hold"/>
                                        <p:tgtEl>
                                          <p:spTgt spid="69"/>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9"/>
                                        </p:tgtEl>
                                      </p:cBhvr>
                                    </p:animEffect>
                                    <p:animScale>
                                      <p:cBhvr>
                                        <p:cTn id="21" dur="250" autoRev="1" fill="hold"/>
                                        <p:tgtEl>
                                          <p:spTgt spid="39"/>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10"/>
                                        </p:tgtEl>
                                      </p:cBhvr>
                                    </p:animEffect>
                                    <p:animScale>
                                      <p:cBhvr>
                                        <p:cTn id="26" dur="250" autoRev="1" fill="hold"/>
                                        <p:tgtEl>
                                          <p:spTgt spid="10"/>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3"/>
                                        </p:tgtEl>
                                      </p:cBhvr>
                                    </p:animEffect>
                                    <p:animScale>
                                      <p:cBhvr>
                                        <p:cTn id="29" dur="250" autoRev="1" fill="hold"/>
                                        <p:tgtEl>
                                          <p:spTgt spid="43"/>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62">
                                            <p:txEl>
                                              <p:pRg st="0" end="0"/>
                                            </p:txEl>
                                          </p:spTgt>
                                        </p:tgtEl>
                                      </p:cBhvr>
                                    </p:animEffect>
                                    <p:animScale>
                                      <p:cBhvr>
                                        <p:cTn id="32" dur="250" autoRev="1" fill="hold"/>
                                        <p:tgtEl>
                                          <p:spTgt spid="62">
                                            <p:txEl>
                                              <p:pRg st="0" end="0"/>
                                            </p:txEl>
                                          </p:spTgt>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6"/>
                                        </p:tgtEl>
                                      </p:cBhvr>
                                    </p:animEffect>
                                    <p:animScale>
                                      <p:cBhvr>
                                        <p:cTn id="35" dur="250" autoRev="1" fill="hold"/>
                                        <p:tgtEl>
                                          <p:spTgt spid="6"/>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7"/>
                                        </p:tgtEl>
                                      </p:cBhvr>
                                    </p:animEffect>
                                    <p:animScale>
                                      <p:cBhvr>
                                        <p:cTn id="38" dur="250" autoRev="1" fill="hold"/>
                                        <p:tgtEl>
                                          <p:spTgt spid="7"/>
                                        </p:tgtEl>
                                      </p:cBhvr>
                                      <p:by x="105000" y="105000"/>
                                    </p:animScale>
                                  </p:childTnLst>
                                </p:cTn>
                              </p:par>
                              <p:par>
                                <p:cTn id="39" presetID="26" presetClass="emph" presetSubtype="0" fill="hold" nodeType="with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6"/>
                                        </p:tgtEl>
                                      </p:cBhvr>
                                    </p:animEffect>
                                    <p:animScale>
                                      <p:cBhvr>
                                        <p:cTn id="46" dur="250" autoRev="1" fill="hold"/>
                                        <p:tgtEl>
                                          <p:spTgt spid="6"/>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par>
                                <p:cTn id="50" presetID="26" presetClass="emph" presetSubtype="0" fill="hold" nodeType="withEffect">
                                  <p:stCondLst>
                                    <p:cond delay="0"/>
                                  </p:stCondLst>
                                  <p:childTnLst>
                                    <p:animEffect transition="out" filter="fade">
                                      <p:cBhvr>
                                        <p:cTn id="51" dur="500" tmFilter="0, 0; .2, .5; .8, .5; 1, 0"/>
                                        <p:tgtEl>
                                          <p:spTgt spid="8"/>
                                        </p:tgtEl>
                                      </p:cBhvr>
                                    </p:animEffect>
                                    <p:animScale>
                                      <p:cBhvr>
                                        <p:cTn id="52" dur="250" autoRev="1" fill="hold"/>
                                        <p:tgtEl>
                                          <p:spTgt spid="8"/>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69"/>
                                        </p:tgtEl>
                                      </p:cBhvr>
                                    </p:animEffect>
                                    <p:animScale>
                                      <p:cBhvr>
                                        <p:cTn id="55" dur="250" autoRev="1" fill="hold"/>
                                        <p:tgtEl>
                                          <p:spTgt spid="69"/>
                                        </p:tgtEl>
                                      </p:cBhvr>
                                      <p:by x="105000" y="105000"/>
                                    </p:animScale>
                                  </p:childTnLst>
                                </p:cTn>
                              </p:par>
                              <p:par>
                                <p:cTn id="56" presetID="26" presetClass="emph" presetSubtype="0" fill="hold" nodeType="withEffect">
                                  <p:stCondLst>
                                    <p:cond delay="0"/>
                                  </p:stCondLst>
                                  <p:childTnLst>
                                    <p:animEffect transition="out" filter="fade">
                                      <p:cBhvr>
                                        <p:cTn id="57" dur="500" tmFilter="0, 0; .2, .5; .8, .5; 1, 0"/>
                                        <p:tgtEl>
                                          <p:spTgt spid="62">
                                            <p:txEl>
                                              <p:pRg st="2" end="2"/>
                                            </p:txEl>
                                          </p:spTgt>
                                        </p:tgtEl>
                                      </p:cBhvr>
                                    </p:animEffect>
                                    <p:animScale>
                                      <p:cBhvr>
                                        <p:cTn id="58" dur="250" autoRev="1" fill="hold"/>
                                        <p:tgtEl>
                                          <p:spTgt spid="62">
                                            <p:txEl>
                                              <p:pRg st="2" end="2"/>
                                            </p:txEl>
                                          </p:spTgt>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62">
                                            <p:txEl>
                                              <p:pRg st="1" end="1"/>
                                            </p:txEl>
                                          </p:spTgt>
                                        </p:tgtEl>
                                      </p:cBhvr>
                                    </p:animEffect>
                                    <p:animScale>
                                      <p:cBhvr>
                                        <p:cTn id="61" dur="250" autoRev="1" fill="hold"/>
                                        <p:tgtEl>
                                          <p:spTgt spid="62">
                                            <p:txEl>
                                              <p:pRg st="1" end="1"/>
                                            </p:txEl>
                                          </p:spTgt>
                                        </p:tgtEl>
                                      </p:cBhvr>
                                      <p:by x="105000" y="105000"/>
                                    </p:animScale>
                                  </p:childTnLst>
                                </p:cTn>
                              </p:par>
                              <p:par>
                                <p:cTn id="62" presetID="26" presetClass="emph" presetSubtype="0" fill="hold" nodeType="withEffect">
                                  <p:stCondLst>
                                    <p:cond delay="0"/>
                                  </p:stCondLst>
                                  <p:childTnLst>
                                    <p:animEffect transition="out" filter="fade">
                                      <p:cBhvr>
                                        <p:cTn id="63" dur="500" tmFilter="0, 0; .2, .5; .8, .5; 1, 0"/>
                                        <p:tgtEl>
                                          <p:spTgt spid="58"/>
                                        </p:tgtEl>
                                      </p:cBhvr>
                                    </p:animEffect>
                                    <p:animScale>
                                      <p:cBhvr>
                                        <p:cTn id="64" dur="250" autoRev="1" fill="hold"/>
                                        <p:tgtEl>
                                          <p:spTgt spid="58"/>
                                        </p:tgtEl>
                                      </p:cBhvr>
                                      <p:by x="105000" y="105000"/>
                                    </p:animScale>
                                  </p:childTnLst>
                                </p:cTn>
                              </p:par>
                              <p:par>
                                <p:cTn id="65" presetID="26" presetClass="emph" presetSubtype="0" fill="hold" grpId="1" nodeType="withEffect">
                                  <p:stCondLst>
                                    <p:cond delay="0"/>
                                  </p:stCondLst>
                                  <p:childTnLst>
                                    <p:animEffect transition="out" filter="fade">
                                      <p:cBhvr>
                                        <p:cTn id="66" dur="500" tmFilter="0, 0; .2, .5; .8, .5; 1, 0"/>
                                        <p:tgtEl>
                                          <p:spTgt spid="43"/>
                                        </p:tgtEl>
                                      </p:cBhvr>
                                    </p:animEffect>
                                    <p:animScale>
                                      <p:cBhvr>
                                        <p:cTn id="67" dur="250" autoRev="1" fill="hold"/>
                                        <p:tgtEl>
                                          <p:spTgt spid="43"/>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nodeType="clickEffect">
                                  <p:stCondLst>
                                    <p:cond delay="0"/>
                                  </p:stCondLst>
                                  <p:childTnLst>
                                    <p:animEffect transition="out" filter="fade">
                                      <p:cBhvr>
                                        <p:cTn id="71" dur="500" tmFilter="0, 0; .2, .5; .8, .5; 1, 0"/>
                                        <p:tgtEl>
                                          <p:spTgt spid="7"/>
                                        </p:tgtEl>
                                      </p:cBhvr>
                                    </p:animEffect>
                                    <p:animScale>
                                      <p:cBhvr>
                                        <p:cTn id="72" dur="250" autoRev="1" fill="hold"/>
                                        <p:tgtEl>
                                          <p:spTgt spid="7"/>
                                        </p:tgtEl>
                                      </p:cBhvr>
                                      <p:by x="105000" y="105000"/>
                                    </p:animScale>
                                  </p:childTnLst>
                                </p:cTn>
                              </p:par>
                              <p:par>
                                <p:cTn id="73" presetID="26" presetClass="emph" presetSubtype="0" fill="hold" nodeType="withEffect">
                                  <p:stCondLst>
                                    <p:cond delay="0"/>
                                  </p:stCondLst>
                                  <p:childTnLst>
                                    <p:animEffect transition="out" filter="fade">
                                      <p:cBhvr>
                                        <p:cTn id="74" dur="500" tmFilter="0, 0; .2, .5; .8, .5; 1, 0"/>
                                        <p:tgtEl>
                                          <p:spTgt spid="58"/>
                                        </p:tgtEl>
                                      </p:cBhvr>
                                    </p:animEffect>
                                    <p:animScale>
                                      <p:cBhvr>
                                        <p:cTn id="75" dur="250" autoRev="1" fill="hold"/>
                                        <p:tgtEl>
                                          <p:spTgt spid="58"/>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48"/>
                                        </p:tgtEl>
                                      </p:cBhvr>
                                    </p:animEffect>
                                    <p:animScale>
                                      <p:cBhvr>
                                        <p:cTn id="78" dur="250" autoRev="1" fill="hold"/>
                                        <p:tgtEl>
                                          <p:spTgt spid="48"/>
                                        </p:tgtEl>
                                      </p:cBhvr>
                                      <p:by x="105000" y="105000"/>
                                    </p:animScale>
                                  </p:childTnLst>
                                </p:cTn>
                              </p:par>
                              <p:par>
                                <p:cTn id="79" presetID="26" presetClass="emph" presetSubtype="0" fill="hold" nodeType="withEffect">
                                  <p:stCondLst>
                                    <p:cond delay="0"/>
                                  </p:stCondLst>
                                  <p:childTnLst>
                                    <p:animEffect transition="out" filter="fade">
                                      <p:cBhvr>
                                        <p:cTn id="80" dur="500" tmFilter="0, 0; .2, .5; .8, .5; 1, 0"/>
                                        <p:tgtEl>
                                          <p:spTgt spid="64">
                                            <p:txEl>
                                              <p:pRg st="1" end="1"/>
                                            </p:txEl>
                                          </p:spTgt>
                                        </p:tgtEl>
                                      </p:cBhvr>
                                    </p:animEffect>
                                    <p:animScale>
                                      <p:cBhvr>
                                        <p:cTn id="81" dur="250" autoRev="1" fill="hold"/>
                                        <p:tgtEl>
                                          <p:spTgt spid="64">
                                            <p:txEl>
                                              <p:pRg st="1" end="1"/>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grpId="1" nodeType="click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par>
                                <p:cTn id="87" presetID="26" presetClass="emph" presetSubtype="0" fill="hold" grpId="1" nodeType="withEffect">
                                  <p:stCondLst>
                                    <p:cond delay="0"/>
                                  </p:stCondLst>
                                  <p:childTnLst>
                                    <p:animEffect transition="out" filter="fade">
                                      <p:cBhvr>
                                        <p:cTn id="88" dur="500" tmFilter="0, 0; .2, .5; .8, .5; 1, 0"/>
                                        <p:tgtEl>
                                          <p:spTgt spid="38"/>
                                        </p:tgtEl>
                                      </p:cBhvr>
                                    </p:animEffect>
                                    <p:animScale>
                                      <p:cBhvr>
                                        <p:cTn id="89" dur="250" autoRev="1" fill="hold"/>
                                        <p:tgtEl>
                                          <p:spTgt spid="38"/>
                                        </p:tgtEl>
                                      </p:cBhvr>
                                      <p:by x="105000" y="105000"/>
                                    </p:animScale>
                                  </p:childTnLst>
                                </p:cTn>
                              </p:par>
                              <p:par>
                                <p:cTn id="90" presetID="26" presetClass="emph" presetSubtype="0" fill="hold" nodeType="withEffect">
                                  <p:stCondLst>
                                    <p:cond delay="0"/>
                                  </p:stCondLst>
                                  <p:childTnLst>
                                    <p:animEffect transition="out" filter="fade">
                                      <p:cBhvr>
                                        <p:cTn id="91" dur="500" tmFilter="0, 0; .2, .5; .8, .5; 1, 0"/>
                                        <p:tgtEl>
                                          <p:spTgt spid="58"/>
                                        </p:tgtEl>
                                      </p:cBhvr>
                                    </p:animEffect>
                                    <p:animScale>
                                      <p:cBhvr>
                                        <p:cTn id="92" dur="250" autoRev="1" fill="hold"/>
                                        <p:tgtEl>
                                          <p:spTgt spid="58"/>
                                        </p:tgtEl>
                                      </p:cBhvr>
                                      <p:by x="105000" y="105000"/>
                                    </p:animScale>
                                  </p:childTnLst>
                                </p:cTn>
                              </p:par>
                              <p:par>
                                <p:cTn id="93" presetID="26" presetClass="emph" presetSubtype="0" fill="hold" nodeType="withEffect">
                                  <p:stCondLst>
                                    <p:cond delay="0"/>
                                  </p:stCondLst>
                                  <p:childTnLst>
                                    <p:animEffect transition="out" filter="fade">
                                      <p:cBhvr>
                                        <p:cTn id="94" dur="500" tmFilter="0, 0; .2, .5; .8, .5; 1, 0"/>
                                        <p:tgtEl>
                                          <p:spTgt spid="55"/>
                                        </p:tgtEl>
                                      </p:cBhvr>
                                    </p:animEffect>
                                    <p:animScale>
                                      <p:cBhvr>
                                        <p:cTn id="95" dur="250" autoRev="1" fill="hold"/>
                                        <p:tgtEl>
                                          <p:spTgt spid="55"/>
                                        </p:tgtEl>
                                      </p:cBhvr>
                                      <p:by x="105000" y="105000"/>
                                    </p:animScale>
                                  </p:childTnLst>
                                </p:cTn>
                              </p:par>
                              <p:par>
                                <p:cTn id="96" presetID="26" presetClass="emph" presetSubtype="0" fill="hold" nodeType="withEffect">
                                  <p:stCondLst>
                                    <p:cond delay="0"/>
                                  </p:stCondLst>
                                  <p:childTnLst>
                                    <p:animEffect transition="out" filter="fade">
                                      <p:cBhvr>
                                        <p:cTn id="97" dur="500" tmFilter="0, 0; .2, .5; .8, .5; 1, 0"/>
                                        <p:tgtEl>
                                          <p:spTgt spid="64">
                                            <p:txEl>
                                              <p:pRg st="2" end="2"/>
                                            </p:txEl>
                                          </p:spTgt>
                                        </p:tgtEl>
                                      </p:cBhvr>
                                    </p:animEffect>
                                    <p:animScale>
                                      <p:cBhvr>
                                        <p:cTn id="98" dur="250" autoRev="1" fill="hold"/>
                                        <p:tgtEl>
                                          <p:spTgt spid="6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43" grpId="0" animBg="1"/>
      <p:bldP spid="43" grpId="1" animBg="1"/>
      <p:bldP spid="48" grpId="0" animBg="1"/>
      <p:bldP spid="48" grpId="1" animBg="1"/>
      <p:bldP spid="62"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F643-5C44-F346-A96B-D1B9216E94D2}"/>
              </a:ext>
            </a:extLst>
          </p:cNvPr>
          <p:cNvSpPr>
            <a:spLocks noGrp="1"/>
          </p:cNvSpPr>
          <p:nvPr>
            <p:ph type="title"/>
          </p:nvPr>
        </p:nvSpPr>
        <p:spPr/>
        <p:txBody>
          <a:bodyPr/>
          <a:lstStyle/>
          <a:p>
            <a:r>
              <a:rPr lang="en-US" dirty="0"/>
              <a:t>SmartTuning: Deployment</a:t>
            </a:r>
          </a:p>
        </p:txBody>
      </p:sp>
      <p:sp>
        <p:nvSpPr>
          <p:cNvPr id="3" name="Slide Number Placeholder 2">
            <a:extLst>
              <a:ext uri="{FF2B5EF4-FFF2-40B4-BE49-F238E27FC236}">
                <a16:creationId xmlns:a16="http://schemas.microsoft.com/office/drawing/2014/main" id="{AABFD63E-77E1-D24F-B8C9-CA2847FA6D45}"/>
              </a:ext>
            </a:extLst>
          </p:cNvPr>
          <p:cNvSpPr>
            <a:spLocks noGrp="1"/>
          </p:cNvSpPr>
          <p:nvPr>
            <p:ph type="sldNum" sz="quarter" idx="12"/>
          </p:nvPr>
        </p:nvSpPr>
        <p:spPr/>
        <p:txBody>
          <a:bodyPr/>
          <a:lstStyle/>
          <a:p>
            <a:fld id="{C99B16EB-E8B7-064E-A646-7400584D85DA}" type="slidenum">
              <a:rPr lang="en-US" smtClean="0"/>
              <a:t>7</a:t>
            </a:fld>
            <a:endParaRPr lang="en-US"/>
          </a:p>
        </p:txBody>
      </p:sp>
      <p:grpSp>
        <p:nvGrpSpPr>
          <p:cNvPr id="13" name="Group 12">
            <a:extLst>
              <a:ext uri="{FF2B5EF4-FFF2-40B4-BE49-F238E27FC236}">
                <a16:creationId xmlns:a16="http://schemas.microsoft.com/office/drawing/2014/main" id="{15F658EE-5255-794C-8F00-38322C286CEE}"/>
              </a:ext>
            </a:extLst>
          </p:cNvPr>
          <p:cNvGrpSpPr/>
          <p:nvPr/>
        </p:nvGrpSpPr>
        <p:grpSpPr>
          <a:xfrm>
            <a:off x="8621561" y="2699639"/>
            <a:ext cx="994171" cy="815906"/>
            <a:chOff x="7451634" y="809897"/>
            <a:chExt cx="1262743" cy="1036320"/>
          </a:xfrm>
        </p:grpSpPr>
        <p:sp>
          <p:nvSpPr>
            <p:cNvPr id="14" name="Hexagon 13">
              <a:extLst>
                <a:ext uri="{FF2B5EF4-FFF2-40B4-BE49-F238E27FC236}">
                  <a16:creationId xmlns:a16="http://schemas.microsoft.com/office/drawing/2014/main" id="{56D14F29-D715-394B-B93A-ED0AA7A799CD}"/>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5" name="Picture 2" descr="Container monitoring system Prometheus gets a major update ...">
              <a:extLst>
                <a:ext uri="{FF2B5EF4-FFF2-40B4-BE49-F238E27FC236}">
                  <a16:creationId xmlns:a16="http://schemas.microsoft.com/office/drawing/2014/main" id="{B6284CEE-2CD6-B34F-BC2A-A22E40AF2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60D3AA35-6E7A-B849-A295-755D0224F599}"/>
              </a:ext>
            </a:extLst>
          </p:cNvPr>
          <p:cNvGrpSpPr/>
          <p:nvPr/>
        </p:nvGrpSpPr>
        <p:grpSpPr>
          <a:xfrm>
            <a:off x="8610716" y="3756836"/>
            <a:ext cx="994172" cy="815906"/>
            <a:chOff x="7451634" y="809897"/>
            <a:chExt cx="1262743" cy="1036320"/>
          </a:xfrm>
        </p:grpSpPr>
        <p:sp>
          <p:nvSpPr>
            <p:cNvPr id="20" name="Hexagon 19">
              <a:extLst>
                <a:ext uri="{FF2B5EF4-FFF2-40B4-BE49-F238E27FC236}">
                  <a16:creationId xmlns:a16="http://schemas.microsoft.com/office/drawing/2014/main" id="{5D38DCDC-C816-404F-98A3-80DBC57B2C4E}"/>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21" name="Picture 2" descr="Line arrow Rotate left">
              <a:extLst>
                <a:ext uri="{FF2B5EF4-FFF2-40B4-BE49-F238E27FC236}">
                  <a16:creationId xmlns:a16="http://schemas.microsoft.com/office/drawing/2014/main" id="{74105D9F-9C1A-154D-9D8D-9B9AB17EAED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ounded Rectangle 21">
            <a:extLst>
              <a:ext uri="{FF2B5EF4-FFF2-40B4-BE49-F238E27FC236}">
                <a16:creationId xmlns:a16="http://schemas.microsoft.com/office/drawing/2014/main" id="{E1137729-0AC6-DA4B-A156-876B177B8193}"/>
              </a:ext>
            </a:extLst>
          </p:cNvPr>
          <p:cNvSpPr/>
          <p:nvPr/>
        </p:nvSpPr>
        <p:spPr>
          <a:xfrm>
            <a:off x="1243882" y="1849120"/>
            <a:ext cx="2152097" cy="1901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3" name="Hexagon 22">
            <a:extLst>
              <a:ext uri="{FF2B5EF4-FFF2-40B4-BE49-F238E27FC236}">
                <a16:creationId xmlns:a16="http://schemas.microsoft.com/office/drawing/2014/main" id="{C4FBDE74-AF18-AD43-AA97-BFB0E063E9B9}"/>
              </a:ext>
            </a:extLst>
          </p:cNvPr>
          <p:cNvSpPr/>
          <p:nvPr/>
        </p:nvSpPr>
        <p:spPr>
          <a:xfrm>
            <a:off x="1307465" y="2837696"/>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a:t>
            </a:r>
          </a:p>
        </p:txBody>
      </p:sp>
      <p:sp>
        <p:nvSpPr>
          <p:cNvPr id="24" name="Hexagon 23">
            <a:extLst>
              <a:ext uri="{FF2B5EF4-FFF2-40B4-BE49-F238E27FC236}">
                <a16:creationId xmlns:a16="http://schemas.microsoft.com/office/drawing/2014/main" id="{476D1466-4FE8-3A4E-973C-89AB0A025812}"/>
              </a:ext>
            </a:extLst>
          </p:cNvPr>
          <p:cNvSpPr/>
          <p:nvPr/>
        </p:nvSpPr>
        <p:spPr>
          <a:xfrm>
            <a:off x="2234370" y="2065298"/>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Proxy</a:t>
            </a:r>
          </a:p>
        </p:txBody>
      </p:sp>
      <p:sp>
        <p:nvSpPr>
          <p:cNvPr id="25" name="Folded Corner 24">
            <a:extLst>
              <a:ext uri="{FF2B5EF4-FFF2-40B4-BE49-F238E27FC236}">
                <a16:creationId xmlns:a16="http://schemas.microsoft.com/office/drawing/2014/main" id="{739BA2CA-3271-3D49-8E87-D6957F064887}"/>
              </a:ext>
            </a:extLst>
          </p:cNvPr>
          <p:cNvSpPr/>
          <p:nvPr/>
        </p:nvSpPr>
        <p:spPr>
          <a:xfrm>
            <a:off x="3754576" y="3236163"/>
            <a:ext cx="485368" cy="58298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Config</a:t>
            </a:r>
          </a:p>
          <a:p>
            <a:pPr algn="ctr"/>
            <a:r>
              <a:rPr lang="en-US" sz="800" dirty="0"/>
              <a:t>map</a:t>
            </a:r>
          </a:p>
        </p:txBody>
      </p:sp>
      <p:cxnSp>
        <p:nvCxnSpPr>
          <p:cNvPr id="26" name="Straight Connector 25">
            <a:extLst>
              <a:ext uri="{FF2B5EF4-FFF2-40B4-BE49-F238E27FC236}">
                <a16:creationId xmlns:a16="http://schemas.microsoft.com/office/drawing/2014/main" id="{0BA74EA2-1B4F-8C4C-BE24-341AB683BF2B}"/>
              </a:ext>
            </a:extLst>
          </p:cNvPr>
          <p:cNvCxnSpPr>
            <a:cxnSpLocks/>
            <a:endCxn id="25" idx="1"/>
          </p:cNvCxnSpPr>
          <p:nvPr/>
        </p:nvCxnSpPr>
        <p:spPr>
          <a:xfrm>
            <a:off x="3389935" y="3526593"/>
            <a:ext cx="364641" cy="1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2683703-60A9-9B4B-9889-22FD0E5E3C4D}"/>
              </a:ext>
            </a:extLst>
          </p:cNvPr>
          <p:cNvSpPr txBox="1"/>
          <p:nvPr/>
        </p:nvSpPr>
        <p:spPr>
          <a:xfrm>
            <a:off x="1286026" y="2084540"/>
            <a:ext cx="988091" cy="523220"/>
          </a:xfrm>
          <a:prstGeom prst="rect">
            <a:avLst/>
          </a:prstGeom>
          <a:noFill/>
        </p:spPr>
        <p:txBody>
          <a:bodyPr wrap="none" rtlCol="0">
            <a:spAutoFit/>
          </a:bodyPr>
          <a:lstStyle/>
          <a:p>
            <a:pPr algn="ctr"/>
            <a:r>
              <a:rPr lang="en-US" sz="1400" dirty="0"/>
              <a:t>Production</a:t>
            </a:r>
          </a:p>
          <a:p>
            <a:pPr algn="ctr"/>
            <a:r>
              <a:rPr lang="en-US" sz="1400" dirty="0"/>
              <a:t>Pod</a:t>
            </a:r>
          </a:p>
        </p:txBody>
      </p:sp>
      <p:sp>
        <p:nvSpPr>
          <p:cNvPr id="28" name="Hexagon 27">
            <a:extLst>
              <a:ext uri="{FF2B5EF4-FFF2-40B4-BE49-F238E27FC236}">
                <a16:creationId xmlns:a16="http://schemas.microsoft.com/office/drawing/2014/main" id="{3290565D-AAF1-7141-A10D-5F5587B928A3}"/>
              </a:ext>
            </a:extLst>
          </p:cNvPr>
          <p:cNvSpPr/>
          <p:nvPr/>
        </p:nvSpPr>
        <p:spPr>
          <a:xfrm>
            <a:off x="9749115" y="3233443"/>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Smart</a:t>
            </a:r>
          </a:p>
          <a:p>
            <a:pPr algn="ctr"/>
            <a:r>
              <a:rPr lang="en-US" sz="1400" dirty="0"/>
              <a:t>Tuning</a:t>
            </a:r>
          </a:p>
        </p:txBody>
      </p:sp>
      <p:cxnSp>
        <p:nvCxnSpPr>
          <p:cNvPr id="29" name="Straight Connector 28">
            <a:extLst>
              <a:ext uri="{FF2B5EF4-FFF2-40B4-BE49-F238E27FC236}">
                <a16:creationId xmlns:a16="http://schemas.microsoft.com/office/drawing/2014/main" id="{4B5AD7D6-7B29-0444-B9CE-2F61D0ADFEBA}"/>
              </a:ext>
            </a:extLst>
          </p:cNvPr>
          <p:cNvCxnSpPr>
            <a:cxnSpLocks/>
          </p:cNvCxnSpPr>
          <p:nvPr/>
        </p:nvCxnSpPr>
        <p:spPr>
          <a:xfrm>
            <a:off x="3201022" y="2461958"/>
            <a:ext cx="396592"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E8CADA9-E2AC-1B42-AF50-80A94BF7C756}"/>
              </a:ext>
            </a:extLst>
          </p:cNvPr>
          <p:cNvCxnSpPr>
            <a:cxnSpLocks/>
          </p:cNvCxnSpPr>
          <p:nvPr/>
        </p:nvCxnSpPr>
        <p:spPr>
          <a:xfrm flipV="1">
            <a:off x="3602224" y="2230429"/>
            <a:ext cx="0" cy="423391"/>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
        <p:nvSpPr>
          <p:cNvPr id="42" name="Rounded Rectangle 41">
            <a:extLst>
              <a:ext uri="{FF2B5EF4-FFF2-40B4-BE49-F238E27FC236}">
                <a16:creationId xmlns:a16="http://schemas.microsoft.com/office/drawing/2014/main" id="{A2BBB7C7-8D4F-314E-8C55-DCC18F8B06CA}"/>
              </a:ext>
            </a:extLst>
          </p:cNvPr>
          <p:cNvSpPr/>
          <p:nvPr/>
        </p:nvSpPr>
        <p:spPr>
          <a:xfrm>
            <a:off x="8428299" y="2537211"/>
            <a:ext cx="2456236" cy="221482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050889EC-D936-EF4B-ACA6-427DC4EF32C0}"/>
              </a:ext>
            </a:extLst>
          </p:cNvPr>
          <p:cNvSpPr txBox="1"/>
          <p:nvPr/>
        </p:nvSpPr>
        <p:spPr>
          <a:xfrm>
            <a:off x="9537285" y="4328684"/>
            <a:ext cx="1232389" cy="307777"/>
          </a:xfrm>
          <a:prstGeom prst="rect">
            <a:avLst/>
          </a:prstGeom>
          <a:noFill/>
        </p:spPr>
        <p:txBody>
          <a:bodyPr wrap="none" rtlCol="0">
            <a:spAutoFit/>
          </a:bodyPr>
          <a:lstStyle/>
          <a:p>
            <a:r>
              <a:rPr lang="en-US" sz="1400" dirty="0"/>
              <a:t>*K8s Operator</a:t>
            </a:r>
          </a:p>
        </p:txBody>
      </p:sp>
      <p:cxnSp>
        <p:nvCxnSpPr>
          <p:cNvPr id="44" name="Straight Connector 43">
            <a:extLst>
              <a:ext uri="{FF2B5EF4-FFF2-40B4-BE49-F238E27FC236}">
                <a16:creationId xmlns:a16="http://schemas.microsoft.com/office/drawing/2014/main" id="{03BC8727-39A0-994E-B5D8-FC3DD876D0FB}"/>
              </a:ext>
            </a:extLst>
          </p:cNvPr>
          <p:cNvCxnSpPr>
            <a:cxnSpLocks/>
          </p:cNvCxnSpPr>
          <p:nvPr/>
        </p:nvCxnSpPr>
        <p:spPr>
          <a:xfrm>
            <a:off x="3390568" y="2956208"/>
            <a:ext cx="396592" cy="0"/>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B6E09DB-2647-724E-B668-E51926A0D3C0}"/>
              </a:ext>
            </a:extLst>
          </p:cNvPr>
          <p:cNvCxnSpPr>
            <a:cxnSpLocks/>
          </p:cNvCxnSpPr>
          <p:nvPr/>
        </p:nvCxnSpPr>
        <p:spPr>
          <a:xfrm flipV="1">
            <a:off x="3791770" y="2724679"/>
            <a:ext cx="0" cy="423391"/>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52" name="Rounded Rectangle 51">
            <a:extLst>
              <a:ext uri="{FF2B5EF4-FFF2-40B4-BE49-F238E27FC236}">
                <a16:creationId xmlns:a16="http://schemas.microsoft.com/office/drawing/2014/main" id="{B4868BE8-42AD-C74C-A2A0-206810049CC1}"/>
              </a:ext>
            </a:extLst>
          </p:cNvPr>
          <p:cNvSpPr/>
          <p:nvPr/>
        </p:nvSpPr>
        <p:spPr>
          <a:xfrm>
            <a:off x="1237838" y="4307062"/>
            <a:ext cx="2152097" cy="1901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3" name="Hexagon 52">
            <a:extLst>
              <a:ext uri="{FF2B5EF4-FFF2-40B4-BE49-F238E27FC236}">
                <a16:creationId xmlns:a16="http://schemas.microsoft.com/office/drawing/2014/main" id="{F895ECB0-BA17-394B-90F2-08F05BEA22A9}"/>
              </a:ext>
            </a:extLst>
          </p:cNvPr>
          <p:cNvSpPr/>
          <p:nvPr/>
        </p:nvSpPr>
        <p:spPr>
          <a:xfrm>
            <a:off x="1301421" y="5295638"/>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a:t>
            </a:r>
          </a:p>
        </p:txBody>
      </p:sp>
      <p:sp>
        <p:nvSpPr>
          <p:cNvPr id="54" name="Hexagon 53">
            <a:extLst>
              <a:ext uri="{FF2B5EF4-FFF2-40B4-BE49-F238E27FC236}">
                <a16:creationId xmlns:a16="http://schemas.microsoft.com/office/drawing/2014/main" id="{E2DC3171-2736-3F44-8B29-A7C8533C1053}"/>
              </a:ext>
            </a:extLst>
          </p:cNvPr>
          <p:cNvSpPr/>
          <p:nvPr/>
        </p:nvSpPr>
        <p:spPr>
          <a:xfrm>
            <a:off x="2228326" y="4523240"/>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Proxy</a:t>
            </a:r>
          </a:p>
        </p:txBody>
      </p:sp>
      <p:sp>
        <p:nvSpPr>
          <p:cNvPr id="55" name="Folded Corner 54">
            <a:extLst>
              <a:ext uri="{FF2B5EF4-FFF2-40B4-BE49-F238E27FC236}">
                <a16:creationId xmlns:a16="http://schemas.microsoft.com/office/drawing/2014/main" id="{A8D5AF86-7F00-284B-B0A5-21DF5794DA9E}"/>
              </a:ext>
            </a:extLst>
          </p:cNvPr>
          <p:cNvSpPr/>
          <p:nvPr/>
        </p:nvSpPr>
        <p:spPr>
          <a:xfrm>
            <a:off x="3748532" y="5694105"/>
            <a:ext cx="485368" cy="58298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Config</a:t>
            </a:r>
          </a:p>
          <a:p>
            <a:pPr algn="ctr"/>
            <a:r>
              <a:rPr lang="en-US" sz="800" dirty="0"/>
              <a:t>map</a:t>
            </a:r>
          </a:p>
        </p:txBody>
      </p:sp>
      <p:cxnSp>
        <p:nvCxnSpPr>
          <p:cNvPr id="56" name="Straight Connector 55">
            <a:extLst>
              <a:ext uri="{FF2B5EF4-FFF2-40B4-BE49-F238E27FC236}">
                <a16:creationId xmlns:a16="http://schemas.microsoft.com/office/drawing/2014/main" id="{01E6E04D-BEB8-AB41-BA6B-A780D6D99134}"/>
              </a:ext>
            </a:extLst>
          </p:cNvPr>
          <p:cNvCxnSpPr>
            <a:cxnSpLocks/>
            <a:endCxn id="55" idx="1"/>
          </p:cNvCxnSpPr>
          <p:nvPr/>
        </p:nvCxnSpPr>
        <p:spPr>
          <a:xfrm>
            <a:off x="3383891" y="5984535"/>
            <a:ext cx="364641" cy="1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198FA64-DA4D-8E4E-B56B-F6BF892E6568}"/>
              </a:ext>
            </a:extLst>
          </p:cNvPr>
          <p:cNvSpPr txBox="1"/>
          <p:nvPr/>
        </p:nvSpPr>
        <p:spPr>
          <a:xfrm>
            <a:off x="1391744" y="4542482"/>
            <a:ext cx="764568" cy="523220"/>
          </a:xfrm>
          <a:prstGeom prst="rect">
            <a:avLst/>
          </a:prstGeom>
          <a:noFill/>
        </p:spPr>
        <p:txBody>
          <a:bodyPr wrap="none" rtlCol="0">
            <a:spAutoFit/>
          </a:bodyPr>
          <a:lstStyle/>
          <a:p>
            <a:pPr algn="ctr"/>
            <a:r>
              <a:rPr lang="en-US" sz="1400" dirty="0"/>
              <a:t>Training</a:t>
            </a:r>
          </a:p>
          <a:p>
            <a:pPr algn="ctr"/>
            <a:r>
              <a:rPr lang="en-US" sz="1400" dirty="0"/>
              <a:t>Pod</a:t>
            </a:r>
          </a:p>
        </p:txBody>
      </p:sp>
      <p:sp>
        <p:nvSpPr>
          <p:cNvPr id="62" name="TextBox 61">
            <a:extLst>
              <a:ext uri="{FF2B5EF4-FFF2-40B4-BE49-F238E27FC236}">
                <a16:creationId xmlns:a16="http://schemas.microsoft.com/office/drawing/2014/main" id="{1EBCBA15-50B7-B54C-BCD1-1F03EE0BBAEA}"/>
              </a:ext>
            </a:extLst>
          </p:cNvPr>
          <p:cNvSpPr txBox="1"/>
          <p:nvPr/>
        </p:nvSpPr>
        <p:spPr>
          <a:xfrm>
            <a:off x="3689163" y="2156186"/>
            <a:ext cx="1877437" cy="553998"/>
          </a:xfrm>
          <a:prstGeom prst="rect">
            <a:avLst/>
          </a:prstGeom>
          <a:noFill/>
        </p:spPr>
        <p:txBody>
          <a:bodyPr wrap="none" rtlCol="0">
            <a:spAutoFit/>
          </a:bodyPr>
          <a:lstStyle/>
          <a:p>
            <a:r>
              <a:rPr lang="en-US" sz="1000" dirty="0">
                <a:solidFill>
                  <a:schemeClr val="accent1"/>
                </a:solidFill>
                <a:latin typeface="Monaco" pitchFamily="2" charset="77"/>
              </a:rPr>
              <a:t>/metrics/</a:t>
            </a:r>
            <a:r>
              <a:rPr lang="en-US" sz="1000" dirty="0" err="1">
                <a:solidFill>
                  <a:schemeClr val="accent1"/>
                </a:solidFill>
                <a:latin typeface="Monaco" pitchFamily="2" charset="77"/>
              </a:rPr>
              <a:t>http_requests</a:t>
            </a:r>
            <a:endParaRPr lang="en-US" sz="1000" dirty="0">
              <a:solidFill>
                <a:schemeClr val="accent1"/>
              </a:solidFill>
              <a:latin typeface="Monaco" pitchFamily="2" charset="77"/>
            </a:endParaRPr>
          </a:p>
          <a:p>
            <a:r>
              <a:rPr lang="en-US" sz="1000" dirty="0">
                <a:solidFill>
                  <a:schemeClr val="accent1"/>
                </a:solidFill>
                <a:latin typeface="Monaco" pitchFamily="2" charset="77"/>
              </a:rPr>
              <a:t>/metrics/throughput</a:t>
            </a:r>
          </a:p>
          <a:p>
            <a:r>
              <a:rPr lang="en-US" sz="1000" dirty="0">
                <a:solidFill>
                  <a:schemeClr val="accent1"/>
                </a:solidFill>
                <a:latin typeface="Monaco" pitchFamily="2" charset="77"/>
              </a:rPr>
              <a:t>/metrics/latency</a:t>
            </a:r>
          </a:p>
        </p:txBody>
      </p:sp>
      <p:sp>
        <p:nvSpPr>
          <p:cNvPr id="63" name="TextBox 62">
            <a:extLst>
              <a:ext uri="{FF2B5EF4-FFF2-40B4-BE49-F238E27FC236}">
                <a16:creationId xmlns:a16="http://schemas.microsoft.com/office/drawing/2014/main" id="{A833BB11-A8E3-6B42-8BE0-7A43CC56BFEA}"/>
              </a:ext>
            </a:extLst>
          </p:cNvPr>
          <p:cNvSpPr txBox="1"/>
          <p:nvPr/>
        </p:nvSpPr>
        <p:spPr>
          <a:xfrm>
            <a:off x="3850485" y="2748459"/>
            <a:ext cx="1338828" cy="400110"/>
          </a:xfrm>
          <a:prstGeom prst="rect">
            <a:avLst/>
          </a:prstGeom>
          <a:noFill/>
          <a:ln>
            <a:noFill/>
          </a:ln>
        </p:spPr>
        <p:txBody>
          <a:bodyPr wrap="none" rtlCol="0">
            <a:spAutoFit/>
          </a:bodyPr>
          <a:lstStyle/>
          <a:p>
            <a:r>
              <a:rPr lang="en-US" sz="1000" dirty="0">
                <a:solidFill>
                  <a:schemeClr val="accent2"/>
                </a:solidFill>
                <a:latin typeface="Monaco" pitchFamily="2" charset="77"/>
              </a:rPr>
              <a:t>/metrics/</a:t>
            </a:r>
            <a:r>
              <a:rPr lang="en-US" sz="1000" dirty="0" err="1">
                <a:solidFill>
                  <a:schemeClr val="accent2"/>
                </a:solidFill>
                <a:latin typeface="Monaco" pitchFamily="2" charset="77"/>
              </a:rPr>
              <a:t>cpu</a:t>
            </a:r>
            <a:endParaRPr lang="en-US" sz="1000" dirty="0">
              <a:solidFill>
                <a:schemeClr val="accent2"/>
              </a:solidFill>
              <a:latin typeface="Monaco" pitchFamily="2" charset="77"/>
            </a:endParaRPr>
          </a:p>
          <a:p>
            <a:r>
              <a:rPr lang="en-US" sz="1000" dirty="0">
                <a:solidFill>
                  <a:schemeClr val="accent2"/>
                </a:solidFill>
                <a:latin typeface="Monaco" pitchFamily="2" charset="77"/>
              </a:rPr>
              <a:t>/metrics/memory</a:t>
            </a:r>
          </a:p>
        </p:txBody>
      </p:sp>
      <p:cxnSp>
        <p:nvCxnSpPr>
          <p:cNvPr id="64" name="Straight Connector 63">
            <a:extLst>
              <a:ext uri="{FF2B5EF4-FFF2-40B4-BE49-F238E27FC236}">
                <a16:creationId xmlns:a16="http://schemas.microsoft.com/office/drawing/2014/main" id="{C99FABEB-7232-5A4A-98F8-1C383B5063EF}"/>
              </a:ext>
            </a:extLst>
          </p:cNvPr>
          <p:cNvCxnSpPr>
            <a:cxnSpLocks/>
          </p:cNvCxnSpPr>
          <p:nvPr/>
        </p:nvCxnSpPr>
        <p:spPr>
          <a:xfrm>
            <a:off x="3195182" y="4916057"/>
            <a:ext cx="396592"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4D39308B-A12C-D04E-AEF4-528A0E5B9385}"/>
              </a:ext>
            </a:extLst>
          </p:cNvPr>
          <p:cNvCxnSpPr>
            <a:cxnSpLocks/>
          </p:cNvCxnSpPr>
          <p:nvPr/>
        </p:nvCxnSpPr>
        <p:spPr>
          <a:xfrm flipV="1">
            <a:off x="3596384" y="4684528"/>
            <a:ext cx="0" cy="423391"/>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649B32F-88EE-734E-A5E9-E185CBC7E310}"/>
              </a:ext>
            </a:extLst>
          </p:cNvPr>
          <p:cNvCxnSpPr>
            <a:cxnSpLocks/>
          </p:cNvCxnSpPr>
          <p:nvPr/>
        </p:nvCxnSpPr>
        <p:spPr>
          <a:xfrm>
            <a:off x="3384728" y="5410307"/>
            <a:ext cx="396592" cy="0"/>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3E64B192-843D-9944-A7EB-B5472CC89C9F}"/>
              </a:ext>
            </a:extLst>
          </p:cNvPr>
          <p:cNvCxnSpPr>
            <a:cxnSpLocks/>
          </p:cNvCxnSpPr>
          <p:nvPr/>
        </p:nvCxnSpPr>
        <p:spPr>
          <a:xfrm flipV="1">
            <a:off x="3785930" y="5178778"/>
            <a:ext cx="0" cy="423391"/>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C0C7DDB-B0A1-0D41-9563-812836945DD5}"/>
              </a:ext>
            </a:extLst>
          </p:cNvPr>
          <p:cNvSpPr txBox="1"/>
          <p:nvPr/>
        </p:nvSpPr>
        <p:spPr>
          <a:xfrm>
            <a:off x="3671735" y="4627482"/>
            <a:ext cx="1877437" cy="553998"/>
          </a:xfrm>
          <a:prstGeom prst="rect">
            <a:avLst/>
          </a:prstGeom>
          <a:noFill/>
        </p:spPr>
        <p:txBody>
          <a:bodyPr wrap="none" rtlCol="0">
            <a:spAutoFit/>
          </a:bodyPr>
          <a:lstStyle/>
          <a:p>
            <a:r>
              <a:rPr lang="en-US" sz="1000" dirty="0">
                <a:solidFill>
                  <a:schemeClr val="accent1"/>
                </a:solidFill>
                <a:latin typeface="Monaco" pitchFamily="2" charset="77"/>
              </a:rPr>
              <a:t>/metrics/</a:t>
            </a:r>
            <a:r>
              <a:rPr lang="en-US" sz="1000" dirty="0" err="1">
                <a:solidFill>
                  <a:schemeClr val="accent1"/>
                </a:solidFill>
                <a:latin typeface="Monaco" pitchFamily="2" charset="77"/>
              </a:rPr>
              <a:t>http_requests</a:t>
            </a:r>
            <a:endParaRPr lang="en-US" sz="1000" dirty="0">
              <a:solidFill>
                <a:schemeClr val="accent1"/>
              </a:solidFill>
              <a:latin typeface="Monaco" pitchFamily="2" charset="77"/>
            </a:endParaRPr>
          </a:p>
          <a:p>
            <a:r>
              <a:rPr lang="en-US" sz="1000" dirty="0">
                <a:solidFill>
                  <a:schemeClr val="accent1"/>
                </a:solidFill>
                <a:latin typeface="Monaco" pitchFamily="2" charset="77"/>
              </a:rPr>
              <a:t>/metrics/throughput</a:t>
            </a:r>
          </a:p>
          <a:p>
            <a:r>
              <a:rPr lang="en-US" sz="1000" dirty="0">
                <a:solidFill>
                  <a:schemeClr val="accent1"/>
                </a:solidFill>
                <a:latin typeface="Monaco" pitchFamily="2" charset="77"/>
              </a:rPr>
              <a:t>/metrics/latency</a:t>
            </a:r>
          </a:p>
        </p:txBody>
      </p:sp>
      <p:sp>
        <p:nvSpPr>
          <p:cNvPr id="69" name="TextBox 68">
            <a:extLst>
              <a:ext uri="{FF2B5EF4-FFF2-40B4-BE49-F238E27FC236}">
                <a16:creationId xmlns:a16="http://schemas.microsoft.com/office/drawing/2014/main" id="{88FA736B-0D62-3840-A8AD-78B04E38B3AC}"/>
              </a:ext>
            </a:extLst>
          </p:cNvPr>
          <p:cNvSpPr txBox="1"/>
          <p:nvPr/>
        </p:nvSpPr>
        <p:spPr>
          <a:xfrm>
            <a:off x="3844645" y="5202558"/>
            <a:ext cx="1338828" cy="400110"/>
          </a:xfrm>
          <a:prstGeom prst="rect">
            <a:avLst/>
          </a:prstGeom>
          <a:noFill/>
          <a:ln>
            <a:noFill/>
          </a:ln>
        </p:spPr>
        <p:txBody>
          <a:bodyPr wrap="none" rtlCol="0">
            <a:spAutoFit/>
          </a:bodyPr>
          <a:lstStyle/>
          <a:p>
            <a:r>
              <a:rPr lang="en-US" sz="1000" dirty="0">
                <a:solidFill>
                  <a:schemeClr val="accent2"/>
                </a:solidFill>
                <a:latin typeface="Monaco" pitchFamily="2" charset="77"/>
              </a:rPr>
              <a:t>/metrics/</a:t>
            </a:r>
            <a:r>
              <a:rPr lang="en-US" sz="1000" dirty="0" err="1">
                <a:solidFill>
                  <a:schemeClr val="accent2"/>
                </a:solidFill>
                <a:latin typeface="Monaco" pitchFamily="2" charset="77"/>
              </a:rPr>
              <a:t>cpu</a:t>
            </a:r>
            <a:endParaRPr lang="en-US" sz="1000" dirty="0">
              <a:solidFill>
                <a:schemeClr val="accent2"/>
              </a:solidFill>
              <a:latin typeface="Monaco" pitchFamily="2" charset="77"/>
            </a:endParaRPr>
          </a:p>
          <a:p>
            <a:r>
              <a:rPr lang="en-US" sz="1000" dirty="0">
                <a:solidFill>
                  <a:schemeClr val="accent2"/>
                </a:solidFill>
                <a:latin typeface="Monaco" pitchFamily="2" charset="77"/>
              </a:rPr>
              <a:t>/metrics/memory</a:t>
            </a:r>
          </a:p>
        </p:txBody>
      </p:sp>
      <p:sp>
        <p:nvSpPr>
          <p:cNvPr id="70" name="TextBox 69">
            <a:extLst>
              <a:ext uri="{FF2B5EF4-FFF2-40B4-BE49-F238E27FC236}">
                <a16:creationId xmlns:a16="http://schemas.microsoft.com/office/drawing/2014/main" id="{1ACBA9C4-E236-9F4A-8A03-DF20275ED4F7}"/>
              </a:ext>
            </a:extLst>
          </p:cNvPr>
          <p:cNvSpPr txBox="1"/>
          <p:nvPr/>
        </p:nvSpPr>
        <p:spPr>
          <a:xfrm>
            <a:off x="8971224" y="6432923"/>
            <a:ext cx="2212465" cy="246221"/>
          </a:xfrm>
          <a:prstGeom prst="rect">
            <a:avLst/>
          </a:prstGeom>
          <a:noFill/>
        </p:spPr>
        <p:txBody>
          <a:bodyPr wrap="none" rtlCol="0">
            <a:spAutoFit/>
          </a:bodyPr>
          <a:lstStyle/>
          <a:p>
            <a:r>
              <a:rPr lang="en-US" sz="1000" dirty="0"/>
              <a:t>* Partially implemented as an operator</a:t>
            </a:r>
          </a:p>
        </p:txBody>
      </p:sp>
      <p:sp>
        <p:nvSpPr>
          <p:cNvPr id="72" name="TextBox 71">
            <a:extLst>
              <a:ext uri="{FF2B5EF4-FFF2-40B4-BE49-F238E27FC236}">
                <a16:creationId xmlns:a16="http://schemas.microsoft.com/office/drawing/2014/main" id="{CDBE117D-C6B2-C94E-9F9A-0419C29DF088}"/>
              </a:ext>
            </a:extLst>
          </p:cNvPr>
          <p:cNvSpPr txBox="1"/>
          <p:nvPr/>
        </p:nvSpPr>
        <p:spPr>
          <a:xfrm>
            <a:off x="6821207" y="4054026"/>
            <a:ext cx="1515543" cy="369332"/>
          </a:xfrm>
          <a:prstGeom prst="rect">
            <a:avLst/>
          </a:prstGeom>
          <a:noFill/>
        </p:spPr>
        <p:txBody>
          <a:bodyPr wrap="none" rtlCol="0">
            <a:spAutoFit/>
          </a:bodyPr>
          <a:lstStyle/>
          <a:p>
            <a:r>
              <a:rPr lang="en-US" dirty="0">
                <a:sym typeface="Wingdings" pitchFamily="2" charset="2"/>
              </a:rPr>
              <a:t> New config</a:t>
            </a:r>
            <a:endParaRPr lang="en-US" dirty="0"/>
          </a:p>
        </p:txBody>
      </p:sp>
      <p:cxnSp>
        <p:nvCxnSpPr>
          <p:cNvPr id="74" name="Elbow Connector 73">
            <a:extLst>
              <a:ext uri="{FF2B5EF4-FFF2-40B4-BE49-F238E27FC236}">
                <a16:creationId xmlns:a16="http://schemas.microsoft.com/office/drawing/2014/main" id="{2A14B95F-4B39-BB47-9ED8-6938B3C586F9}"/>
              </a:ext>
            </a:extLst>
          </p:cNvPr>
          <p:cNvCxnSpPr>
            <a:cxnSpLocks/>
            <a:stCxn id="72" idx="1"/>
            <a:endCxn id="25" idx="3"/>
          </p:cNvCxnSpPr>
          <p:nvPr/>
        </p:nvCxnSpPr>
        <p:spPr>
          <a:xfrm rot="10800000">
            <a:off x="4239945" y="3527656"/>
            <a:ext cx="2581263" cy="711036"/>
          </a:xfrm>
          <a:prstGeom prst="bentConnector3">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1C5EE39B-F6C6-C646-9A8E-B3A3E06A6D6E}"/>
              </a:ext>
            </a:extLst>
          </p:cNvPr>
          <p:cNvCxnSpPr>
            <a:stCxn id="72" idx="1"/>
            <a:endCxn id="55" idx="3"/>
          </p:cNvCxnSpPr>
          <p:nvPr/>
        </p:nvCxnSpPr>
        <p:spPr>
          <a:xfrm rot="10800000" flipV="1">
            <a:off x="4233901" y="4238692"/>
            <a:ext cx="2587307" cy="1746906"/>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F66F3B5-05A6-794F-A0F4-30F254ED6E9B}"/>
              </a:ext>
            </a:extLst>
          </p:cNvPr>
          <p:cNvSpPr txBox="1"/>
          <p:nvPr/>
        </p:nvSpPr>
        <p:spPr>
          <a:xfrm>
            <a:off x="4321325" y="5658139"/>
            <a:ext cx="979564" cy="307777"/>
          </a:xfrm>
          <a:prstGeom prst="rect">
            <a:avLst/>
          </a:prstGeom>
          <a:noFill/>
        </p:spPr>
        <p:txBody>
          <a:bodyPr wrap="none" rtlCol="0">
            <a:spAutoFit/>
          </a:bodyPr>
          <a:lstStyle/>
          <a:p>
            <a:r>
              <a:rPr lang="en-US" sz="1400" dirty="0"/>
              <a:t>new config</a:t>
            </a:r>
          </a:p>
        </p:txBody>
      </p:sp>
      <p:sp>
        <p:nvSpPr>
          <p:cNvPr id="78" name="TextBox 77">
            <a:extLst>
              <a:ext uri="{FF2B5EF4-FFF2-40B4-BE49-F238E27FC236}">
                <a16:creationId xmlns:a16="http://schemas.microsoft.com/office/drawing/2014/main" id="{D64A5CBC-FCD2-BE4A-9F1B-610289E51D91}"/>
              </a:ext>
            </a:extLst>
          </p:cNvPr>
          <p:cNvSpPr txBox="1"/>
          <p:nvPr/>
        </p:nvSpPr>
        <p:spPr>
          <a:xfrm>
            <a:off x="4281765" y="3196395"/>
            <a:ext cx="981679" cy="307777"/>
          </a:xfrm>
          <a:prstGeom prst="rect">
            <a:avLst/>
          </a:prstGeom>
          <a:noFill/>
        </p:spPr>
        <p:txBody>
          <a:bodyPr wrap="none" rtlCol="0">
            <a:spAutoFit/>
          </a:bodyPr>
          <a:lstStyle/>
          <a:p>
            <a:r>
              <a:rPr lang="en-US" sz="1400" dirty="0"/>
              <a:t>best config</a:t>
            </a:r>
          </a:p>
        </p:txBody>
      </p:sp>
      <p:graphicFrame>
        <p:nvGraphicFramePr>
          <p:cNvPr id="79" name="Table 78">
            <a:extLst>
              <a:ext uri="{FF2B5EF4-FFF2-40B4-BE49-F238E27FC236}">
                <a16:creationId xmlns:a16="http://schemas.microsoft.com/office/drawing/2014/main" id="{E7339EE8-385C-E74E-897F-CAA86B2678A6}"/>
              </a:ext>
            </a:extLst>
          </p:cNvPr>
          <p:cNvGraphicFramePr>
            <a:graphicFrameLocks noGrp="1"/>
          </p:cNvGraphicFramePr>
          <p:nvPr>
            <p:extLst>
              <p:ext uri="{D42A27DB-BD31-4B8C-83A1-F6EECF244321}">
                <p14:modId xmlns:p14="http://schemas.microsoft.com/office/powerpoint/2010/main" val="3631070049"/>
              </p:ext>
            </p:extLst>
          </p:nvPr>
        </p:nvGraphicFramePr>
        <p:xfrm>
          <a:off x="6517335" y="2554474"/>
          <a:ext cx="1884682" cy="1112520"/>
        </p:xfrm>
        <a:graphic>
          <a:graphicData uri="http://schemas.openxmlformats.org/drawingml/2006/table">
            <a:tbl>
              <a:tblPr bandRow="1">
                <a:tableStyleId>{5C22544A-7EE6-4342-B048-85BDC9FD1C3A}</a:tableStyleId>
              </a:tblPr>
              <a:tblGrid>
                <a:gridCol w="1545053">
                  <a:extLst>
                    <a:ext uri="{9D8B030D-6E8A-4147-A177-3AD203B41FA5}">
                      <a16:colId xmlns:a16="http://schemas.microsoft.com/office/drawing/2014/main" val="1489810508"/>
                    </a:ext>
                  </a:extLst>
                </a:gridCol>
                <a:gridCol w="339629">
                  <a:extLst>
                    <a:ext uri="{9D8B030D-6E8A-4147-A177-3AD203B41FA5}">
                      <a16:colId xmlns:a16="http://schemas.microsoft.com/office/drawing/2014/main" val="1825570491"/>
                    </a:ext>
                  </a:extLst>
                </a:gridCol>
              </a:tblGrid>
              <a:tr h="370840">
                <a:tc>
                  <a:txBody>
                    <a:bodyPr/>
                    <a:lstStyle/>
                    <a:p>
                      <a:r>
                        <a:rPr lang="en-US" dirty="0"/>
                        <a:t>/metrics</a:t>
                      </a:r>
                    </a:p>
                  </a:txBody>
                  <a:tcPr>
                    <a:noFill/>
                  </a:tcPr>
                </a:tc>
                <a:tc>
                  <a:txBody>
                    <a:bodyPr/>
                    <a:lstStyle/>
                    <a:p>
                      <a:r>
                        <a:rPr lang="en-US" dirty="0">
                          <a:sym typeface="Wingdings" pitchFamily="2" charset="2"/>
                        </a:rPr>
                        <a:t></a:t>
                      </a:r>
                      <a:endParaRPr lang="en-US" dirty="0"/>
                    </a:p>
                  </a:txBody>
                  <a:tcPr>
                    <a:noFill/>
                  </a:tcPr>
                </a:tc>
                <a:extLst>
                  <a:ext uri="{0D108BD9-81ED-4DB2-BD59-A6C34878D82A}">
                    <a16:rowId xmlns:a16="http://schemas.microsoft.com/office/drawing/2014/main" val="1590920432"/>
                  </a:ext>
                </a:extLst>
              </a:tr>
              <a:tr h="370840">
                <a:tc>
                  <a:txBody>
                    <a:bodyPr/>
                    <a:lstStyle/>
                    <a:p>
                      <a:r>
                        <a:rPr lang="en-US" dirty="0"/>
                        <a:t>search space</a:t>
                      </a:r>
                    </a:p>
                  </a:txBody>
                  <a:tcPr>
                    <a:noFill/>
                  </a:tcPr>
                </a:tc>
                <a:tc>
                  <a:txBody>
                    <a:bodyPr/>
                    <a:lstStyle/>
                    <a:p>
                      <a:r>
                        <a:rPr lang="en-US" dirty="0">
                          <a:sym typeface="Wingdings" pitchFamily="2" charset="2"/>
                        </a:rPr>
                        <a:t></a:t>
                      </a:r>
                      <a:endParaRPr lang="en-US" dirty="0"/>
                    </a:p>
                  </a:txBody>
                  <a:tcPr>
                    <a:noFill/>
                  </a:tcPr>
                </a:tc>
                <a:extLst>
                  <a:ext uri="{0D108BD9-81ED-4DB2-BD59-A6C34878D82A}">
                    <a16:rowId xmlns:a16="http://schemas.microsoft.com/office/drawing/2014/main" val="825754063"/>
                  </a:ext>
                </a:extLst>
              </a:tr>
              <a:tr h="370840">
                <a:tc>
                  <a:txBody>
                    <a:bodyPr/>
                    <a:lstStyle/>
                    <a:p>
                      <a:r>
                        <a:rPr lang="en-US" dirty="0"/>
                        <a:t>last config</a:t>
                      </a:r>
                    </a:p>
                  </a:txBody>
                  <a:tcPr>
                    <a:noFill/>
                  </a:tcPr>
                </a:tc>
                <a:tc>
                  <a:txBody>
                    <a:bodyPr/>
                    <a:lstStyle/>
                    <a:p>
                      <a:r>
                        <a:rPr lang="en-US" dirty="0">
                          <a:sym typeface="Wingdings" pitchFamily="2" charset="2"/>
                        </a:rPr>
                        <a:t></a:t>
                      </a:r>
                      <a:endParaRPr lang="en-US" dirty="0"/>
                    </a:p>
                  </a:txBody>
                  <a:tcPr>
                    <a:noFill/>
                  </a:tcPr>
                </a:tc>
                <a:extLst>
                  <a:ext uri="{0D108BD9-81ED-4DB2-BD59-A6C34878D82A}">
                    <a16:rowId xmlns:a16="http://schemas.microsoft.com/office/drawing/2014/main" val="508754616"/>
                  </a:ext>
                </a:extLst>
              </a:tr>
            </a:tbl>
          </a:graphicData>
        </a:graphic>
      </p:graphicFrame>
      <p:sp>
        <p:nvSpPr>
          <p:cNvPr id="81" name="TextBox 80">
            <a:extLst>
              <a:ext uri="{FF2B5EF4-FFF2-40B4-BE49-F238E27FC236}">
                <a16:creationId xmlns:a16="http://schemas.microsoft.com/office/drawing/2014/main" id="{7FA92588-2F4A-654A-883C-04185B3A1CF2}"/>
              </a:ext>
            </a:extLst>
          </p:cNvPr>
          <p:cNvSpPr txBox="1"/>
          <p:nvPr/>
        </p:nvSpPr>
        <p:spPr>
          <a:xfrm>
            <a:off x="6407854" y="1718174"/>
            <a:ext cx="3818674" cy="553998"/>
          </a:xfrm>
          <a:prstGeom prst="rect">
            <a:avLst/>
          </a:prstGeom>
          <a:noFill/>
        </p:spPr>
        <p:txBody>
          <a:bodyPr wrap="none" rtlCol="0">
            <a:spAutoFit/>
          </a:bodyPr>
          <a:lstStyle/>
          <a:p>
            <a:r>
              <a:rPr lang="en-US" sz="1000" b="1" dirty="0"/>
              <a:t>Search space</a:t>
            </a:r>
          </a:p>
          <a:p>
            <a:r>
              <a:rPr lang="en-US" sz="1000" dirty="0"/>
              <a:t>max </a:t>
            </a:r>
            <a:r>
              <a:rPr lang="en-US" sz="1000" dirty="0" err="1"/>
              <a:t>db</a:t>
            </a:r>
            <a:r>
              <a:rPr lang="en-US" sz="1000" dirty="0"/>
              <a:t> connections: (min:1, max:200, step:10)</a:t>
            </a:r>
          </a:p>
          <a:p>
            <a:r>
              <a:rPr lang="en-US" sz="1000" dirty="0" err="1"/>
              <a:t>gc</a:t>
            </a:r>
            <a:r>
              <a:rPr lang="en-US" sz="1000" dirty="0"/>
              <a:t> policy: ([balanced, metronome, </a:t>
            </a:r>
            <a:r>
              <a:rPr lang="en-US" sz="1000" dirty="0" err="1"/>
              <a:t>optavgpause</a:t>
            </a:r>
            <a:r>
              <a:rPr lang="en-US" sz="1000" dirty="0"/>
              <a:t>, </a:t>
            </a:r>
            <a:r>
              <a:rPr lang="en-US" sz="1000" dirty="0" err="1"/>
              <a:t>optthruput</a:t>
            </a:r>
            <a:r>
              <a:rPr lang="en-US" sz="1000" dirty="0"/>
              <a:t>, </a:t>
            </a:r>
            <a:r>
              <a:rPr lang="en-US" sz="1000" dirty="0" err="1"/>
              <a:t>gencon</a:t>
            </a:r>
            <a:r>
              <a:rPr lang="en-US" sz="1000" dirty="0"/>
              <a:t>])</a:t>
            </a:r>
          </a:p>
        </p:txBody>
      </p:sp>
      <p:sp>
        <p:nvSpPr>
          <p:cNvPr id="94" name="Can 93">
            <a:extLst>
              <a:ext uri="{FF2B5EF4-FFF2-40B4-BE49-F238E27FC236}">
                <a16:creationId xmlns:a16="http://schemas.microsoft.com/office/drawing/2014/main" id="{6903E1B8-26E3-E545-A3CB-156838EF474C}"/>
              </a:ext>
            </a:extLst>
          </p:cNvPr>
          <p:cNvSpPr/>
          <p:nvPr/>
        </p:nvSpPr>
        <p:spPr>
          <a:xfrm>
            <a:off x="11100266" y="3132960"/>
            <a:ext cx="843966" cy="10233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Workloads</a:t>
            </a:r>
          </a:p>
          <a:p>
            <a:pPr algn="ctr"/>
            <a:r>
              <a:rPr lang="en-US" sz="1200" dirty="0">
                <a:sym typeface="Wingdings" pitchFamily="2" charset="2"/>
              </a:rPr>
              <a:t>+</a:t>
            </a:r>
          </a:p>
          <a:p>
            <a:pPr algn="ctr"/>
            <a:r>
              <a:rPr lang="en-US" sz="1200" dirty="0">
                <a:sym typeface="Wingdings" pitchFamily="2" charset="2"/>
              </a:rPr>
              <a:t> config</a:t>
            </a:r>
            <a:endParaRPr lang="en-US" sz="1400" dirty="0"/>
          </a:p>
        </p:txBody>
      </p:sp>
      <p:sp>
        <p:nvSpPr>
          <p:cNvPr id="113" name="Freeform 112">
            <a:extLst>
              <a:ext uri="{FF2B5EF4-FFF2-40B4-BE49-F238E27FC236}">
                <a16:creationId xmlns:a16="http://schemas.microsoft.com/office/drawing/2014/main" id="{1D484A31-C791-D94A-9E2C-5F11F97E5CD2}"/>
              </a:ext>
            </a:extLst>
          </p:cNvPr>
          <p:cNvSpPr/>
          <p:nvPr/>
        </p:nvSpPr>
        <p:spPr>
          <a:xfrm>
            <a:off x="4383157" y="3488636"/>
            <a:ext cx="2126973" cy="2703443"/>
          </a:xfrm>
          <a:custGeom>
            <a:avLst/>
            <a:gdLst>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371600 w 1997765"/>
              <a:gd name="connsiteY10" fmla="*/ 907482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11356 w 1997765"/>
              <a:gd name="connsiteY12" fmla="*/ 579490 h 2718244"/>
              <a:gd name="connsiteX13" fmla="*/ 1421295 w 1997765"/>
              <a:gd name="connsiteY13" fmla="*/ 509917 h 2718244"/>
              <a:gd name="connsiteX14" fmla="*/ 1441174 w 1997765"/>
              <a:gd name="connsiteY14" fmla="*/ 311134 h 2718244"/>
              <a:gd name="connsiteX15" fmla="*/ 1431234 w 1997765"/>
              <a:gd name="connsiteY15" fmla="*/ 3021 h 2718244"/>
              <a:gd name="connsiteX16" fmla="*/ 1461052 w 1997765"/>
              <a:gd name="connsiteY16" fmla="*/ 12960 h 2718244"/>
              <a:gd name="connsiteX17" fmla="*/ 1958008 w 1997765"/>
              <a:gd name="connsiteY17" fmla="*/ 22899 h 2718244"/>
              <a:gd name="connsiteX18" fmla="*/ 1997765 w 1997765"/>
              <a:gd name="connsiteY18"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11356 w 1997765"/>
              <a:gd name="connsiteY12" fmla="*/ 579490 h 2718244"/>
              <a:gd name="connsiteX13" fmla="*/ 1441174 w 1997765"/>
              <a:gd name="connsiteY13" fmla="*/ 311134 h 2718244"/>
              <a:gd name="connsiteX14" fmla="*/ 1431234 w 1997765"/>
              <a:gd name="connsiteY14" fmla="*/ 3021 h 2718244"/>
              <a:gd name="connsiteX15" fmla="*/ 1461052 w 1997765"/>
              <a:gd name="connsiteY15" fmla="*/ 12960 h 2718244"/>
              <a:gd name="connsiteX16" fmla="*/ 1958008 w 1997765"/>
              <a:gd name="connsiteY16" fmla="*/ 22899 h 2718244"/>
              <a:gd name="connsiteX17" fmla="*/ 1997765 w 1997765"/>
              <a:gd name="connsiteY17"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391478 w 1997765"/>
              <a:gd name="connsiteY10" fmla="*/ 718638 h 2718244"/>
              <a:gd name="connsiteX11" fmla="*/ 1411356 w 1997765"/>
              <a:gd name="connsiteY11" fmla="*/ 579490 h 2718244"/>
              <a:gd name="connsiteX12" fmla="*/ 1441174 w 1997765"/>
              <a:gd name="connsiteY12" fmla="*/ 311134 h 2718244"/>
              <a:gd name="connsiteX13" fmla="*/ 1431234 w 1997765"/>
              <a:gd name="connsiteY13" fmla="*/ 3021 h 2718244"/>
              <a:gd name="connsiteX14" fmla="*/ 1461052 w 1997765"/>
              <a:gd name="connsiteY14" fmla="*/ 12960 h 2718244"/>
              <a:gd name="connsiteX15" fmla="*/ 1958008 w 1997765"/>
              <a:gd name="connsiteY15" fmla="*/ 22899 h 2718244"/>
              <a:gd name="connsiteX16" fmla="*/ 1997765 w 1997765"/>
              <a:gd name="connsiteY16"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1682734 h 2718244"/>
              <a:gd name="connsiteX7" fmla="*/ 1351721 w 1997765"/>
              <a:gd name="connsiteY7" fmla="*/ 1613160 h 2718244"/>
              <a:gd name="connsiteX8" fmla="*/ 1361661 w 1997765"/>
              <a:gd name="connsiteY8" fmla="*/ 1066508 h 2718244"/>
              <a:gd name="connsiteX9" fmla="*/ 1391478 w 1997765"/>
              <a:gd name="connsiteY9" fmla="*/ 718638 h 2718244"/>
              <a:gd name="connsiteX10" fmla="*/ 1411356 w 1997765"/>
              <a:gd name="connsiteY10" fmla="*/ 579490 h 2718244"/>
              <a:gd name="connsiteX11" fmla="*/ 1441174 w 1997765"/>
              <a:gd name="connsiteY11" fmla="*/ 311134 h 2718244"/>
              <a:gd name="connsiteX12" fmla="*/ 1431234 w 1997765"/>
              <a:gd name="connsiteY12" fmla="*/ 3021 h 2718244"/>
              <a:gd name="connsiteX13" fmla="*/ 1461052 w 1997765"/>
              <a:gd name="connsiteY13" fmla="*/ 12960 h 2718244"/>
              <a:gd name="connsiteX14" fmla="*/ 1958008 w 1997765"/>
              <a:gd name="connsiteY14" fmla="*/ 22899 h 2718244"/>
              <a:gd name="connsiteX15" fmla="*/ 1997765 w 1997765"/>
              <a:gd name="connsiteY15" fmla="*/ 22899 h 2718244"/>
              <a:gd name="connsiteX0" fmla="*/ 0 w 1997765"/>
              <a:gd name="connsiteY0" fmla="*/ 2706464 h 2774809"/>
              <a:gd name="connsiteX1" fmla="*/ 139147 w 1997765"/>
              <a:gd name="connsiteY1" fmla="*/ 2706464 h 2774809"/>
              <a:gd name="connsiteX2" fmla="*/ 516834 w 1997765"/>
              <a:gd name="connsiteY2" fmla="*/ 2716404 h 2774809"/>
              <a:gd name="connsiteX3" fmla="*/ 1272208 w 1997765"/>
              <a:gd name="connsiteY3" fmla="*/ 2706464 h 2774809"/>
              <a:gd name="connsiteX4" fmla="*/ 1391478 w 1997765"/>
              <a:gd name="connsiteY4" fmla="*/ 2696525 h 2774809"/>
              <a:gd name="connsiteX5" fmla="*/ 1361661 w 1997765"/>
              <a:gd name="connsiteY5" fmla="*/ 1682734 h 2774809"/>
              <a:gd name="connsiteX6" fmla="*/ 1351721 w 1997765"/>
              <a:gd name="connsiteY6" fmla="*/ 1613160 h 2774809"/>
              <a:gd name="connsiteX7" fmla="*/ 1361661 w 1997765"/>
              <a:gd name="connsiteY7" fmla="*/ 1066508 h 2774809"/>
              <a:gd name="connsiteX8" fmla="*/ 1391478 w 1997765"/>
              <a:gd name="connsiteY8" fmla="*/ 718638 h 2774809"/>
              <a:gd name="connsiteX9" fmla="*/ 1411356 w 1997765"/>
              <a:gd name="connsiteY9" fmla="*/ 579490 h 2774809"/>
              <a:gd name="connsiteX10" fmla="*/ 1441174 w 1997765"/>
              <a:gd name="connsiteY10" fmla="*/ 311134 h 2774809"/>
              <a:gd name="connsiteX11" fmla="*/ 1431234 w 1997765"/>
              <a:gd name="connsiteY11" fmla="*/ 3021 h 2774809"/>
              <a:gd name="connsiteX12" fmla="*/ 1461052 w 1997765"/>
              <a:gd name="connsiteY12" fmla="*/ 12960 h 2774809"/>
              <a:gd name="connsiteX13" fmla="*/ 1958008 w 1997765"/>
              <a:gd name="connsiteY13" fmla="*/ 22899 h 2774809"/>
              <a:gd name="connsiteX14" fmla="*/ 1997765 w 1997765"/>
              <a:gd name="connsiteY14" fmla="*/ 22899 h 2774809"/>
              <a:gd name="connsiteX0" fmla="*/ 0 w 1997765"/>
              <a:gd name="connsiteY0" fmla="*/ 2706464 h 2774809"/>
              <a:gd name="connsiteX1" fmla="*/ 139147 w 1997765"/>
              <a:gd name="connsiteY1" fmla="*/ 2706464 h 2774809"/>
              <a:gd name="connsiteX2" fmla="*/ 516834 w 1997765"/>
              <a:gd name="connsiteY2" fmla="*/ 2716404 h 2774809"/>
              <a:gd name="connsiteX3" fmla="*/ 1272208 w 1997765"/>
              <a:gd name="connsiteY3" fmla="*/ 2706464 h 2774809"/>
              <a:gd name="connsiteX4" fmla="*/ 1391478 w 1997765"/>
              <a:gd name="connsiteY4" fmla="*/ 2696525 h 2774809"/>
              <a:gd name="connsiteX5" fmla="*/ 1361661 w 1997765"/>
              <a:gd name="connsiteY5" fmla="*/ 1682734 h 2774809"/>
              <a:gd name="connsiteX6" fmla="*/ 1361661 w 1997765"/>
              <a:gd name="connsiteY6" fmla="*/ 1066508 h 2774809"/>
              <a:gd name="connsiteX7" fmla="*/ 1391478 w 1997765"/>
              <a:gd name="connsiteY7" fmla="*/ 718638 h 2774809"/>
              <a:gd name="connsiteX8" fmla="*/ 1411356 w 1997765"/>
              <a:gd name="connsiteY8" fmla="*/ 579490 h 2774809"/>
              <a:gd name="connsiteX9" fmla="*/ 1441174 w 1997765"/>
              <a:gd name="connsiteY9" fmla="*/ 311134 h 2774809"/>
              <a:gd name="connsiteX10" fmla="*/ 1431234 w 1997765"/>
              <a:gd name="connsiteY10" fmla="*/ 3021 h 2774809"/>
              <a:gd name="connsiteX11" fmla="*/ 1461052 w 1997765"/>
              <a:gd name="connsiteY11" fmla="*/ 12960 h 2774809"/>
              <a:gd name="connsiteX12" fmla="*/ 1958008 w 1997765"/>
              <a:gd name="connsiteY12" fmla="*/ 22899 h 2774809"/>
              <a:gd name="connsiteX13" fmla="*/ 1997765 w 1997765"/>
              <a:gd name="connsiteY13" fmla="*/ 22899 h 2774809"/>
              <a:gd name="connsiteX0" fmla="*/ 0 w 1997765"/>
              <a:gd name="connsiteY0" fmla="*/ 2706464 h 2820426"/>
              <a:gd name="connsiteX1" fmla="*/ 139147 w 1997765"/>
              <a:gd name="connsiteY1" fmla="*/ 2706464 h 2820426"/>
              <a:gd name="connsiteX2" fmla="*/ 516834 w 1997765"/>
              <a:gd name="connsiteY2" fmla="*/ 2716404 h 2820426"/>
              <a:gd name="connsiteX3" fmla="*/ 1272208 w 1997765"/>
              <a:gd name="connsiteY3" fmla="*/ 2706464 h 2820426"/>
              <a:gd name="connsiteX4" fmla="*/ 1391478 w 1997765"/>
              <a:gd name="connsiteY4" fmla="*/ 2696525 h 2820426"/>
              <a:gd name="connsiteX5" fmla="*/ 1361661 w 1997765"/>
              <a:gd name="connsiteY5" fmla="*/ 1066508 h 2820426"/>
              <a:gd name="connsiteX6" fmla="*/ 1391478 w 1997765"/>
              <a:gd name="connsiteY6" fmla="*/ 718638 h 2820426"/>
              <a:gd name="connsiteX7" fmla="*/ 1411356 w 1997765"/>
              <a:gd name="connsiteY7" fmla="*/ 579490 h 2820426"/>
              <a:gd name="connsiteX8" fmla="*/ 1441174 w 1997765"/>
              <a:gd name="connsiteY8" fmla="*/ 311134 h 2820426"/>
              <a:gd name="connsiteX9" fmla="*/ 1431234 w 1997765"/>
              <a:gd name="connsiteY9" fmla="*/ 3021 h 2820426"/>
              <a:gd name="connsiteX10" fmla="*/ 1461052 w 1997765"/>
              <a:gd name="connsiteY10" fmla="*/ 12960 h 2820426"/>
              <a:gd name="connsiteX11" fmla="*/ 1958008 w 1997765"/>
              <a:gd name="connsiteY11" fmla="*/ 22899 h 2820426"/>
              <a:gd name="connsiteX12" fmla="*/ 1997765 w 1997765"/>
              <a:gd name="connsiteY12" fmla="*/ 22899 h 2820426"/>
              <a:gd name="connsiteX0" fmla="*/ 0 w 1997765"/>
              <a:gd name="connsiteY0" fmla="*/ 2706464 h 2846185"/>
              <a:gd name="connsiteX1" fmla="*/ 139147 w 1997765"/>
              <a:gd name="connsiteY1" fmla="*/ 2706464 h 2846185"/>
              <a:gd name="connsiteX2" fmla="*/ 516834 w 1997765"/>
              <a:gd name="connsiteY2" fmla="*/ 2716404 h 2846185"/>
              <a:gd name="connsiteX3" fmla="*/ 1272208 w 1997765"/>
              <a:gd name="connsiteY3" fmla="*/ 2706464 h 2846185"/>
              <a:gd name="connsiteX4" fmla="*/ 1391478 w 1997765"/>
              <a:gd name="connsiteY4" fmla="*/ 2696525 h 2846185"/>
              <a:gd name="connsiteX5" fmla="*/ 1391478 w 1997765"/>
              <a:gd name="connsiteY5" fmla="*/ 718638 h 2846185"/>
              <a:gd name="connsiteX6" fmla="*/ 1411356 w 1997765"/>
              <a:gd name="connsiteY6" fmla="*/ 579490 h 2846185"/>
              <a:gd name="connsiteX7" fmla="*/ 1441174 w 1997765"/>
              <a:gd name="connsiteY7" fmla="*/ 311134 h 2846185"/>
              <a:gd name="connsiteX8" fmla="*/ 1431234 w 1997765"/>
              <a:gd name="connsiteY8" fmla="*/ 3021 h 2846185"/>
              <a:gd name="connsiteX9" fmla="*/ 1461052 w 1997765"/>
              <a:gd name="connsiteY9" fmla="*/ 12960 h 2846185"/>
              <a:gd name="connsiteX10" fmla="*/ 1958008 w 1997765"/>
              <a:gd name="connsiteY10" fmla="*/ 22899 h 2846185"/>
              <a:gd name="connsiteX11" fmla="*/ 1997765 w 1997765"/>
              <a:gd name="connsiteY11" fmla="*/ 22899 h 2846185"/>
              <a:gd name="connsiteX0" fmla="*/ 0 w 1997765"/>
              <a:gd name="connsiteY0" fmla="*/ 2706464 h 2846185"/>
              <a:gd name="connsiteX1" fmla="*/ 139147 w 1997765"/>
              <a:gd name="connsiteY1" fmla="*/ 2706464 h 2846185"/>
              <a:gd name="connsiteX2" fmla="*/ 516834 w 1997765"/>
              <a:gd name="connsiteY2" fmla="*/ 2716404 h 2846185"/>
              <a:gd name="connsiteX3" fmla="*/ 1272208 w 1997765"/>
              <a:gd name="connsiteY3" fmla="*/ 2706464 h 2846185"/>
              <a:gd name="connsiteX4" fmla="*/ 1391478 w 1997765"/>
              <a:gd name="connsiteY4" fmla="*/ 2696525 h 2846185"/>
              <a:gd name="connsiteX5" fmla="*/ 1391478 w 1997765"/>
              <a:gd name="connsiteY5" fmla="*/ 718638 h 2846185"/>
              <a:gd name="connsiteX6" fmla="*/ 1441174 w 1997765"/>
              <a:gd name="connsiteY6" fmla="*/ 311134 h 2846185"/>
              <a:gd name="connsiteX7" fmla="*/ 1431234 w 1997765"/>
              <a:gd name="connsiteY7" fmla="*/ 3021 h 2846185"/>
              <a:gd name="connsiteX8" fmla="*/ 1461052 w 1997765"/>
              <a:gd name="connsiteY8" fmla="*/ 12960 h 2846185"/>
              <a:gd name="connsiteX9" fmla="*/ 1958008 w 1997765"/>
              <a:gd name="connsiteY9" fmla="*/ 22899 h 2846185"/>
              <a:gd name="connsiteX10" fmla="*/ 1997765 w 1997765"/>
              <a:gd name="connsiteY10" fmla="*/ 22899 h 2846185"/>
              <a:gd name="connsiteX0" fmla="*/ 0 w 1997765"/>
              <a:gd name="connsiteY0" fmla="*/ 2753338 h 2893059"/>
              <a:gd name="connsiteX1" fmla="*/ 139147 w 1997765"/>
              <a:gd name="connsiteY1" fmla="*/ 2753338 h 2893059"/>
              <a:gd name="connsiteX2" fmla="*/ 516834 w 1997765"/>
              <a:gd name="connsiteY2" fmla="*/ 2763278 h 2893059"/>
              <a:gd name="connsiteX3" fmla="*/ 1272208 w 1997765"/>
              <a:gd name="connsiteY3" fmla="*/ 2753338 h 2893059"/>
              <a:gd name="connsiteX4" fmla="*/ 1391478 w 1997765"/>
              <a:gd name="connsiteY4" fmla="*/ 2743399 h 2893059"/>
              <a:gd name="connsiteX5" fmla="*/ 1391478 w 1997765"/>
              <a:gd name="connsiteY5" fmla="*/ 765512 h 2893059"/>
              <a:gd name="connsiteX6" fmla="*/ 1431234 w 1997765"/>
              <a:gd name="connsiteY6" fmla="*/ 49895 h 2893059"/>
              <a:gd name="connsiteX7" fmla="*/ 1461052 w 1997765"/>
              <a:gd name="connsiteY7" fmla="*/ 59834 h 2893059"/>
              <a:gd name="connsiteX8" fmla="*/ 1958008 w 1997765"/>
              <a:gd name="connsiteY8" fmla="*/ 69773 h 2893059"/>
              <a:gd name="connsiteX9" fmla="*/ 1997765 w 1997765"/>
              <a:gd name="connsiteY9" fmla="*/ 69773 h 2893059"/>
              <a:gd name="connsiteX0" fmla="*/ 0 w 2009123"/>
              <a:gd name="connsiteY0" fmla="*/ 2750917 h 2890638"/>
              <a:gd name="connsiteX1" fmla="*/ 139147 w 2009123"/>
              <a:gd name="connsiteY1" fmla="*/ 2750917 h 2890638"/>
              <a:gd name="connsiteX2" fmla="*/ 516834 w 2009123"/>
              <a:gd name="connsiteY2" fmla="*/ 2760857 h 2890638"/>
              <a:gd name="connsiteX3" fmla="*/ 1272208 w 2009123"/>
              <a:gd name="connsiteY3" fmla="*/ 2750917 h 2890638"/>
              <a:gd name="connsiteX4" fmla="*/ 1391478 w 2009123"/>
              <a:gd name="connsiteY4" fmla="*/ 2740978 h 2890638"/>
              <a:gd name="connsiteX5" fmla="*/ 1391478 w 2009123"/>
              <a:gd name="connsiteY5" fmla="*/ 763091 h 2890638"/>
              <a:gd name="connsiteX6" fmla="*/ 1431234 w 2009123"/>
              <a:gd name="connsiteY6" fmla="*/ 47474 h 2890638"/>
              <a:gd name="connsiteX7" fmla="*/ 1958008 w 2009123"/>
              <a:gd name="connsiteY7" fmla="*/ 67352 h 2890638"/>
              <a:gd name="connsiteX8" fmla="*/ 1997765 w 2009123"/>
              <a:gd name="connsiteY8" fmla="*/ 67352 h 2890638"/>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762855"/>
              <a:gd name="connsiteX1" fmla="*/ 139147 w 1997765"/>
              <a:gd name="connsiteY1" fmla="*/ 2751075 h 2762855"/>
              <a:gd name="connsiteX2" fmla="*/ 516834 w 1997765"/>
              <a:gd name="connsiteY2" fmla="*/ 2761015 h 2762855"/>
              <a:gd name="connsiteX3" fmla="*/ 1391478 w 1997765"/>
              <a:gd name="connsiteY3" fmla="*/ 2741136 h 2762855"/>
              <a:gd name="connsiteX4" fmla="*/ 1391478 w 1997765"/>
              <a:gd name="connsiteY4" fmla="*/ 763249 h 2762855"/>
              <a:gd name="connsiteX5" fmla="*/ 1431234 w 1997765"/>
              <a:gd name="connsiteY5" fmla="*/ 47632 h 2762855"/>
              <a:gd name="connsiteX6" fmla="*/ 1997765 w 1997765"/>
              <a:gd name="connsiteY6" fmla="*/ 67510 h 2762855"/>
              <a:gd name="connsiteX0" fmla="*/ 0 w 1997765"/>
              <a:gd name="connsiteY0" fmla="*/ 2751075 h 2761207"/>
              <a:gd name="connsiteX1" fmla="*/ 516834 w 1997765"/>
              <a:gd name="connsiteY1" fmla="*/ 2761015 h 2761207"/>
              <a:gd name="connsiteX2" fmla="*/ 1391478 w 1997765"/>
              <a:gd name="connsiteY2" fmla="*/ 2741136 h 2761207"/>
              <a:gd name="connsiteX3" fmla="*/ 1391478 w 1997765"/>
              <a:gd name="connsiteY3" fmla="*/ 763249 h 2761207"/>
              <a:gd name="connsiteX4" fmla="*/ 1431234 w 1997765"/>
              <a:gd name="connsiteY4" fmla="*/ 47632 h 2761207"/>
              <a:gd name="connsiteX5" fmla="*/ 1997765 w 1997765"/>
              <a:gd name="connsiteY5" fmla="*/ 67510 h 2761207"/>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751075"/>
              <a:gd name="connsiteX1" fmla="*/ 1391478 w 1997765"/>
              <a:gd name="connsiteY1" fmla="*/ 2741136 h 2751075"/>
              <a:gd name="connsiteX2" fmla="*/ 1391478 w 1997765"/>
              <a:gd name="connsiteY2" fmla="*/ 763249 h 2751075"/>
              <a:gd name="connsiteX3" fmla="*/ 1431234 w 1997765"/>
              <a:gd name="connsiteY3" fmla="*/ 47632 h 2751075"/>
              <a:gd name="connsiteX4" fmla="*/ 1997765 w 1997765"/>
              <a:gd name="connsiteY4" fmla="*/ 67510 h 2751075"/>
              <a:gd name="connsiteX0" fmla="*/ 0 w 1997765"/>
              <a:gd name="connsiteY0" fmla="*/ 2751075 h 2751075"/>
              <a:gd name="connsiteX1" fmla="*/ 1391478 w 1997765"/>
              <a:gd name="connsiteY1" fmla="*/ 2741136 h 2751075"/>
              <a:gd name="connsiteX2" fmla="*/ 1391478 w 1997765"/>
              <a:gd name="connsiteY2" fmla="*/ 763249 h 2751075"/>
              <a:gd name="connsiteX3" fmla="*/ 1431234 w 1997765"/>
              <a:gd name="connsiteY3" fmla="*/ 47632 h 2751075"/>
              <a:gd name="connsiteX4" fmla="*/ 1997765 w 1997765"/>
              <a:gd name="connsiteY4"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2007704"/>
              <a:gd name="connsiteY0" fmla="*/ 2693504 h 2693504"/>
              <a:gd name="connsiteX1" fmla="*/ 1401417 w 2007704"/>
              <a:gd name="connsiteY1" fmla="*/ 2693504 h 2693504"/>
              <a:gd name="connsiteX2" fmla="*/ 1441173 w 2007704"/>
              <a:gd name="connsiteY2" fmla="*/ 0 h 2693504"/>
              <a:gd name="connsiteX3" fmla="*/ 2007704 w 2007704"/>
              <a:gd name="connsiteY3" fmla="*/ 19878 h 2693504"/>
              <a:gd name="connsiteX0" fmla="*/ 0 w 2007704"/>
              <a:gd name="connsiteY0" fmla="*/ 2852601 h 2852601"/>
              <a:gd name="connsiteX1" fmla="*/ 1401417 w 2007704"/>
              <a:gd name="connsiteY1" fmla="*/ 2852601 h 2852601"/>
              <a:gd name="connsiteX2" fmla="*/ 1441173 w 2007704"/>
              <a:gd name="connsiteY2" fmla="*/ 159097 h 2852601"/>
              <a:gd name="connsiteX3" fmla="*/ 2007704 w 2007704"/>
              <a:gd name="connsiteY3" fmla="*/ 71 h 2852601"/>
              <a:gd name="connsiteX0" fmla="*/ 0 w 2007704"/>
              <a:gd name="connsiteY0" fmla="*/ 2723580 h 2723580"/>
              <a:gd name="connsiteX1" fmla="*/ 1401417 w 2007704"/>
              <a:gd name="connsiteY1" fmla="*/ 2723580 h 2723580"/>
              <a:gd name="connsiteX2" fmla="*/ 1441173 w 2007704"/>
              <a:gd name="connsiteY2" fmla="*/ 30076 h 2723580"/>
              <a:gd name="connsiteX3" fmla="*/ 2007704 w 2007704"/>
              <a:gd name="connsiteY3" fmla="*/ 259 h 2723580"/>
              <a:gd name="connsiteX0" fmla="*/ 0 w 2007704"/>
              <a:gd name="connsiteY0" fmla="*/ 2723580 h 2723580"/>
              <a:gd name="connsiteX1" fmla="*/ 1401417 w 2007704"/>
              <a:gd name="connsiteY1" fmla="*/ 2723580 h 2723580"/>
              <a:gd name="connsiteX2" fmla="*/ 1441173 w 2007704"/>
              <a:gd name="connsiteY2" fmla="*/ 30076 h 2723580"/>
              <a:gd name="connsiteX3" fmla="*/ 2007704 w 2007704"/>
              <a:gd name="connsiteY3" fmla="*/ 259 h 2723580"/>
              <a:gd name="connsiteX0" fmla="*/ 0 w 2126973"/>
              <a:gd name="connsiteY0" fmla="*/ 2703875 h 2703875"/>
              <a:gd name="connsiteX1" fmla="*/ 1401417 w 2126973"/>
              <a:gd name="connsiteY1" fmla="*/ 2703875 h 2703875"/>
              <a:gd name="connsiteX2" fmla="*/ 1441173 w 2126973"/>
              <a:gd name="connsiteY2" fmla="*/ 10371 h 2703875"/>
              <a:gd name="connsiteX3" fmla="*/ 2126973 w 2126973"/>
              <a:gd name="connsiteY3" fmla="*/ 432 h 2703875"/>
              <a:gd name="connsiteX0" fmla="*/ 0 w 2126973"/>
              <a:gd name="connsiteY0" fmla="*/ 2703443 h 2703443"/>
              <a:gd name="connsiteX1" fmla="*/ 1401417 w 2126973"/>
              <a:gd name="connsiteY1" fmla="*/ 2703443 h 2703443"/>
              <a:gd name="connsiteX2" fmla="*/ 1441173 w 2126973"/>
              <a:gd name="connsiteY2" fmla="*/ 9939 h 2703443"/>
              <a:gd name="connsiteX3" fmla="*/ 2126973 w 2126973"/>
              <a:gd name="connsiteY3" fmla="*/ 0 h 2703443"/>
              <a:gd name="connsiteX0" fmla="*/ 0 w 2126973"/>
              <a:gd name="connsiteY0" fmla="*/ 2703443 h 2703443"/>
              <a:gd name="connsiteX1" fmla="*/ 1480930 w 2126973"/>
              <a:gd name="connsiteY1" fmla="*/ 2683565 h 2703443"/>
              <a:gd name="connsiteX2" fmla="*/ 1441173 w 2126973"/>
              <a:gd name="connsiteY2" fmla="*/ 9939 h 2703443"/>
              <a:gd name="connsiteX3" fmla="*/ 2126973 w 2126973"/>
              <a:gd name="connsiteY3" fmla="*/ 0 h 2703443"/>
              <a:gd name="connsiteX0" fmla="*/ 0 w 2126973"/>
              <a:gd name="connsiteY0" fmla="*/ 2703443 h 2703443"/>
              <a:gd name="connsiteX1" fmla="*/ 1480930 w 2126973"/>
              <a:gd name="connsiteY1" fmla="*/ 2683565 h 2703443"/>
              <a:gd name="connsiteX2" fmla="*/ 1441173 w 2126973"/>
              <a:gd name="connsiteY2" fmla="*/ 9939 h 2703443"/>
              <a:gd name="connsiteX3" fmla="*/ 2126973 w 2126973"/>
              <a:gd name="connsiteY3" fmla="*/ 0 h 2703443"/>
              <a:gd name="connsiteX0" fmla="*/ 0 w 2126973"/>
              <a:gd name="connsiteY0" fmla="*/ 2703443 h 2703443"/>
              <a:gd name="connsiteX1" fmla="*/ 1451113 w 2126973"/>
              <a:gd name="connsiteY1" fmla="*/ 2693504 h 2703443"/>
              <a:gd name="connsiteX2" fmla="*/ 1441173 w 2126973"/>
              <a:gd name="connsiteY2" fmla="*/ 9939 h 2703443"/>
              <a:gd name="connsiteX3" fmla="*/ 2126973 w 2126973"/>
              <a:gd name="connsiteY3" fmla="*/ 0 h 2703443"/>
            </a:gdLst>
            <a:ahLst/>
            <a:cxnLst>
              <a:cxn ang="0">
                <a:pos x="connsiteX0" y="connsiteY0"/>
              </a:cxn>
              <a:cxn ang="0">
                <a:pos x="connsiteX1" y="connsiteY1"/>
              </a:cxn>
              <a:cxn ang="0">
                <a:pos x="connsiteX2" y="connsiteY2"/>
              </a:cxn>
              <a:cxn ang="0">
                <a:pos x="connsiteX3" y="connsiteY3"/>
              </a:cxn>
            </a:cxnLst>
            <a:rect l="l" t="t" r="r" b="b"/>
            <a:pathLst>
              <a:path w="2126973" h="2703443">
                <a:moveTo>
                  <a:pt x="0" y="2703443"/>
                </a:moveTo>
                <a:lnTo>
                  <a:pt x="1451113" y="2693504"/>
                </a:lnTo>
                <a:cubicBezTo>
                  <a:pt x="1431236" y="26504"/>
                  <a:pt x="1431234" y="2698474"/>
                  <a:pt x="1441173" y="9939"/>
                </a:cubicBezTo>
                <a:cubicBezTo>
                  <a:pt x="2009360" y="23192"/>
                  <a:pt x="1462294" y="15737"/>
                  <a:pt x="212697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A357D8DF-0B2E-7D4F-A778-933B61402765}"/>
              </a:ext>
            </a:extLst>
          </p:cNvPr>
          <p:cNvCxnSpPr>
            <a:stCxn id="28" idx="0"/>
            <a:endCxn id="94" idx="2"/>
          </p:cNvCxnSpPr>
          <p:nvPr/>
        </p:nvCxnSpPr>
        <p:spPr>
          <a:xfrm flipV="1">
            <a:off x="10751152" y="3644623"/>
            <a:ext cx="349114"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8" grpId="0"/>
      <p:bldP spid="69" grpId="0"/>
      <p:bldP spid="72" grpId="0"/>
      <p:bldP spid="77" grpId="0"/>
      <p:bldP spid="78" grpId="0"/>
      <p:bldP spid="81" grpId="0"/>
      <p:bldP spid="1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FACD-CCC9-6245-8D1D-8CB72E89DFEF}"/>
              </a:ext>
            </a:extLst>
          </p:cNvPr>
          <p:cNvSpPr>
            <a:spLocks noGrp="1"/>
          </p:cNvSpPr>
          <p:nvPr>
            <p:ph type="title"/>
          </p:nvPr>
        </p:nvSpPr>
        <p:spPr/>
        <p:txBody>
          <a:bodyPr/>
          <a:lstStyle/>
          <a:p>
            <a:r>
              <a:rPr lang="en-US" dirty="0"/>
              <a:t>SmartTuning: Monitoring</a:t>
            </a:r>
          </a:p>
        </p:txBody>
      </p:sp>
      <p:sp>
        <p:nvSpPr>
          <p:cNvPr id="3" name="Slide Number Placeholder 2">
            <a:extLst>
              <a:ext uri="{FF2B5EF4-FFF2-40B4-BE49-F238E27FC236}">
                <a16:creationId xmlns:a16="http://schemas.microsoft.com/office/drawing/2014/main" id="{17BD6F24-5971-1848-8C7A-82F25A4A62E5}"/>
              </a:ext>
            </a:extLst>
          </p:cNvPr>
          <p:cNvSpPr>
            <a:spLocks noGrp="1"/>
          </p:cNvSpPr>
          <p:nvPr>
            <p:ph type="sldNum" sz="quarter" idx="12"/>
          </p:nvPr>
        </p:nvSpPr>
        <p:spPr/>
        <p:txBody>
          <a:bodyPr/>
          <a:lstStyle/>
          <a:p>
            <a:fld id="{C99B16EB-E8B7-064E-A646-7400584D85DA}" type="slidenum">
              <a:rPr lang="en-US" smtClean="0"/>
              <a:t>8</a:t>
            </a:fld>
            <a:endParaRPr lang="en-US" dirty="0"/>
          </a:p>
        </p:txBody>
      </p:sp>
      <p:sp>
        <p:nvSpPr>
          <p:cNvPr id="4" name="Rectangle 3">
            <a:extLst>
              <a:ext uri="{FF2B5EF4-FFF2-40B4-BE49-F238E27FC236}">
                <a16:creationId xmlns:a16="http://schemas.microsoft.com/office/drawing/2014/main" id="{04F8ADBF-C473-944D-AFFC-6021A5582BDB}"/>
              </a:ext>
            </a:extLst>
          </p:cNvPr>
          <p:cNvSpPr/>
          <p:nvPr/>
        </p:nvSpPr>
        <p:spPr>
          <a:xfrm>
            <a:off x="1018902" y="2828108"/>
            <a:ext cx="2699657" cy="600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Rectangle 4">
            <a:extLst>
              <a:ext uri="{FF2B5EF4-FFF2-40B4-BE49-F238E27FC236}">
                <a16:creationId xmlns:a16="http://schemas.microsoft.com/office/drawing/2014/main" id="{B91381EC-2878-AD4B-B81F-495D673035D2}"/>
              </a:ext>
            </a:extLst>
          </p:cNvPr>
          <p:cNvSpPr/>
          <p:nvPr/>
        </p:nvSpPr>
        <p:spPr>
          <a:xfrm>
            <a:off x="1018901" y="3601946"/>
            <a:ext cx="2699657" cy="600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p:txBody>
      </p:sp>
      <p:sp>
        <p:nvSpPr>
          <p:cNvPr id="6" name="Rectangle 5">
            <a:extLst>
              <a:ext uri="{FF2B5EF4-FFF2-40B4-BE49-F238E27FC236}">
                <a16:creationId xmlns:a16="http://schemas.microsoft.com/office/drawing/2014/main" id="{6DB006EA-E0D7-784C-A004-17025685160D}"/>
              </a:ext>
            </a:extLst>
          </p:cNvPr>
          <p:cNvSpPr/>
          <p:nvPr/>
        </p:nvSpPr>
        <p:spPr>
          <a:xfrm>
            <a:off x="1018901" y="4375784"/>
            <a:ext cx="2699657" cy="600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p>
        </p:txBody>
      </p:sp>
      <p:sp>
        <p:nvSpPr>
          <p:cNvPr id="7" name="Left Brace 6">
            <a:extLst>
              <a:ext uri="{FF2B5EF4-FFF2-40B4-BE49-F238E27FC236}">
                <a16:creationId xmlns:a16="http://schemas.microsoft.com/office/drawing/2014/main" id="{89910D1A-F19C-D44A-9951-06ECC419781C}"/>
              </a:ext>
            </a:extLst>
          </p:cNvPr>
          <p:cNvSpPr/>
          <p:nvPr/>
        </p:nvSpPr>
        <p:spPr>
          <a:xfrm>
            <a:off x="4005943" y="2732367"/>
            <a:ext cx="243334" cy="736290"/>
          </a:xfrm>
          <a:prstGeom prst="leftBrace">
            <a:avLst>
              <a:gd name="adj1" fmla="val 9826"/>
              <a:gd name="adj2" fmla="val 49259"/>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B50AB4D-A02D-9B4A-A9A4-B2C932B16766}"/>
              </a:ext>
            </a:extLst>
          </p:cNvPr>
          <p:cNvSpPr txBox="1"/>
          <p:nvPr/>
        </p:nvSpPr>
        <p:spPr>
          <a:xfrm>
            <a:off x="4249304" y="2623038"/>
            <a:ext cx="1822102" cy="923330"/>
          </a:xfrm>
          <a:prstGeom prst="rect">
            <a:avLst/>
          </a:prstGeom>
          <a:noFill/>
        </p:spPr>
        <p:txBody>
          <a:bodyPr wrap="none" rtlCol="0">
            <a:spAutoFit/>
          </a:bodyPr>
          <a:lstStyle/>
          <a:p>
            <a:pPr marL="285750" indent="-285750">
              <a:buFontTx/>
              <a:buChar char="-"/>
            </a:pPr>
            <a:r>
              <a:rPr lang="en-US" dirty="0"/>
              <a:t>HTTP requests</a:t>
            </a:r>
          </a:p>
          <a:p>
            <a:pPr marL="285750" indent="-285750">
              <a:buFontTx/>
              <a:buChar char="-"/>
            </a:pPr>
            <a:r>
              <a:rPr lang="en-US" dirty="0"/>
              <a:t>Throughput</a:t>
            </a:r>
          </a:p>
          <a:p>
            <a:pPr marL="285750" indent="-285750">
              <a:buFontTx/>
              <a:buChar char="-"/>
            </a:pPr>
            <a:r>
              <a:rPr lang="en-US" dirty="0"/>
              <a:t>Latency</a:t>
            </a:r>
          </a:p>
        </p:txBody>
      </p:sp>
      <p:sp>
        <p:nvSpPr>
          <p:cNvPr id="10" name="Left Brace 9">
            <a:extLst>
              <a:ext uri="{FF2B5EF4-FFF2-40B4-BE49-F238E27FC236}">
                <a16:creationId xmlns:a16="http://schemas.microsoft.com/office/drawing/2014/main" id="{5EAA549A-5A07-4B4F-99BF-96FE244F5A42}"/>
              </a:ext>
            </a:extLst>
          </p:cNvPr>
          <p:cNvSpPr/>
          <p:nvPr/>
        </p:nvSpPr>
        <p:spPr>
          <a:xfrm>
            <a:off x="4006443" y="3601946"/>
            <a:ext cx="243334" cy="1374730"/>
          </a:xfrm>
          <a:prstGeom prst="leftBrace">
            <a:avLst>
              <a:gd name="adj1" fmla="val 9826"/>
              <a:gd name="adj2" fmla="val 49259"/>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20676E6-E511-AD4F-A98B-B3C48075537B}"/>
              </a:ext>
            </a:extLst>
          </p:cNvPr>
          <p:cNvSpPr txBox="1"/>
          <p:nvPr/>
        </p:nvSpPr>
        <p:spPr>
          <a:xfrm>
            <a:off x="4276409" y="3902671"/>
            <a:ext cx="1277466" cy="646331"/>
          </a:xfrm>
          <a:prstGeom prst="rect">
            <a:avLst/>
          </a:prstGeom>
          <a:noFill/>
        </p:spPr>
        <p:txBody>
          <a:bodyPr wrap="none" rtlCol="0">
            <a:spAutoFit/>
          </a:bodyPr>
          <a:lstStyle/>
          <a:p>
            <a:pPr marL="285750" indent="-285750">
              <a:buFontTx/>
              <a:buChar char="-"/>
            </a:pPr>
            <a:r>
              <a:rPr lang="en-US" dirty="0"/>
              <a:t>CPU</a:t>
            </a:r>
          </a:p>
          <a:p>
            <a:pPr marL="285750" indent="-285750">
              <a:buFontTx/>
              <a:buChar char="-"/>
            </a:pPr>
            <a:r>
              <a:rPr lang="en-US" dirty="0"/>
              <a:t>Memory</a:t>
            </a:r>
          </a:p>
        </p:txBody>
      </p:sp>
      <p:sp>
        <p:nvSpPr>
          <p:cNvPr id="12" name="Left Bracket 11">
            <a:extLst>
              <a:ext uri="{FF2B5EF4-FFF2-40B4-BE49-F238E27FC236}">
                <a16:creationId xmlns:a16="http://schemas.microsoft.com/office/drawing/2014/main" id="{F831CDE9-1ABD-8B4F-AC1B-E50F636C6033}"/>
              </a:ext>
            </a:extLst>
          </p:cNvPr>
          <p:cNvSpPr/>
          <p:nvPr/>
        </p:nvSpPr>
        <p:spPr>
          <a:xfrm rot="16200000">
            <a:off x="7629936" y="2993877"/>
            <a:ext cx="139337" cy="1547676"/>
          </a:xfrm>
          <a:prstGeom prst="lef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33AA86B7-8DF3-1645-A0D9-D23D251381B5}"/>
              </a:ext>
            </a:extLst>
          </p:cNvPr>
          <p:cNvSpPr/>
          <p:nvPr/>
        </p:nvSpPr>
        <p:spPr>
          <a:xfrm rot="16200000">
            <a:off x="9177613" y="2993877"/>
            <a:ext cx="139337" cy="1547676"/>
          </a:xfrm>
          <a:prstGeom prst="leftBracket">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A95FA645-EF0E-3D40-AC31-A90DD0EA864A}"/>
              </a:ext>
            </a:extLst>
          </p:cNvPr>
          <p:cNvSpPr txBox="1"/>
          <p:nvPr/>
        </p:nvSpPr>
        <p:spPr>
          <a:xfrm>
            <a:off x="7160001" y="3251256"/>
            <a:ext cx="1024511" cy="276999"/>
          </a:xfrm>
          <a:prstGeom prst="rect">
            <a:avLst/>
          </a:prstGeom>
          <a:noFill/>
        </p:spPr>
        <p:txBody>
          <a:bodyPr wrap="none" rtlCol="0">
            <a:spAutoFit/>
          </a:bodyPr>
          <a:lstStyle/>
          <a:p>
            <a:r>
              <a:rPr lang="en-US" sz="1200" dirty="0"/>
              <a:t>App warm up</a:t>
            </a:r>
          </a:p>
        </p:txBody>
      </p:sp>
      <p:sp>
        <p:nvSpPr>
          <p:cNvPr id="15" name="TextBox 14">
            <a:extLst>
              <a:ext uri="{FF2B5EF4-FFF2-40B4-BE49-F238E27FC236}">
                <a16:creationId xmlns:a16="http://schemas.microsoft.com/office/drawing/2014/main" id="{C7116A58-DDB8-B448-83D5-B5BEE78D230D}"/>
              </a:ext>
            </a:extLst>
          </p:cNvPr>
          <p:cNvSpPr txBox="1"/>
          <p:nvPr/>
        </p:nvSpPr>
        <p:spPr>
          <a:xfrm>
            <a:off x="7186465" y="3435190"/>
            <a:ext cx="981359" cy="461665"/>
          </a:xfrm>
          <a:prstGeom prst="rect">
            <a:avLst/>
          </a:prstGeom>
          <a:noFill/>
        </p:spPr>
        <p:txBody>
          <a:bodyPr wrap="none" rtlCol="0">
            <a:spAutoFit/>
          </a:bodyPr>
          <a:lstStyle/>
          <a:p>
            <a:r>
              <a:rPr lang="en-US" sz="1200" dirty="0"/>
              <a:t>0.0 &lt; w &lt; 1.0</a:t>
            </a:r>
          </a:p>
          <a:p>
            <a:pPr algn="ctr"/>
            <a:r>
              <a:rPr lang="en-US" sz="1200" dirty="0"/>
              <a:t>w * t</a:t>
            </a:r>
          </a:p>
        </p:txBody>
      </p:sp>
      <p:sp>
        <p:nvSpPr>
          <p:cNvPr id="16" name="TextBox 15">
            <a:extLst>
              <a:ext uri="{FF2B5EF4-FFF2-40B4-BE49-F238E27FC236}">
                <a16:creationId xmlns:a16="http://schemas.microsoft.com/office/drawing/2014/main" id="{FFE63549-EFA6-D441-B8EA-81EB99D235E1}"/>
              </a:ext>
            </a:extLst>
          </p:cNvPr>
          <p:cNvSpPr txBox="1"/>
          <p:nvPr/>
        </p:nvSpPr>
        <p:spPr>
          <a:xfrm>
            <a:off x="9031517" y="3512676"/>
            <a:ext cx="785793" cy="276999"/>
          </a:xfrm>
          <a:prstGeom prst="rect">
            <a:avLst/>
          </a:prstGeom>
          <a:noFill/>
        </p:spPr>
        <p:txBody>
          <a:bodyPr wrap="none" rtlCol="0">
            <a:spAutoFit/>
          </a:bodyPr>
          <a:lstStyle/>
          <a:p>
            <a:r>
              <a:rPr lang="en-US" sz="1200" dirty="0"/>
              <a:t>t – (w * t)</a:t>
            </a:r>
          </a:p>
        </p:txBody>
      </p:sp>
      <p:sp>
        <p:nvSpPr>
          <p:cNvPr id="17" name="TextBox 16">
            <a:extLst>
              <a:ext uri="{FF2B5EF4-FFF2-40B4-BE49-F238E27FC236}">
                <a16:creationId xmlns:a16="http://schemas.microsoft.com/office/drawing/2014/main" id="{B9B31D2D-C0A2-6A4A-8BF3-AB99F9230CE7}"/>
              </a:ext>
            </a:extLst>
          </p:cNvPr>
          <p:cNvSpPr txBox="1"/>
          <p:nvPr/>
        </p:nvSpPr>
        <p:spPr>
          <a:xfrm>
            <a:off x="7342311" y="4029176"/>
            <a:ext cx="2474845" cy="369332"/>
          </a:xfrm>
          <a:prstGeom prst="rect">
            <a:avLst/>
          </a:prstGeom>
          <a:noFill/>
        </p:spPr>
        <p:txBody>
          <a:bodyPr wrap="none" rtlCol="0">
            <a:spAutoFit/>
          </a:bodyPr>
          <a:lstStyle/>
          <a:p>
            <a:r>
              <a:rPr lang="en-US" dirty="0"/>
              <a:t>SmartTuning Monitoring</a:t>
            </a:r>
          </a:p>
        </p:txBody>
      </p:sp>
      <p:sp>
        <p:nvSpPr>
          <p:cNvPr id="18" name="TextBox 17">
            <a:extLst>
              <a:ext uri="{FF2B5EF4-FFF2-40B4-BE49-F238E27FC236}">
                <a16:creationId xmlns:a16="http://schemas.microsoft.com/office/drawing/2014/main" id="{05A17471-74FE-0A4C-9188-D3001ED5629F}"/>
              </a:ext>
            </a:extLst>
          </p:cNvPr>
          <p:cNvSpPr txBox="1"/>
          <p:nvPr/>
        </p:nvSpPr>
        <p:spPr>
          <a:xfrm>
            <a:off x="4276409" y="5589649"/>
            <a:ext cx="5622052" cy="261610"/>
          </a:xfrm>
          <a:prstGeom prst="rect">
            <a:avLst/>
          </a:prstGeom>
          <a:noFill/>
        </p:spPr>
        <p:txBody>
          <a:bodyPr wrap="none" rtlCol="0">
            <a:spAutoFit/>
          </a:bodyPr>
          <a:lstStyle/>
          <a:p>
            <a:r>
              <a:rPr lang="en-US" sz="1100" dirty="0" err="1">
                <a:latin typeface="Monaco" pitchFamily="2" charset="77"/>
              </a:rPr>
              <a:t>Promql</a:t>
            </a:r>
            <a:r>
              <a:rPr lang="en-US" sz="1100" dirty="0">
                <a:latin typeface="Monaco" pitchFamily="2" charset="77"/>
              </a:rPr>
              <a:t>: rate(</a:t>
            </a:r>
            <a:r>
              <a:rPr lang="en-US" sz="1100" dirty="0" err="1">
                <a:latin typeface="Monaco" pitchFamily="2" charset="77"/>
              </a:rPr>
              <a:t>http_requests_total</a:t>
            </a:r>
            <a:r>
              <a:rPr lang="en-US" sz="1100" dirty="0">
                <a:latin typeface="Monaco" pitchFamily="2" charset="77"/>
              </a:rPr>
              <a:t>{pod=“production”)[(0.7 * 900)s]</a:t>
            </a:r>
          </a:p>
        </p:txBody>
      </p:sp>
      <p:sp>
        <p:nvSpPr>
          <p:cNvPr id="19" name="TextBox 18">
            <a:extLst>
              <a:ext uri="{FF2B5EF4-FFF2-40B4-BE49-F238E27FC236}">
                <a16:creationId xmlns:a16="http://schemas.microsoft.com/office/drawing/2014/main" id="{523D816C-2772-2C46-B304-1AD7C1EE1948}"/>
              </a:ext>
            </a:extLst>
          </p:cNvPr>
          <p:cNvSpPr txBox="1"/>
          <p:nvPr/>
        </p:nvSpPr>
        <p:spPr>
          <a:xfrm>
            <a:off x="4289475" y="5820271"/>
            <a:ext cx="5452134" cy="261610"/>
          </a:xfrm>
          <a:prstGeom prst="rect">
            <a:avLst/>
          </a:prstGeom>
          <a:noFill/>
        </p:spPr>
        <p:txBody>
          <a:bodyPr wrap="none" rtlCol="0">
            <a:spAutoFit/>
          </a:bodyPr>
          <a:lstStyle/>
          <a:p>
            <a:r>
              <a:rPr lang="en-US" sz="1100" dirty="0" err="1">
                <a:latin typeface="Monaco" pitchFamily="2" charset="77"/>
              </a:rPr>
              <a:t>Promql</a:t>
            </a:r>
            <a:r>
              <a:rPr lang="en-US" sz="1100" dirty="0">
                <a:latin typeface="Monaco" pitchFamily="2" charset="77"/>
              </a:rPr>
              <a:t>: rate(</a:t>
            </a:r>
            <a:r>
              <a:rPr lang="en-US" sz="1100" dirty="0" err="1">
                <a:latin typeface="Monaco" pitchFamily="2" charset="77"/>
              </a:rPr>
              <a:t>http_requests_total</a:t>
            </a:r>
            <a:r>
              <a:rPr lang="en-US" sz="1100" dirty="0">
                <a:latin typeface="Monaco" pitchFamily="2" charset="77"/>
              </a:rPr>
              <a:t>{pod=“training”)[(0.7 * 900)s]</a:t>
            </a:r>
          </a:p>
        </p:txBody>
      </p:sp>
      <p:sp>
        <p:nvSpPr>
          <p:cNvPr id="20" name="TextBox 19">
            <a:extLst>
              <a:ext uri="{FF2B5EF4-FFF2-40B4-BE49-F238E27FC236}">
                <a16:creationId xmlns:a16="http://schemas.microsoft.com/office/drawing/2014/main" id="{E688EEE1-9716-894D-A6A5-D05C688D2BB3}"/>
              </a:ext>
            </a:extLst>
          </p:cNvPr>
          <p:cNvSpPr txBox="1"/>
          <p:nvPr/>
        </p:nvSpPr>
        <p:spPr>
          <a:xfrm>
            <a:off x="4289475" y="5366970"/>
            <a:ext cx="609462" cy="261610"/>
          </a:xfrm>
          <a:prstGeom prst="rect">
            <a:avLst/>
          </a:prstGeom>
          <a:noFill/>
        </p:spPr>
        <p:txBody>
          <a:bodyPr wrap="none" rtlCol="0">
            <a:spAutoFit/>
          </a:bodyPr>
          <a:lstStyle/>
          <a:p>
            <a:r>
              <a:rPr lang="en-US" sz="1100" dirty="0">
                <a:latin typeface="Monaco" pitchFamily="2" charset="77"/>
              </a:rPr>
              <a:t>E.g.:</a:t>
            </a:r>
          </a:p>
        </p:txBody>
      </p:sp>
      <p:sp>
        <p:nvSpPr>
          <p:cNvPr id="22" name="TextBox 21">
            <a:extLst>
              <a:ext uri="{FF2B5EF4-FFF2-40B4-BE49-F238E27FC236}">
                <a16:creationId xmlns:a16="http://schemas.microsoft.com/office/drawing/2014/main" id="{689D7070-D7D0-D64C-A456-97750173A20A}"/>
              </a:ext>
            </a:extLst>
          </p:cNvPr>
          <p:cNvSpPr txBox="1"/>
          <p:nvPr/>
        </p:nvSpPr>
        <p:spPr>
          <a:xfrm>
            <a:off x="10189699" y="3644604"/>
            <a:ext cx="1181734" cy="400110"/>
          </a:xfrm>
          <a:prstGeom prst="rect">
            <a:avLst/>
          </a:prstGeom>
          <a:noFill/>
        </p:spPr>
        <p:txBody>
          <a:bodyPr wrap="none" rtlCol="0">
            <a:spAutoFit/>
          </a:bodyPr>
          <a:lstStyle/>
          <a:p>
            <a:r>
              <a:rPr lang="en-US" sz="1000" dirty="0"/>
              <a:t>t: sampling interval</a:t>
            </a:r>
          </a:p>
          <a:p>
            <a:r>
              <a:rPr lang="en-US" sz="1000" dirty="0"/>
              <a:t>w: warm up time</a:t>
            </a:r>
          </a:p>
        </p:txBody>
      </p:sp>
    </p:spTree>
    <p:extLst>
      <p:ext uri="{BB962C8B-B14F-4D97-AF65-F5344CB8AC3E}">
        <p14:creationId xmlns:p14="http://schemas.microsoft.com/office/powerpoint/2010/main" val="58783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01C4-579E-9A48-B618-385F92B63B6D}"/>
              </a:ext>
            </a:extLst>
          </p:cNvPr>
          <p:cNvSpPr>
            <a:spLocks noGrp="1"/>
          </p:cNvSpPr>
          <p:nvPr>
            <p:ph type="title"/>
          </p:nvPr>
        </p:nvSpPr>
        <p:spPr/>
        <p:txBody>
          <a:bodyPr/>
          <a:lstStyle/>
          <a:p>
            <a:r>
              <a:rPr lang="en-US" dirty="0"/>
              <a:t>SmartTuning: Classification</a:t>
            </a:r>
          </a:p>
        </p:txBody>
      </p:sp>
      <p:sp>
        <p:nvSpPr>
          <p:cNvPr id="3" name="Slide Number Placeholder 2">
            <a:extLst>
              <a:ext uri="{FF2B5EF4-FFF2-40B4-BE49-F238E27FC236}">
                <a16:creationId xmlns:a16="http://schemas.microsoft.com/office/drawing/2014/main" id="{49FA3D8A-D90D-4444-AB2D-AE8644CF82A0}"/>
              </a:ext>
            </a:extLst>
          </p:cNvPr>
          <p:cNvSpPr>
            <a:spLocks noGrp="1"/>
          </p:cNvSpPr>
          <p:nvPr>
            <p:ph type="sldNum" sz="quarter" idx="12"/>
          </p:nvPr>
        </p:nvSpPr>
        <p:spPr/>
        <p:txBody>
          <a:bodyPr/>
          <a:lstStyle/>
          <a:p>
            <a:fld id="{C99B16EB-E8B7-064E-A646-7400584D85DA}" type="slidenum">
              <a:rPr lang="en-US" smtClean="0"/>
              <a:t>9</a:t>
            </a:fld>
            <a:endParaRPr lang="en-US"/>
          </a:p>
        </p:txBody>
      </p:sp>
      <p:sp>
        <p:nvSpPr>
          <p:cNvPr id="4" name="TextBox 3">
            <a:extLst>
              <a:ext uri="{FF2B5EF4-FFF2-40B4-BE49-F238E27FC236}">
                <a16:creationId xmlns:a16="http://schemas.microsoft.com/office/drawing/2014/main" id="{01690F71-0483-1447-8430-2FDEB966444A}"/>
              </a:ext>
            </a:extLst>
          </p:cNvPr>
          <p:cNvSpPr txBox="1"/>
          <p:nvPr/>
        </p:nvSpPr>
        <p:spPr>
          <a:xfrm>
            <a:off x="966652" y="2299062"/>
            <a:ext cx="2367058" cy="369332"/>
          </a:xfrm>
          <a:prstGeom prst="rect">
            <a:avLst/>
          </a:prstGeom>
          <a:noFill/>
        </p:spPr>
        <p:txBody>
          <a:bodyPr wrap="none" rtlCol="0">
            <a:spAutoFit/>
          </a:bodyPr>
          <a:lstStyle/>
          <a:p>
            <a:r>
              <a:rPr lang="en-US" dirty="0"/>
              <a:t>Workload Classification</a:t>
            </a:r>
          </a:p>
        </p:txBody>
      </p:sp>
      <p:sp>
        <p:nvSpPr>
          <p:cNvPr id="6" name="TextBox 5">
            <a:extLst>
              <a:ext uri="{FF2B5EF4-FFF2-40B4-BE49-F238E27FC236}">
                <a16:creationId xmlns:a16="http://schemas.microsoft.com/office/drawing/2014/main" id="{35D760C3-5C9E-5240-8BC3-6F9FF6E76364}"/>
              </a:ext>
            </a:extLst>
          </p:cNvPr>
          <p:cNvSpPr txBox="1"/>
          <p:nvPr/>
        </p:nvSpPr>
        <p:spPr>
          <a:xfrm>
            <a:off x="3614057" y="2160562"/>
            <a:ext cx="3293722" cy="923330"/>
          </a:xfrm>
          <a:prstGeom prst="rect">
            <a:avLst/>
          </a:prstGeom>
          <a:noFill/>
        </p:spPr>
        <p:txBody>
          <a:bodyPr wrap="none" rtlCol="0">
            <a:spAutoFit/>
          </a:bodyPr>
          <a:lstStyle/>
          <a:p>
            <a:pPr marL="285750" indent="-285750">
              <a:buFont typeface="Arial" panose="020B0604020202020204" pitchFamily="34" charset="0"/>
              <a:buChar char="•"/>
            </a:pPr>
            <a:r>
              <a:rPr lang="en-US" dirty="0"/>
              <a:t>Histogram based classification</a:t>
            </a:r>
          </a:p>
          <a:p>
            <a:pPr marL="285750" indent="-285750">
              <a:buFont typeface="Arial" panose="020B0604020202020204" pitchFamily="34" charset="0"/>
              <a:buChar char="•"/>
            </a:pPr>
            <a:r>
              <a:rPr lang="en-US" dirty="0"/>
              <a:t>Sequential K-means</a:t>
            </a:r>
          </a:p>
          <a:p>
            <a:pPr marL="285750" indent="-285750">
              <a:buFont typeface="Arial" panose="020B0604020202020204" pitchFamily="34" charset="0"/>
              <a:buChar char="•"/>
            </a:pPr>
            <a:endParaRPr lang="en-US" dirty="0"/>
          </a:p>
        </p:txBody>
      </p:sp>
      <p:graphicFrame>
        <p:nvGraphicFramePr>
          <p:cNvPr id="7" name="Table 6">
            <a:extLst>
              <a:ext uri="{FF2B5EF4-FFF2-40B4-BE49-F238E27FC236}">
                <a16:creationId xmlns:a16="http://schemas.microsoft.com/office/drawing/2014/main" id="{8D192B9C-5603-5641-BC70-099C874541D6}"/>
              </a:ext>
            </a:extLst>
          </p:cNvPr>
          <p:cNvGraphicFramePr>
            <a:graphicFrameLocks noGrp="1"/>
          </p:cNvGraphicFramePr>
          <p:nvPr>
            <p:extLst>
              <p:ext uri="{D42A27DB-BD31-4B8C-83A1-F6EECF244321}">
                <p14:modId xmlns:p14="http://schemas.microsoft.com/office/powerpoint/2010/main" val="2007023348"/>
              </p:ext>
            </p:extLst>
          </p:nvPr>
        </p:nvGraphicFramePr>
        <p:xfrm>
          <a:off x="7980353" y="685959"/>
          <a:ext cx="2853111" cy="2225040"/>
        </p:xfrm>
        <a:graphic>
          <a:graphicData uri="http://schemas.openxmlformats.org/drawingml/2006/table">
            <a:tbl>
              <a:tblPr firstRow="1" bandRow="1">
                <a:tableStyleId>{793D81CF-94F2-401A-BA57-92F5A7B2D0C5}</a:tableStyleId>
              </a:tblPr>
              <a:tblGrid>
                <a:gridCol w="1738413">
                  <a:extLst>
                    <a:ext uri="{9D8B030D-6E8A-4147-A177-3AD203B41FA5}">
                      <a16:colId xmlns:a16="http://schemas.microsoft.com/office/drawing/2014/main" val="3857038854"/>
                    </a:ext>
                  </a:extLst>
                </a:gridCol>
                <a:gridCol w="531223">
                  <a:extLst>
                    <a:ext uri="{9D8B030D-6E8A-4147-A177-3AD203B41FA5}">
                      <a16:colId xmlns:a16="http://schemas.microsoft.com/office/drawing/2014/main" val="3040415476"/>
                    </a:ext>
                  </a:extLst>
                </a:gridCol>
                <a:gridCol w="583475">
                  <a:extLst>
                    <a:ext uri="{9D8B030D-6E8A-4147-A177-3AD203B41FA5}">
                      <a16:colId xmlns:a16="http://schemas.microsoft.com/office/drawing/2014/main" val="2858408226"/>
                    </a:ext>
                  </a:extLst>
                </a:gridCol>
              </a:tblGrid>
              <a:tr h="370840">
                <a:tc>
                  <a:txBody>
                    <a:bodyPr/>
                    <a:lstStyle/>
                    <a:p>
                      <a:r>
                        <a:rPr lang="en-US" sz="1000" dirty="0"/>
                        <a:t>API</a:t>
                      </a:r>
                    </a:p>
                  </a:txBody>
                  <a:tcPr/>
                </a:tc>
                <a:tc>
                  <a:txBody>
                    <a:bodyPr/>
                    <a:lstStyle/>
                    <a:p>
                      <a:r>
                        <a:rPr lang="en-US" sz="1000" dirty="0" err="1"/>
                        <a:t>W_i</a:t>
                      </a:r>
                      <a:endParaRPr lang="en-US" sz="1000" dirty="0"/>
                    </a:p>
                  </a:txBody>
                  <a:tcPr/>
                </a:tc>
                <a:tc>
                  <a:txBody>
                    <a:bodyPr/>
                    <a:lstStyle/>
                    <a:p>
                      <a:r>
                        <a:rPr lang="en-US" sz="1000" dirty="0"/>
                        <a:t>W_i+1</a:t>
                      </a:r>
                    </a:p>
                  </a:txBody>
                  <a:tcPr/>
                </a:tc>
                <a:extLst>
                  <a:ext uri="{0D108BD9-81ED-4DB2-BD59-A6C34878D82A}">
                    <a16:rowId xmlns:a16="http://schemas.microsoft.com/office/drawing/2014/main" val="1498358053"/>
                  </a:ext>
                </a:extLst>
              </a:tr>
              <a:tr h="370840">
                <a:tc>
                  <a:txBody>
                    <a:bodyPr/>
                    <a:lstStyle/>
                    <a:p>
                      <a:r>
                        <a:rPr lang="en-US" sz="1000" dirty="0"/>
                        <a:t>/</a:t>
                      </a:r>
                      <a:r>
                        <a:rPr lang="en-US" sz="1000" dirty="0" err="1"/>
                        <a:t>api</a:t>
                      </a:r>
                      <a:r>
                        <a:rPr lang="en-US" sz="1000" dirty="0"/>
                        <a:t>/v1/path</a:t>
                      </a:r>
                    </a:p>
                  </a:txBody>
                  <a:tcPr/>
                </a:tc>
                <a:tc>
                  <a:txBody>
                    <a:bodyPr/>
                    <a:lstStyle/>
                    <a:p>
                      <a:r>
                        <a:rPr lang="en-US" sz="1000" dirty="0"/>
                        <a:t>0.17</a:t>
                      </a:r>
                    </a:p>
                  </a:txBody>
                  <a:tcPr/>
                </a:tc>
                <a:tc>
                  <a:txBody>
                    <a:bodyPr/>
                    <a:lstStyle/>
                    <a:p>
                      <a:r>
                        <a:rPr lang="en-US" sz="1000" dirty="0"/>
                        <a:t>0.43</a:t>
                      </a:r>
                    </a:p>
                  </a:txBody>
                  <a:tcPr/>
                </a:tc>
                <a:extLst>
                  <a:ext uri="{0D108BD9-81ED-4DB2-BD59-A6C34878D82A}">
                    <a16:rowId xmlns:a16="http://schemas.microsoft.com/office/drawing/2014/main" val="1897715810"/>
                  </a:ext>
                </a:extLst>
              </a:tr>
              <a:tr h="370840">
                <a:tc>
                  <a:txBody>
                    <a:bodyPr/>
                    <a:lstStyle/>
                    <a:p>
                      <a:r>
                        <a:rPr lang="en-US" sz="1000" dirty="0"/>
                        <a:t>/</a:t>
                      </a:r>
                      <a:r>
                        <a:rPr lang="en-US" sz="1000" dirty="0" err="1"/>
                        <a:t>api</a:t>
                      </a:r>
                      <a:r>
                        <a:rPr lang="en-US" sz="1000" dirty="0"/>
                        <a:t>/v1/another/path</a:t>
                      </a:r>
                    </a:p>
                  </a:txBody>
                  <a:tcPr/>
                </a:tc>
                <a:tc>
                  <a:txBody>
                    <a:bodyPr/>
                    <a:lstStyle/>
                    <a:p>
                      <a:r>
                        <a:rPr lang="en-US" sz="1000" dirty="0"/>
                        <a:t>0.13</a:t>
                      </a:r>
                    </a:p>
                  </a:txBody>
                  <a:tcPr/>
                </a:tc>
                <a:tc>
                  <a:txBody>
                    <a:bodyPr/>
                    <a:lstStyle/>
                    <a:p>
                      <a:r>
                        <a:rPr lang="en-US" sz="1000" dirty="0"/>
                        <a:t>0.2</a:t>
                      </a:r>
                    </a:p>
                  </a:txBody>
                  <a:tcPr/>
                </a:tc>
                <a:extLst>
                  <a:ext uri="{0D108BD9-81ED-4DB2-BD59-A6C34878D82A}">
                    <a16:rowId xmlns:a16="http://schemas.microsoft.com/office/drawing/2014/main" val="3913888471"/>
                  </a:ext>
                </a:extLst>
              </a:tr>
              <a:tr h="370840">
                <a:tc>
                  <a:txBody>
                    <a:bodyPr/>
                    <a:lstStyle/>
                    <a:p>
                      <a:r>
                        <a:rPr lang="en-US" sz="1000" dirty="0"/>
                        <a:t>/</a:t>
                      </a:r>
                      <a:r>
                        <a:rPr lang="en-US" sz="1000" dirty="0" err="1"/>
                        <a:t>api</a:t>
                      </a:r>
                      <a:r>
                        <a:rPr lang="en-US" sz="1000" dirty="0"/>
                        <a:t>/v1/another/path/again</a:t>
                      </a:r>
                    </a:p>
                  </a:txBody>
                  <a:tcPr/>
                </a:tc>
                <a:tc>
                  <a:txBody>
                    <a:bodyPr/>
                    <a:lstStyle/>
                    <a:p>
                      <a:r>
                        <a:rPr lang="en-US" sz="1000" dirty="0"/>
                        <a:t>0.1</a:t>
                      </a:r>
                    </a:p>
                  </a:txBody>
                  <a:tcPr/>
                </a:tc>
                <a:tc>
                  <a:txBody>
                    <a:bodyPr/>
                    <a:lstStyle/>
                    <a:p>
                      <a:r>
                        <a:rPr lang="en-US" sz="1000" dirty="0"/>
                        <a:t>0.17</a:t>
                      </a:r>
                    </a:p>
                  </a:txBody>
                  <a:tcPr/>
                </a:tc>
                <a:extLst>
                  <a:ext uri="{0D108BD9-81ED-4DB2-BD59-A6C34878D82A}">
                    <a16:rowId xmlns:a16="http://schemas.microsoft.com/office/drawing/2014/main" val="1034841521"/>
                  </a:ext>
                </a:extLst>
              </a:tr>
              <a:tr h="370840">
                <a:tc>
                  <a:txBody>
                    <a:bodyPr/>
                    <a:lstStyle/>
                    <a:p>
                      <a:r>
                        <a:rPr lang="en-US" sz="1000" dirty="0"/>
                        <a:t>/</a:t>
                      </a:r>
                      <a:r>
                        <a:rPr lang="en-US" sz="1000" dirty="0" err="1"/>
                        <a:t>api</a:t>
                      </a:r>
                      <a:r>
                        <a:rPr lang="en-US" sz="1000" dirty="0"/>
                        <a:t>/v2/path</a:t>
                      </a:r>
                    </a:p>
                  </a:txBody>
                  <a:tcPr/>
                </a:tc>
                <a:tc>
                  <a:txBody>
                    <a:bodyPr/>
                    <a:lstStyle/>
                    <a:p>
                      <a:r>
                        <a:rPr lang="en-US" sz="1000" dirty="0"/>
                        <a:t>0.2</a:t>
                      </a:r>
                    </a:p>
                  </a:txBody>
                  <a:tcPr/>
                </a:tc>
                <a:tc>
                  <a:txBody>
                    <a:bodyPr/>
                    <a:lstStyle/>
                    <a:p>
                      <a:r>
                        <a:rPr lang="en-US" sz="1000" dirty="0"/>
                        <a:t>0.03</a:t>
                      </a:r>
                    </a:p>
                  </a:txBody>
                  <a:tcPr/>
                </a:tc>
                <a:extLst>
                  <a:ext uri="{0D108BD9-81ED-4DB2-BD59-A6C34878D82A}">
                    <a16:rowId xmlns:a16="http://schemas.microsoft.com/office/drawing/2014/main" val="4045309338"/>
                  </a:ext>
                </a:extLst>
              </a:tr>
              <a:tr h="370840">
                <a:tc>
                  <a:txBody>
                    <a:bodyPr/>
                    <a:lstStyle/>
                    <a:p>
                      <a:r>
                        <a:rPr lang="en-US" sz="1000" dirty="0"/>
                        <a:t>/</a:t>
                      </a:r>
                    </a:p>
                  </a:txBody>
                  <a:tcPr/>
                </a:tc>
                <a:tc>
                  <a:txBody>
                    <a:bodyPr/>
                    <a:lstStyle/>
                    <a:p>
                      <a:r>
                        <a:rPr lang="en-US" sz="1000" dirty="0"/>
                        <a:t>0.4</a:t>
                      </a:r>
                    </a:p>
                  </a:txBody>
                  <a:tcPr/>
                </a:tc>
                <a:tc>
                  <a:txBody>
                    <a:bodyPr/>
                    <a:lstStyle/>
                    <a:p>
                      <a:r>
                        <a:rPr lang="en-US" sz="1000" dirty="0"/>
                        <a:t>0.17</a:t>
                      </a:r>
                    </a:p>
                  </a:txBody>
                  <a:tcPr/>
                </a:tc>
                <a:extLst>
                  <a:ext uri="{0D108BD9-81ED-4DB2-BD59-A6C34878D82A}">
                    <a16:rowId xmlns:a16="http://schemas.microsoft.com/office/drawing/2014/main" val="1098218430"/>
                  </a:ext>
                </a:extLst>
              </a:tr>
            </a:tbl>
          </a:graphicData>
        </a:graphic>
      </p:graphicFrame>
      <p:sp>
        <p:nvSpPr>
          <p:cNvPr id="8" name="Can 7">
            <a:extLst>
              <a:ext uri="{FF2B5EF4-FFF2-40B4-BE49-F238E27FC236}">
                <a16:creationId xmlns:a16="http://schemas.microsoft.com/office/drawing/2014/main" id="{26B1D804-85AD-4C4E-BA57-B6EE63153E8A}"/>
              </a:ext>
            </a:extLst>
          </p:cNvPr>
          <p:cNvSpPr/>
          <p:nvPr/>
        </p:nvSpPr>
        <p:spPr>
          <a:xfrm>
            <a:off x="1758605" y="4301524"/>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X</a:t>
            </a:r>
          </a:p>
        </p:txBody>
      </p:sp>
      <p:graphicFrame>
        <p:nvGraphicFramePr>
          <p:cNvPr id="11" name="Table 10">
            <a:extLst>
              <a:ext uri="{FF2B5EF4-FFF2-40B4-BE49-F238E27FC236}">
                <a16:creationId xmlns:a16="http://schemas.microsoft.com/office/drawing/2014/main" id="{6378F118-E8A9-E544-B67E-9DE3800276D0}"/>
              </a:ext>
            </a:extLst>
          </p:cNvPr>
          <p:cNvGraphicFramePr>
            <a:graphicFrameLocks noGrp="1"/>
          </p:cNvGraphicFramePr>
          <p:nvPr>
            <p:extLst>
              <p:ext uri="{D42A27DB-BD31-4B8C-83A1-F6EECF244321}">
                <p14:modId xmlns:p14="http://schemas.microsoft.com/office/powerpoint/2010/main" val="848100289"/>
              </p:ext>
            </p:extLst>
          </p:nvPr>
        </p:nvGraphicFramePr>
        <p:xfrm>
          <a:off x="8048897" y="6272790"/>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0.3</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0.25</a:t>
                      </a:r>
                    </a:p>
                  </a:txBody>
                  <a:tcPr/>
                </a:tc>
                <a:tc>
                  <a:txBody>
                    <a:bodyPr/>
                    <a:lstStyle/>
                    <a:p>
                      <a:r>
                        <a:rPr lang="en-US" sz="1200" dirty="0"/>
                        <a:t>0.15</a:t>
                      </a:r>
                    </a:p>
                  </a:txBody>
                  <a:tcPr/>
                </a:tc>
                <a:extLst>
                  <a:ext uri="{0D108BD9-81ED-4DB2-BD59-A6C34878D82A}">
                    <a16:rowId xmlns:a16="http://schemas.microsoft.com/office/drawing/2014/main" val="1475603166"/>
                  </a:ext>
                </a:extLst>
              </a:tr>
            </a:tbl>
          </a:graphicData>
        </a:graphic>
      </p:graphicFrame>
      <p:graphicFrame>
        <p:nvGraphicFramePr>
          <p:cNvPr id="12" name="Table 11">
            <a:extLst>
              <a:ext uri="{FF2B5EF4-FFF2-40B4-BE49-F238E27FC236}">
                <a16:creationId xmlns:a16="http://schemas.microsoft.com/office/drawing/2014/main" id="{AC8AD1CA-B588-CE45-B551-E57A65846C8D}"/>
              </a:ext>
            </a:extLst>
          </p:cNvPr>
          <p:cNvGraphicFramePr>
            <a:graphicFrameLocks noGrp="1"/>
          </p:cNvGraphicFramePr>
          <p:nvPr>
            <p:extLst>
              <p:ext uri="{D42A27DB-BD31-4B8C-83A1-F6EECF244321}">
                <p14:modId xmlns:p14="http://schemas.microsoft.com/office/powerpoint/2010/main" val="1486712431"/>
              </p:ext>
            </p:extLst>
          </p:nvPr>
        </p:nvGraphicFramePr>
        <p:xfrm>
          <a:off x="4386943" y="6252244"/>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0.15</a:t>
                      </a:r>
                    </a:p>
                  </a:txBody>
                  <a:tcPr/>
                </a:tc>
                <a:tc>
                  <a:txBody>
                    <a:bodyPr/>
                    <a:lstStyle/>
                    <a:p>
                      <a:r>
                        <a:rPr lang="en-US" sz="1200" dirty="0"/>
                        <a:t>0.12</a:t>
                      </a:r>
                    </a:p>
                  </a:txBody>
                  <a:tcPr/>
                </a:tc>
                <a:tc>
                  <a:txBody>
                    <a:bodyPr/>
                    <a:lstStyle/>
                    <a:p>
                      <a:r>
                        <a:rPr lang="en-US" sz="1200" dirty="0"/>
                        <a:t>0.2</a:t>
                      </a:r>
                    </a:p>
                  </a:txBody>
                  <a:tcPr/>
                </a:tc>
                <a:tc>
                  <a:txBody>
                    <a:bodyPr/>
                    <a:lstStyle/>
                    <a:p>
                      <a:r>
                        <a:rPr lang="en-US" sz="1200" dirty="0"/>
                        <a:t>0.13</a:t>
                      </a:r>
                    </a:p>
                  </a:txBody>
                  <a:tcPr/>
                </a:tc>
                <a:tc>
                  <a:txBody>
                    <a:bodyPr/>
                    <a:lstStyle/>
                    <a:p>
                      <a:r>
                        <a:rPr lang="en-US" sz="1200" dirty="0"/>
                        <a:t>0.3</a:t>
                      </a:r>
                    </a:p>
                  </a:txBody>
                  <a:tcPr/>
                </a:tc>
                <a:extLst>
                  <a:ext uri="{0D108BD9-81ED-4DB2-BD59-A6C34878D82A}">
                    <a16:rowId xmlns:a16="http://schemas.microsoft.com/office/drawing/2014/main" val="1475603166"/>
                  </a:ext>
                </a:extLst>
              </a:tr>
            </a:tbl>
          </a:graphicData>
        </a:graphic>
      </p:graphicFrame>
      <p:graphicFrame>
        <p:nvGraphicFramePr>
          <p:cNvPr id="13" name="Table 12">
            <a:extLst>
              <a:ext uri="{FF2B5EF4-FFF2-40B4-BE49-F238E27FC236}">
                <a16:creationId xmlns:a16="http://schemas.microsoft.com/office/drawing/2014/main" id="{1DF5E413-78A5-DD4C-B620-7DC443EBD9B0}"/>
              </a:ext>
            </a:extLst>
          </p:cNvPr>
          <p:cNvGraphicFramePr>
            <a:graphicFrameLocks noGrp="1"/>
          </p:cNvGraphicFramePr>
          <p:nvPr>
            <p:extLst>
              <p:ext uri="{D42A27DB-BD31-4B8C-83A1-F6EECF244321}">
                <p14:modId xmlns:p14="http://schemas.microsoft.com/office/powerpoint/2010/main" val="3937939138"/>
              </p:ext>
            </p:extLst>
          </p:nvPr>
        </p:nvGraphicFramePr>
        <p:xfrm>
          <a:off x="724989" y="6262063"/>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0.07</a:t>
                      </a:r>
                    </a:p>
                  </a:txBody>
                  <a:tcPr/>
                </a:tc>
                <a:tc>
                  <a:txBody>
                    <a:bodyPr/>
                    <a:lstStyle/>
                    <a:p>
                      <a:r>
                        <a:rPr lang="en-US" sz="1200" dirty="0"/>
                        <a:t>0.4</a:t>
                      </a:r>
                    </a:p>
                  </a:txBody>
                  <a:tcPr/>
                </a:tc>
                <a:tc>
                  <a:txBody>
                    <a:bodyPr/>
                    <a:lstStyle/>
                    <a:p>
                      <a:r>
                        <a:rPr lang="en-US" sz="1200" dirty="0"/>
                        <a:t>0.03</a:t>
                      </a:r>
                    </a:p>
                  </a:txBody>
                  <a:tcPr/>
                </a:tc>
                <a:tc>
                  <a:txBody>
                    <a:bodyPr/>
                    <a:lstStyle/>
                    <a:p>
                      <a:r>
                        <a:rPr lang="en-US" sz="1200" dirty="0"/>
                        <a:t>0.25</a:t>
                      </a:r>
                    </a:p>
                  </a:txBody>
                  <a:tcPr/>
                </a:tc>
                <a:tc>
                  <a:txBody>
                    <a:bodyPr/>
                    <a:lstStyle/>
                    <a:p>
                      <a:r>
                        <a:rPr lang="en-US" sz="1200" dirty="0"/>
                        <a:t>0.25</a:t>
                      </a:r>
                    </a:p>
                  </a:txBody>
                  <a:tcPr/>
                </a:tc>
                <a:extLst>
                  <a:ext uri="{0D108BD9-81ED-4DB2-BD59-A6C34878D82A}">
                    <a16:rowId xmlns:a16="http://schemas.microsoft.com/office/drawing/2014/main" val="1475603166"/>
                  </a:ext>
                </a:extLst>
              </a:tr>
            </a:tbl>
          </a:graphicData>
        </a:graphic>
      </p:graphicFrame>
      <p:sp>
        <p:nvSpPr>
          <p:cNvPr id="14" name="Can 13">
            <a:extLst>
              <a:ext uri="{FF2B5EF4-FFF2-40B4-BE49-F238E27FC236}">
                <a16:creationId xmlns:a16="http://schemas.microsoft.com/office/drawing/2014/main" id="{A4303FB5-A5F0-F247-96E9-71D4EAC42D51}"/>
              </a:ext>
            </a:extLst>
          </p:cNvPr>
          <p:cNvSpPr/>
          <p:nvPr/>
        </p:nvSpPr>
        <p:spPr>
          <a:xfrm>
            <a:off x="5331823" y="4343559"/>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Y</a:t>
            </a:r>
          </a:p>
        </p:txBody>
      </p:sp>
      <p:sp>
        <p:nvSpPr>
          <p:cNvPr id="15" name="Can 14">
            <a:extLst>
              <a:ext uri="{FF2B5EF4-FFF2-40B4-BE49-F238E27FC236}">
                <a16:creationId xmlns:a16="http://schemas.microsoft.com/office/drawing/2014/main" id="{F73E77C8-DFC8-DD48-95A7-4EEC2D5C0A0F}"/>
              </a:ext>
            </a:extLst>
          </p:cNvPr>
          <p:cNvSpPr/>
          <p:nvPr/>
        </p:nvSpPr>
        <p:spPr>
          <a:xfrm>
            <a:off x="8905041" y="4385594"/>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Z</a:t>
            </a:r>
          </a:p>
        </p:txBody>
      </p:sp>
      <p:cxnSp>
        <p:nvCxnSpPr>
          <p:cNvPr id="21" name="Curved Connector 20">
            <a:extLst>
              <a:ext uri="{FF2B5EF4-FFF2-40B4-BE49-F238E27FC236}">
                <a16:creationId xmlns:a16="http://schemas.microsoft.com/office/drawing/2014/main" id="{0D48EE37-F468-B540-ACD5-1FB12DD0A738}"/>
              </a:ext>
            </a:extLst>
          </p:cNvPr>
          <p:cNvCxnSpPr>
            <a:endCxn id="14" idx="1"/>
          </p:cNvCxnSpPr>
          <p:nvPr/>
        </p:nvCxnSpPr>
        <p:spPr>
          <a:xfrm rot="10800000" flipV="1">
            <a:off x="5958841" y="2830285"/>
            <a:ext cx="3934097" cy="15132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C9A220E8-0B37-B44B-8266-56A87170BFE2}"/>
              </a:ext>
            </a:extLst>
          </p:cNvPr>
          <p:cNvCxnSpPr>
            <a:endCxn id="15" idx="1"/>
          </p:cNvCxnSpPr>
          <p:nvPr/>
        </p:nvCxnSpPr>
        <p:spPr>
          <a:xfrm rot="5400000">
            <a:off x="9248352" y="3122700"/>
            <a:ext cx="1546600" cy="9791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E5DD59B-F192-714E-ABCD-A63AD582BB03}"/>
              </a:ext>
            </a:extLst>
          </p:cNvPr>
          <p:cNvSpPr txBox="1"/>
          <p:nvPr/>
        </p:nvSpPr>
        <p:spPr>
          <a:xfrm>
            <a:off x="-37656" y="6260723"/>
            <a:ext cx="762645" cy="276999"/>
          </a:xfrm>
          <a:prstGeom prst="rect">
            <a:avLst/>
          </a:prstGeom>
          <a:noFill/>
        </p:spPr>
        <p:txBody>
          <a:bodyPr wrap="none" rtlCol="0">
            <a:spAutoFit/>
          </a:bodyPr>
          <a:lstStyle/>
          <a:p>
            <a:r>
              <a:rPr lang="en-US" sz="1200" dirty="0"/>
              <a:t>Centroid:</a:t>
            </a:r>
          </a:p>
        </p:txBody>
      </p:sp>
      <p:sp>
        <p:nvSpPr>
          <p:cNvPr id="25" name="TextBox 24">
            <a:extLst>
              <a:ext uri="{FF2B5EF4-FFF2-40B4-BE49-F238E27FC236}">
                <a16:creationId xmlns:a16="http://schemas.microsoft.com/office/drawing/2014/main" id="{73926C84-ECE0-D144-9C6C-9FC8902DB596}"/>
              </a:ext>
            </a:extLst>
          </p:cNvPr>
          <p:cNvSpPr txBox="1"/>
          <p:nvPr/>
        </p:nvSpPr>
        <p:spPr>
          <a:xfrm>
            <a:off x="9843449" y="3875418"/>
            <a:ext cx="2069797" cy="261610"/>
          </a:xfrm>
          <a:prstGeom prst="rect">
            <a:avLst/>
          </a:prstGeom>
          <a:noFill/>
        </p:spPr>
        <p:txBody>
          <a:bodyPr wrap="none" rtlCol="0">
            <a:spAutoFit/>
          </a:bodyPr>
          <a:lstStyle/>
          <a:p>
            <a:r>
              <a:rPr lang="en-US" sz="1100" dirty="0"/>
              <a:t>(Workload-Z, config,  </a:t>
            </a:r>
            <a:r>
              <a:rPr lang="en-US" sz="1100" dirty="0" err="1"/>
              <a:t>perf_value</a:t>
            </a:r>
            <a:r>
              <a:rPr lang="en-US" sz="1100" dirty="0"/>
              <a:t>)</a:t>
            </a:r>
          </a:p>
        </p:txBody>
      </p:sp>
      <p:sp>
        <p:nvSpPr>
          <p:cNvPr id="26" name="TextBox 25">
            <a:extLst>
              <a:ext uri="{FF2B5EF4-FFF2-40B4-BE49-F238E27FC236}">
                <a16:creationId xmlns:a16="http://schemas.microsoft.com/office/drawing/2014/main" id="{3BADF055-86CA-7F43-ACED-E05D43973964}"/>
              </a:ext>
            </a:extLst>
          </p:cNvPr>
          <p:cNvSpPr txBox="1"/>
          <p:nvPr/>
        </p:nvSpPr>
        <p:spPr>
          <a:xfrm>
            <a:off x="6710551" y="3510380"/>
            <a:ext cx="2069797" cy="261610"/>
          </a:xfrm>
          <a:prstGeom prst="rect">
            <a:avLst/>
          </a:prstGeom>
          <a:noFill/>
        </p:spPr>
        <p:txBody>
          <a:bodyPr wrap="none" rtlCol="0">
            <a:spAutoFit/>
          </a:bodyPr>
          <a:lstStyle/>
          <a:p>
            <a:r>
              <a:rPr lang="en-US" sz="1100" dirty="0"/>
              <a:t>(Workload-Y, config,  </a:t>
            </a:r>
            <a:r>
              <a:rPr lang="en-US" sz="1100" dirty="0" err="1"/>
              <a:t>perf_value</a:t>
            </a:r>
            <a:r>
              <a:rPr lang="en-US" sz="1100" dirty="0"/>
              <a:t>)</a:t>
            </a:r>
          </a:p>
        </p:txBody>
      </p:sp>
    </p:spTree>
    <p:extLst>
      <p:ext uri="{BB962C8B-B14F-4D97-AF65-F5344CB8AC3E}">
        <p14:creationId xmlns:p14="http://schemas.microsoft.com/office/powerpoint/2010/main" val="1040340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TotalTime>
  <Words>1214</Words>
  <Application>Microsoft Macintosh PowerPoint</Application>
  <PresentationFormat>Widescreen</PresentationFormat>
  <Paragraphs>314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Monaco</vt:lpstr>
      <vt:lpstr>Wingdings</vt:lpstr>
      <vt:lpstr>Office Theme</vt:lpstr>
      <vt:lpstr>SmartTuning</vt:lpstr>
      <vt:lpstr>Definitions</vt:lpstr>
      <vt:lpstr>PowerPoint Presentation</vt:lpstr>
      <vt:lpstr>PowerPoint Presentation</vt:lpstr>
      <vt:lpstr>PowerPoint Presentation</vt:lpstr>
      <vt:lpstr>PowerPoint Presentation</vt:lpstr>
      <vt:lpstr>SmartTuning: Deployment</vt:lpstr>
      <vt:lpstr>SmartTuning: Monitoring</vt:lpstr>
      <vt:lpstr>SmartTuning: Classification</vt:lpstr>
      <vt:lpstr>SmartTuning: Optimization</vt:lpstr>
      <vt:lpstr>SmartTuning: Optimization</vt:lpstr>
      <vt:lpstr>PowerPoint Presentation</vt:lpstr>
      <vt:lpstr>Preliminary results</vt:lpstr>
      <vt:lpstr>PowerPoint Presentation</vt:lpstr>
      <vt:lpstr>PowerPoint Presentation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SmartTuning</dc:title>
  <dc:creator>Adalberto Junior</dc:creator>
  <cp:lastModifiedBy>Adalberto Junior</cp:lastModifiedBy>
  <cp:revision>19</cp:revision>
  <dcterms:created xsi:type="dcterms:W3CDTF">2020-06-09T20:49:21Z</dcterms:created>
  <dcterms:modified xsi:type="dcterms:W3CDTF">2020-06-11T13:11:11Z</dcterms:modified>
</cp:coreProperties>
</file>