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89"/>
  </p:normalViewPr>
  <p:slideViewPr>
    <p:cSldViewPr snapToGrid="0" snapToObjects="1">
      <p:cViewPr varScale="1">
        <p:scale>
          <a:sx n="130" d="100"/>
          <a:sy n="13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7E15-315D-6C4E-84BE-9536A06A5A5E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7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641668" y="2708361"/>
            <a:ext cx="2638698" cy="23687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4763589" y="3892727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5847806" y="2982681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60DA8-F9FD-384E-9D2C-07DC2C15E0C1}"/>
              </a:ext>
            </a:extLst>
          </p:cNvPr>
          <p:cNvSpPr/>
          <p:nvPr/>
        </p:nvSpPr>
        <p:spPr>
          <a:xfrm>
            <a:off x="1271451" y="2090052"/>
            <a:ext cx="2638698" cy="236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D4BD02-8F2B-7347-8395-1E7C23104ADE}"/>
              </a:ext>
            </a:extLst>
          </p:cNvPr>
          <p:cNvSpPr/>
          <p:nvPr/>
        </p:nvSpPr>
        <p:spPr>
          <a:xfrm>
            <a:off x="1289241" y="3149436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A45B69-3A94-214B-8C62-05E8CF886F0C}"/>
              </a:ext>
            </a:extLst>
          </p:cNvPr>
          <p:cNvSpPr/>
          <p:nvPr/>
        </p:nvSpPr>
        <p:spPr>
          <a:xfrm>
            <a:off x="2373458" y="2239390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998890" y="1280155"/>
            <a:ext cx="1262743" cy="1036320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784B1-0A27-2F4E-A033-160587D557C7}"/>
              </a:ext>
            </a:extLst>
          </p:cNvPr>
          <p:cNvCxnSpPr>
            <a:cxnSpLocks/>
            <a:stCxn id="17" idx="2"/>
            <a:endCxn id="7" idx="4"/>
          </p:cNvCxnSpPr>
          <p:nvPr/>
        </p:nvCxnSpPr>
        <p:spPr>
          <a:xfrm>
            <a:off x="4275909" y="1427536"/>
            <a:ext cx="1770227" cy="155514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0D66E-8E62-004C-A0E9-77BE95C7F7E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>
            <a:off x="3197027" y="1427536"/>
            <a:ext cx="1078882" cy="8118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DA0FE0-F76B-FF4F-9680-CA5024E8E84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409619" y="1798315"/>
            <a:ext cx="6589271" cy="866259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E4731-C8E2-2044-B890-8646EEB16B2F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6814458" y="1798315"/>
            <a:ext cx="3184432" cy="1581027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– Monolith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7249885" y="5065708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36A719-DB3A-1D46-A22C-C62484DE33EF}"/>
              </a:ext>
            </a:extLst>
          </p:cNvPr>
          <p:cNvCxnSpPr>
            <a:cxnSpLocks/>
            <a:stCxn id="16" idx="3"/>
            <a:endCxn id="32" idx="3"/>
          </p:cNvCxnSpPr>
          <p:nvPr/>
        </p:nvCxnSpPr>
        <p:spPr>
          <a:xfrm flipH="1">
            <a:off x="8233954" y="5656607"/>
            <a:ext cx="1798317" cy="1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82903A-ADC2-6D43-A874-D01D5B622F9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flipH="1">
            <a:off x="1373151" y="4458784"/>
            <a:ext cx="1217649" cy="31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5961017" y="5077093"/>
            <a:ext cx="1288868" cy="57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1D67E-CDE2-7C43-972B-178269DA5134}"/>
              </a:ext>
            </a:extLst>
          </p:cNvPr>
          <p:cNvCxnSpPr>
            <a:cxnSpLocks/>
            <a:stCxn id="16" idx="5"/>
            <a:endCxn id="11" idx="2"/>
          </p:cNvCxnSpPr>
          <p:nvPr/>
        </p:nvCxnSpPr>
        <p:spPr>
          <a:xfrm flipH="1" flipV="1">
            <a:off x="10257970" y="2316475"/>
            <a:ext cx="777964" cy="282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13CF4-B9B4-6041-A3F4-016240A324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964684" y="4410888"/>
            <a:ext cx="777236" cy="654820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959BA23A-0624-D847-9D43-4FE997656BB0}"/>
              </a:ext>
            </a:extLst>
          </p:cNvPr>
          <p:cNvSpPr/>
          <p:nvPr/>
        </p:nvSpPr>
        <p:spPr>
          <a:xfrm>
            <a:off x="5998030" y="404077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Reloader</a:t>
            </a:r>
          </a:p>
        </p:txBody>
      </p:sp>
      <p:sp>
        <p:nvSpPr>
          <p:cNvPr id="80" name="Folded Corner 79">
            <a:extLst>
              <a:ext uri="{FF2B5EF4-FFF2-40B4-BE49-F238E27FC236}">
                <a16:creationId xmlns:a16="http://schemas.microsoft.com/office/drawing/2014/main" id="{06434462-7CCC-B242-B55D-A08BD4125467}"/>
              </a:ext>
            </a:extLst>
          </p:cNvPr>
          <p:cNvSpPr/>
          <p:nvPr/>
        </p:nvSpPr>
        <p:spPr>
          <a:xfrm>
            <a:off x="881116" y="4775950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8DD73E22-EA32-2C45-A33F-5CEACE118BC6}"/>
              </a:ext>
            </a:extLst>
          </p:cNvPr>
          <p:cNvSpPr/>
          <p:nvPr/>
        </p:nvSpPr>
        <p:spPr>
          <a:xfrm>
            <a:off x="2651919" y="3362598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Reloader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stCxn id="80" idx="2"/>
            <a:endCxn id="16" idx="2"/>
          </p:cNvCxnSpPr>
          <p:nvPr/>
        </p:nvCxnSpPr>
        <p:spPr>
          <a:xfrm rot="16200000" flipH="1">
            <a:off x="5723742" y="1607158"/>
            <a:ext cx="217018" cy="8918200"/>
          </a:xfrm>
          <a:prstGeom prst="bentConnector3">
            <a:avLst>
              <a:gd name="adj1" fmla="val 20533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4702268" y="3070993"/>
            <a:ext cx="108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E097C-48A0-D948-B999-F4D3E5DFCF27}"/>
              </a:ext>
            </a:extLst>
          </p:cNvPr>
          <p:cNvSpPr txBox="1"/>
          <p:nvPr/>
        </p:nvSpPr>
        <p:spPr>
          <a:xfrm>
            <a:off x="1231871" y="229879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Production Pod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92D1FD74-C9CB-4546-B1F1-0A578CAD0536}"/>
              </a:ext>
            </a:extLst>
          </p:cNvPr>
          <p:cNvSpPr txBox="1"/>
          <p:nvPr/>
        </p:nvSpPr>
        <p:spPr>
          <a:xfrm rot="2346963">
            <a:off x="6623434" y="4404423"/>
            <a:ext cx="19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training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484800" y="5285987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5559049" y="5323651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4420022" y="1984160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3" y="6414353"/>
            <a:ext cx="43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When SmartTuning finds a config better than the current in production pod, its </a:t>
            </a:r>
            <a:r>
              <a:rPr lang="en-US" sz="900" dirty="0" err="1"/>
              <a:t>configmap</a:t>
            </a:r>
            <a:r>
              <a:rPr lang="en-US" sz="900" dirty="0"/>
              <a:t> is updated and it automatically reloads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FC82BD-8709-B146-95D5-A912EF5E9C2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83977" y="4212965"/>
            <a:ext cx="980534" cy="1126475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0A4A-BDBA-B94F-83CD-4987B679A7CB}"/>
              </a:ext>
            </a:extLst>
          </p:cNvPr>
          <p:cNvSpPr txBox="1"/>
          <p:nvPr/>
        </p:nvSpPr>
        <p:spPr>
          <a:xfrm rot="18671254">
            <a:off x="1695698" y="4822368"/>
            <a:ext cx="156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production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8617855" y="4580397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>
            <a:off x="9652361" y="4949729"/>
            <a:ext cx="638990" cy="188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1231171-1F96-4E42-8FD3-00B9707BF958}"/>
              </a:ext>
            </a:extLst>
          </p:cNvPr>
          <p:cNvSpPr/>
          <p:nvPr/>
        </p:nvSpPr>
        <p:spPr>
          <a:xfrm>
            <a:off x="9244701" y="2232492"/>
            <a:ext cx="2532945" cy="221482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2B673E7-005C-4C46-8ED0-C04266BF7653}"/>
              </a:ext>
            </a:extLst>
          </p:cNvPr>
          <p:cNvSpPr/>
          <p:nvPr/>
        </p:nvSpPr>
        <p:spPr>
          <a:xfrm>
            <a:off x="660853" y="4541725"/>
            <a:ext cx="2152097" cy="19012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389EB42-E9AD-6749-B18E-C9BCB5A79BDF}"/>
              </a:ext>
            </a:extLst>
          </p:cNvPr>
          <p:cNvSpPr/>
          <p:nvPr/>
        </p:nvSpPr>
        <p:spPr>
          <a:xfrm>
            <a:off x="1746249" y="1776377"/>
            <a:ext cx="2152097" cy="19012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DC85C-37C6-5C42-838D-D66FCD2637CF}"/>
              </a:ext>
            </a:extLst>
          </p:cNvPr>
          <p:cNvGrpSpPr/>
          <p:nvPr/>
        </p:nvGrpSpPr>
        <p:grpSpPr>
          <a:xfrm>
            <a:off x="10404030" y="1732710"/>
            <a:ext cx="994172" cy="815906"/>
            <a:chOff x="6721891" y="3594467"/>
            <a:chExt cx="994172" cy="815906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0438FC80-C86C-CC43-A630-F1875BA6308B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uServ-1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8" name="Graphic 97" descr="Gauge">
              <a:extLst>
                <a:ext uri="{FF2B5EF4-FFF2-40B4-BE49-F238E27FC236}">
                  <a16:creationId xmlns:a16="http://schemas.microsoft.com/office/drawing/2014/main" id="{499FD9A3-97EF-A944-861A-7231ED0A7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DCFF376-C2A6-884F-B55E-AE33244A5CB1}"/>
              </a:ext>
            </a:extLst>
          </p:cNvPr>
          <p:cNvSpPr/>
          <p:nvPr/>
        </p:nvSpPr>
        <p:spPr>
          <a:xfrm>
            <a:off x="548445" y="4332587"/>
            <a:ext cx="2152097" cy="19012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68486E2-2DC5-7E4A-9831-BDFDFDD86CC9}"/>
              </a:ext>
            </a:extLst>
          </p:cNvPr>
          <p:cNvSpPr/>
          <p:nvPr/>
        </p:nvSpPr>
        <p:spPr>
          <a:xfrm>
            <a:off x="1622157" y="1567902"/>
            <a:ext cx="2152097" cy="19012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5A221-6955-C248-B12E-BBB8C76A8AEA}"/>
              </a:ext>
            </a:extLst>
          </p:cNvPr>
          <p:cNvGrpSpPr/>
          <p:nvPr/>
        </p:nvGrpSpPr>
        <p:grpSpPr>
          <a:xfrm>
            <a:off x="9124383" y="3450054"/>
            <a:ext cx="994172" cy="815906"/>
            <a:chOff x="7451634" y="809897"/>
            <a:chExt cx="1262743" cy="103632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C34685C1-7050-3549-8902-D82900B143C3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Reloader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2" descr="Line arrow Rotate left">
              <a:extLst>
                <a:ext uri="{FF2B5EF4-FFF2-40B4-BE49-F238E27FC236}">
                  <a16:creationId xmlns:a16="http://schemas.microsoft.com/office/drawing/2014/main" id="{F01644BC-4268-984D-AFFD-903572199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37184" y="844586"/>
              <a:ext cx="69164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8D845F3-CDE7-C04A-9738-067EBEEB648B}"/>
              </a:ext>
            </a:extLst>
          </p:cNvPr>
          <p:cNvSpPr/>
          <p:nvPr/>
        </p:nvSpPr>
        <p:spPr>
          <a:xfrm>
            <a:off x="1516430" y="1399180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7FB0BD24-3B31-0E4E-BEEF-BB05DB845B23}"/>
              </a:ext>
            </a:extLst>
          </p:cNvPr>
          <p:cNvSpPr/>
          <p:nvPr/>
        </p:nvSpPr>
        <p:spPr>
          <a:xfrm>
            <a:off x="1580013" y="2387756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7FE21D67-2951-7241-B1AA-F9AC9ABA94B0}"/>
              </a:ext>
            </a:extLst>
          </p:cNvPr>
          <p:cNvSpPr/>
          <p:nvPr/>
        </p:nvSpPr>
        <p:spPr>
          <a:xfrm>
            <a:off x="2506918" y="1615358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68" name="Folded Corner 67">
            <a:extLst>
              <a:ext uri="{FF2B5EF4-FFF2-40B4-BE49-F238E27FC236}">
                <a16:creationId xmlns:a16="http://schemas.microsoft.com/office/drawing/2014/main" id="{B1137FC6-109B-A343-A4FA-B90F3E37C020}"/>
              </a:ext>
            </a:extLst>
          </p:cNvPr>
          <p:cNvSpPr/>
          <p:nvPr/>
        </p:nvSpPr>
        <p:spPr>
          <a:xfrm>
            <a:off x="2531590" y="3025942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</a:t>
            </a:r>
          </a:p>
          <a:p>
            <a:pPr algn="ctr"/>
            <a:r>
              <a:rPr lang="en-US" sz="1100" dirty="0"/>
              <a:t>map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BF8C9D-FF34-CE4E-A2AD-1CC977D50138}"/>
              </a:ext>
            </a:extLst>
          </p:cNvPr>
          <p:cNvSpPr txBox="1"/>
          <p:nvPr/>
        </p:nvSpPr>
        <p:spPr>
          <a:xfrm>
            <a:off x="1558574" y="1634600"/>
            <a:ext cx="98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</a:t>
            </a:r>
          </a:p>
          <a:p>
            <a:pPr algn="ctr"/>
            <a:r>
              <a:rPr lang="en-US" sz="1400" dirty="0"/>
              <a:t>Pod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B0D0C8-C514-2644-BC1F-FF450B120A3D}"/>
              </a:ext>
            </a:extLst>
          </p:cNvPr>
          <p:cNvCxnSpPr>
            <a:cxnSpLocks/>
          </p:cNvCxnSpPr>
          <p:nvPr/>
        </p:nvCxnSpPr>
        <p:spPr>
          <a:xfrm>
            <a:off x="3473570" y="2012018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2C4D48-B941-444C-BE6D-DB4C18B43696}"/>
              </a:ext>
            </a:extLst>
          </p:cNvPr>
          <p:cNvCxnSpPr>
            <a:cxnSpLocks/>
          </p:cNvCxnSpPr>
          <p:nvPr/>
        </p:nvCxnSpPr>
        <p:spPr>
          <a:xfrm flipV="1">
            <a:off x="3874772" y="1780489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46F2-2014-8F43-846D-A017D3165738}"/>
              </a:ext>
            </a:extLst>
          </p:cNvPr>
          <p:cNvSpPr txBox="1"/>
          <p:nvPr/>
        </p:nvSpPr>
        <p:spPr>
          <a:xfrm>
            <a:off x="9097995" y="1932217"/>
            <a:ext cx="110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SmartTuning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68B9A-1FA9-2F40-96FB-6233C3DC0684}"/>
              </a:ext>
            </a:extLst>
          </p:cNvPr>
          <p:cNvGrpSpPr/>
          <p:nvPr/>
        </p:nvGrpSpPr>
        <p:grpSpPr>
          <a:xfrm>
            <a:off x="9175912" y="2403051"/>
            <a:ext cx="994172" cy="820393"/>
            <a:chOff x="5671185" y="3031241"/>
            <a:chExt cx="994172" cy="820393"/>
          </a:xfrm>
        </p:grpSpPr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58212186-F961-3D44-A1D4-B182752EA6C5}"/>
                </a:ext>
              </a:extLst>
            </p:cNvPr>
            <p:cNvSpPr/>
            <p:nvPr/>
          </p:nvSpPr>
          <p:spPr>
            <a:xfrm>
              <a:off x="5671185" y="3035728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Injector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" name="Graphic 2" descr="Puzzle pieces">
              <a:extLst>
                <a:ext uri="{FF2B5EF4-FFF2-40B4-BE49-F238E27FC236}">
                  <a16:creationId xmlns:a16="http://schemas.microsoft.com/office/drawing/2014/main" id="{613451D9-E90A-F947-9200-0B9A35E7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6026" y="3031241"/>
              <a:ext cx="502650" cy="50265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3711A-BD2A-144F-B6E2-B969BED92AE7}"/>
              </a:ext>
            </a:extLst>
          </p:cNvPr>
          <p:cNvGrpSpPr/>
          <p:nvPr/>
        </p:nvGrpSpPr>
        <p:grpSpPr>
          <a:xfrm>
            <a:off x="10091276" y="2916540"/>
            <a:ext cx="994172" cy="815906"/>
            <a:chOff x="6721891" y="3594467"/>
            <a:chExt cx="994172" cy="81590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72A8B81-9146-3240-BAAF-CDB78CF65F98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Optimiz</a:t>
              </a:r>
              <a:r>
                <a:rPr lang="en-US" sz="1100" dirty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" name="Graphic 8" descr="Gauge">
              <a:extLst>
                <a:ext uri="{FF2B5EF4-FFF2-40B4-BE49-F238E27FC236}">
                  <a16:creationId xmlns:a16="http://schemas.microsoft.com/office/drawing/2014/main" id="{84508ABC-5D54-4546-8AB3-FEFBD638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4DFEECC-05D7-5240-9BEF-42935F44D4A8}"/>
              </a:ext>
            </a:extLst>
          </p:cNvPr>
          <p:cNvGrpSpPr/>
          <p:nvPr/>
        </p:nvGrpSpPr>
        <p:grpSpPr>
          <a:xfrm>
            <a:off x="10257862" y="1824539"/>
            <a:ext cx="994172" cy="815906"/>
            <a:chOff x="6721891" y="3594467"/>
            <a:chExt cx="994172" cy="815906"/>
          </a:xfrm>
        </p:grpSpPr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6D73BCD6-7AB8-8A41-906A-FCC5B9B23894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uServ-1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1" name="Graphic 90" descr="Gauge">
              <a:extLst>
                <a:ext uri="{FF2B5EF4-FFF2-40B4-BE49-F238E27FC236}">
                  <a16:creationId xmlns:a16="http://schemas.microsoft.com/office/drawing/2014/main" id="{9A3D1169-B58D-9144-9FC0-E5DB1328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C07634-1D70-2F46-A6B3-44ECCD04D760}"/>
              </a:ext>
            </a:extLst>
          </p:cNvPr>
          <p:cNvGrpSpPr/>
          <p:nvPr/>
        </p:nvGrpSpPr>
        <p:grpSpPr>
          <a:xfrm>
            <a:off x="10100185" y="1955489"/>
            <a:ext cx="994172" cy="815906"/>
            <a:chOff x="6721891" y="3594467"/>
            <a:chExt cx="994172" cy="81590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E6929B33-D016-2649-B715-60642EC3BDA4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uServ-1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83" name="Graphic 82" descr="Gauge">
              <a:extLst>
                <a:ext uri="{FF2B5EF4-FFF2-40B4-BE49-F238E27FC236}">
                  <a16:creationId xmlns:a16="http://schemas.microsoft.com/office/drawing/2014/main" id="{432EE9F4-AA43-2343-9B9C-E3C74AEC6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40382" y="4155526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503965" y="5144102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1430870" y="4371704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11003849" y="3416322"/>
            <a:ext cx="994171" cy="815906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585125" y="4438283"/>
            <a:ext cx="764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Pod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64E555-743E-4C4F-9962-5BEE99D311F1}"/>
              </a:ext>
            </a:extLst>
          </p:cNvPr>
          <p:cNvCxnSpPr>
            <a:cxnSpLocks/>
          </p:cNvCxnSpPr>
          <p:nvPr/>
        </p:nvCxnSpPr>
        <p:spPr>
          <a:xfrm>
            <a:off x="2397522" y="4768364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C1A723-38A8-FB4B-83FA-C7F19E2CB8CC}"/>
              </a:ext>
            </a:extLst>
          </p:cNvPr>
          <p:cNvCxnSpPr>
            <a:cxnSpLocks/>
          </p:cNvCxnSpPr>
          <p:nvPr/>
        </p:nvCxnSpPr>
        <p:spPr>
          <a:xfrm flipV="1">
            <a:off x="2798724" y="4536835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olded Corner 72">
            <a:extLst>
              <a:ext uri="{FF2B5EF4-FFF2-40B4-BE49-F238E27FC236}">
                <a16:creationId xmlns:a16="http://schemas.microsoft.com/office/drawing/2014/main" id="{B5469526-6F33-B444-AE0F-22FE4A179770}"/>
              </a:ext>
            </a:extLst>
          </p:cNvPr>
          <p:cNvSpPr/>
          <p:nvPr/>
        </p:nvSpPr>
        <p:spPr>
          <a:xfrm>
            <a:off x="4827065" y="3812074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</a:t>
            </a:r>
          </a:p>
          <a:p>
            <a:pPr algn="ctr"/>
            <a:r>
              <a:rPr lang="en-US" sz="1100" dirty="0"/>
              <a:t>Space</a:t>
            </a:r>
          </a:p>
        </p:txBody>
      </p:sp>
      <p:sp>
        <p:nvSpPr>
          <p:cNvPr id="75" name="Folded Corner 74">
            <a:extLst>
              <a:ext uri="{FF2B5EF4-FFF2-40B4-BE49-F238E27FC236}">
                <a16:creationId xmlns:a16="http://schemas.microsoft.com/office/drawing/2014/main" id="{AD3E16F7-11EE-0042-8478-4886C562136E}"/>
              </a:ext>
            </a:extLst>
          </p:cNvPr>
          <p:cNvSpPr/>
          <p:nvPr/>
        </p:nvSpPr>
        <p:spPr>
          <a:xfrm>
            <a:off x="1470617" y="5782288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</a:t>
            </a:r>
          </a:p>
          <a:p>
            <a:pPr algn="ctr"/>
            <a:r>
              <a:rPr lang="en-US" sz="1100" dirty="0"/>
              <a:t>map</a:t>
            </a:r>
          </a:p>
        </p:txBody>
      </p:sp>
      <p:sp>
        <p:nvSpPr>
          <p:cNvPr id="76" name="Folded Corner 75">
            <a:extLst>
              <a:ext uri="{FF2B5EF4-FFF2-40B4-BE49-F238E27FC236}">
                <a16:creationId xmlns:a16="http://schemas.microsoft.com/office/drawing/2014/main" id="{4C275A05-AFA4-4F46-8980-104729F0FFAF}"/>
              </a:ext>
            </a:extLst>
          </p:cNvPr>
          <p:cNvSpPr/>
          <p:nvPr/>
        </p:nvSpPr>
        <p:spPr>
          <a:xfrm>
            <a:off x="5204639" y="4704356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Deploy</a:t>
            </a:r>
          </a:p>
        </p:txBody>
      </p:sp>
      <p:sp>
        <p:nvSpPr>
          <p:cNvPr id="77" name="Folded Corner 76">
            <a:extLst>
              <a:ext uri="{FF2B5EF4-FFF2-40B4-BE49-F238E27FC236}">
                <a16:creationId xmlns:a16="http://schemas.microsoft.com/office/drawing/2014/main" id="{8DA14E1A-357A-984B-AAB0-C2F68C94CC6B}"/>
              </a:ext>
            </a:extLst>
          </p:cNvPr>
          <p:cNvSpPr/>
          <p:nvPr/>
        </p:nvSpPr>
        <p:spPr>
          <a:xfrm>
            <a:off x="4455866" y="4704356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</a:t>
            </a:r>
          </a:p>
          <a:p>
            <a:pPr algn="ctr"/>
            <a:r>
              <a:rPr lang="en-US" sz="1100" dirty="0"/>
              <a:t>map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E0D2DD-B2D9-0E42-9330-3C010388EFD8}"/>
              </a:ext>
            </a:extLst>
          </p:cNvPr>
          <p:cNvGrpSpPr/>
          <p:nvPr/>
        </p:nvGrpSpPr>
        <p:grpSpPr>
          <a:xfrm>
            <a:off x="10069110" y="3891342"/>
            <a:ext cx="994172" cy="815906"/>
            <a:chOff x="10204452" y="3941079"/>
            <a:chExt cx="994172" cy="815906"/>
          </a:xfrm>
        </p:grpSpPr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D21FF0F-DAC1-E046-9E5A-82DC36228C6E}"/>
                </a:ext>
              </a:extLst>
            </p:cNvPr>
            <p:cNvSpPr/>
            <p:nvPr/>
          </p:nvSpPr>
          <p:spPr>
            <a:xfrm>
              <a:off x="10204452" y="3941079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Sampler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Research">
              <a:extLst>
                <a:ext uri="{FF2B5EF4-FFF2-40B4-BE49-F238E27FC236}">
                  <a16:creationId xmlns:a16="http://schemas.microsoft.com/office/drawing/2014/main" id="{04C40901-44B1-2544-B28F-FB78E7E4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53187" y="3962338"/>
              <a:ext cx="494972" cy="49497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87F5EC-8568-A74C-AC23-C91BC04C1B67}"/>
              </a:ext>
            </a:extLst>
          </p:cNvPr>
          <p:cNvSpPr txBox="1"/>
          <p:nvPr/>
        </p:nvSpPr>
        <p:spPr>
          <a:xfrm>
            <a:off x="376543" y="332527"/>
            <a:ext cx="302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Arch. V2 – Microservice-aware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AD378E-E7F2-ED4F-8654-EE47AE18BD73}"/>
              </a:ext>
            </a:extLst>
          </p:cNvPr>
          <p:cNvGrpSpPr/>
          <p:nvPr/>
        </p:nvGrpSpPr>
        <p:grpSpPr>
          <a:xfrm>
            <a:off x="11026616" y="2502480"/>
            <a:ext cx="994172" cy="815906"/>
            <a:chOff x="9136843" y="3063833"/>
            <a:chExt cx="994172" cy="815906"/>
          </a:xfrm>
        </p:grpSpPr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F1E0503C-5D09-7F48-BCD4-EF2843A66C3E}"/>
                </a:ext>
              </a:extLst>
            </p:cNvPr>
            <p:cNvSpPr/>
            <p:nvPr/>
          </p:nvSpPr>
          <p:spPr>
            <a:xfrm>
              <a:off x="9136843" y="3063833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Classifier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Graphic 109" descr="Sport balls">
              <a:extLst>
                <a:ext uri="{FF2B5EF4-FFF2-40B4-BE49-F238E27FC236}">
                  <a16:creationId xmlns:a16="http://schemas.microsoft.com/office/drawing/2014/main" id="{E941F634-DE09-9846-8EE6-7E7681229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06004" y="3099124"/>
              <a:ext cx="455850" cy="45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29948 -0.32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1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36002 -0.322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-161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44818 -0.1189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9" y="-5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3" grpId="0" animBg="1"/>
      <p:bldP spid="92" grpId="0" animBg="1"/>
      <p:bldP spid="64" grpId="0" animBg="1"/>
      <p:bldP spid="65" grpId="0" animBg="1"/>
      <p:bldP spid="67" grpId="0" animBg="1"/>
      <p:bldP spid="68" grpId="0" animBg="1"/>
      <p:bldP spid="70" grpId="0"/>
      <p:bldP spid="4" grpId="0" animBg="1"/>
      <p:bldP spid="6" grpId="0" animBg="1"/>
      <p:bldP spid="7" grpId="0" animBg="1"/>
      <p:bldP spid="1056" grpId="0"/>
      <p:bldP spid="73" grpId="0" animBg="1"/>
      <p:bldP spid="75" grpId="0" animBg="1"/>
      <p:bldP spid="76" grpId="0" animBg="1"/>
      <p:bldP spid="76" grpId="1" animBg="1"/>
      <p:bldP spid="76" grpId="2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1231171-1F96-4E42-8FD3-00B9707BF958}"/>
              </a:ext>
            </a:extLst>
          </p:cNvPr>
          <p:cNvSpPr/>
          <p:nvPr/>
        </p:nvSpPr>
        <p:spPr>
          <a:xfrm>
            <a:off x="7364885" y="2888747"/>
            <a:ext cx="2532945" cy="221482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5A221-6955-C248-B12E-BBB8C76A8AEA}"/>
              </a:ext>
            </a:extLst>
          </p:cNvPr>
          <p:cNvGrpSpPr/>
          <p:nvPr/>
        </p:nvGrpSpPr>
        <p:grpSpPr>
          <a:xfrm>
            <a:off x="7244567" y="4106309"/>
            <a:ext cx="994172" cy="815906"/>
            <a:chOff x="7451634" y="809897"/>
            <a:chExt cx="1262743" cy="103632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C34685C1-7050-3549-8902-D82900B143C3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Reloader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2" descr="Line arrow Rotate left">
              <a:extLst>
                <a:ext uri="{FF2B5EF4-FFF2-40B4-BE49-F238E27FC236}">
                  <a16:creationId xmlns:a16="http://schemas.microsoft.com/office/drawing/2014/main" id="{F01644BC-4268-984D-AFFD-903572199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7737184" y="844586"/>
              <a:ext cx="69164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5FC46F2-2014-8F43-846D-A017D3165738}"/>
              </a:ext>
            </a:extLst>
          </p:cNvPr>
          <p:cNvSpPr txBox="1"/>
          <p:nvPr/>
        </p:nvSpPr>
        <p:spPr>
          <a:xfrm>
            <a:off x="7218179" y="2588472"/>
            <a:ext cx="110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SmartTuning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68B9A-1FA9-2F40-96FB-6233C3DC0684}"/>
              </a:ext>
            </a:extLst>
          </p:cNvPr>
          <p:cNvGrpSpPr/>
          <p:nvPr/>
        </p:nvGrpSpPr>
        <p:grpSpPr>
          <a:xfrm>
            <a:off x="7296096" y="3059306"/>
            <a:ext cx="994172" cy="820393"/>
            <a:chOff x="5671185" y="3031241"/>
            <a:chExt cx="994172" cy="820393"/>
          </a:xfrm>
        </p:grpSpPr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58212186-F961-3D44-A1D4-B182752EA6C5}"/>
                </a:ext>
              </a:extLst>
            </p:cNvPr>
            <p:cNvSpPr/>
            <p:nvPr/>
          </p:nvSpPr>
          <p:spPr>
            <a:xfrm>
              <a:off x="5671185" y="3035728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Injector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" name="Graphic 2" descr="Puzzle pieces">
              <a:extLst>
                <a:ext uri="{FF2B5EF4-FFF2-40B4-BE49-F238E27FC236}">
                  <a16:creationId xmlns:a16="http://schemas.microsoft.com/office/drawing/2014/main" id="{613451D9-E90A-F947-9200-0B9A35E7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6026" y="3031241"/>
              <a:ext cx="502650" cy="50265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3711A-BD2A-144F-B6E2-B969BED92AE7}"/>
              </a:ext>
            </a:extLst>
          </p:cNvPr>
          <p:cNvGrpSpPr/>
          <p:nvPr/>
        </p:nvGrpSpPr>
        <p:grpSpPr>
          <a:xfrm>
            <a:off x="8211460" y="3572795"/>
            <a:ext cx="994172" cy="815906"/>
            <a:chOff x="6721891" y="3594467"/>
            <a:chExt cx="994172" cy="81590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72A8B81-9146-3240-BAAF-CDB78CF65F98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Optimiz</a:t>
              </a:r>
              <a:r>
                <a:rPr lang="en-US" sz="1100" dirty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" name="Graphic 8" descr="Gauge">
              <a:extLst>
                <a:ext uri="{FF2B5EF4-FFF2-40B4-BE49-F238E27FC236}">
                  <a16:creationId xmlns:a16="http://schemas.microsoft.com/office/drawing/2014/main" id="{84508ABC-5D54-4546-8AB3-FEFBD638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C07634-1D70-2F46-A6B3-44ECCD04D760}"/>
              </a:ext>
            </a:extLst>
          </p:cNvPr>
          <p:cNvGrpSpPr/>
          <p:nvPr/>
        </p:nvGrpSpPr>
        <p:grpSpPr>
          <a:xfrm>
            <a:off x="8220369" y="2611744"/>
            <a:ext cx="994172" cy="815906"/>
            <a:chOff x="6721891" y="3594467"/>
            <a:chExt cx="994172" cy="81590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E6929B33-D016-2649-B715-60642EC3BDA4}"/>
                </a:ext>
              </a:extLst>
            </p:cNvPr>
            <p:cNvSpPr/>
            <p:nvPr/>
          </p:nvSpPr>
          <p:spPr>
            <a:xfrm>
              <a:off x="6721891" y="3594467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uServ-1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83" name="Graphic 82" descr="Gauge">
              <a:extLst>
                <a:ext uri="{FF2B5EF4-FFF2-40B4-BE49-F238E27FC236}">
                  <a16:creationId xmlns:a16="http://schemas.microsoft.com/office/drawing/2014/main" id="{432EE9F4-AA43-2343-9B9C-E3C74AEC6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7895" y="3614266"/>
              <a:ext cx="479983" cy="479983"/>
            </a:xfrm>
            <a:prstGeom prst="rect">
              <a:avLst/>
            </a:prstGeom>
          </p:spPr>
        </p:pic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1929053" y="2554757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1992636" y="354333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2968873" y="3202839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124033" y="4072577"/>
            <a:ext cx="994171" cy="815906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2073796" y="2837514"/>
            <a:ext cx="764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Pod</a:t>
            </a:r>
          </a:p>
        </p:txBody>
      </p:sp>
      <p:sp>
        <p:nvSpPr>
          <p:cNvPr id="75" name="Folded Corner 74">
            <a:extLst>
              <a:ext uri="{FF2B5EF4-FFF2-40B4-BE49-F238E27FC236}">
                <a16:creationId xmlns:a16="http://schemas.microsoft.com/office/drawing/2014/main" id="{AD3E16F7-11EE-0042-8478-4886C562136E}"/>
              </a:ext>
            </a:extLst>
          </p:cNvPr>
          <p:cNvSpPr/>
          <p:nvPr/>
        </p:nvSpPr>
        <p:spPr>
          <a:xfrm>
            <a:off x="3222748" y="2094889"/>
            <a:ext cx="615771" cy="7426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</a:t>
            </a:r>
          </a:p>
          <a:p>
            <a:pPr algn="ctr"/>
            <a:r>
              <a:rPr lang="en-US" sz="1100" dirty="0"/>
              <a:t>map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E0D2DD-B2D9-0E42-9330-3C010388EFD8}"/>
              </a:ext>
            </a:extLst>
          </p:cNvPr>
          <p:cNvGrpSpPr/>
          <p:nvPr/>
        </p:nvGrpSpPr>
        <p:grpSpPr>
          <a:xfrm>
            <a:off x="8182426" y="4564670"/>
            <a:ext cx="994172" cy="815906"/>
            <a:chOff x="10204452" y="3941079"/>
            <a:chExt cx="994172" cy="815906"/>
          </a:xfrm>
        </p:grpSpPr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D21FF0F-DAC1-E046-9E5A-82DC36228C6E}"/>
                </a:ext>
              </a:extLst>
            </p:cNvPr>
            <p:cNvSpPr/>
            <p:nvPr/>
          </p:nvSpPr>
          <p:spPr>
            <a:xfrm>
              <a:off x="10204452" y="3941079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Sampler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Research">
              <a:extLst>
                <a:ext uri="{FF2B5EF4-FFF2-40B4-BE49-F238E27FC236}">
                  <a16:creationId xmlns:a16="http://schemas.microsoft.com/office/drawing/2014/main" id="{04C40901-44B1-2544-B28F-FB78E7E4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53187" y="3962338"/>
              <a:ext cx="494972" cy="49497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87F5EC-8568-A74C-AC23-C91BC04C1B67}"/>
              </a:ext>
            </a:extLst>
          </p:cNvPr>
          <p:cNvSpPr txBox="1"/>
          <p:nvPr/>
        </p:nvSpPr>
        <p:spPr>
          <a:xfrm>
            <a:off x="376543" y="332527"/>
            <a:ext cx="30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Arch. V2 – Microservice-aware</a:t>
            </a:r>
          </a:p>
          <a:p>
            <a:r>
              <a:rPr lang="en-US" dirty="0"/>
              <a:t>Tuning Loop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EFA952-C509-CB45-9D81-83AC70553761}"/>
              </a:ext>
            </a:extLst>
          </p:cNvPr>
          <p:cNvGrpSpPr/>
          <p:nvPr/>
        </p:nvGrpSpPr>
        <p:grpSpPr>
          <a:xfrm>
            <a:off x="4689988" y="520006"/>
            <a:ext cx="2360536" cy="1338291"/>
            <a:chOff x="4689988" y="520006"/>
            <a:chExt cx="2360536" cy="133829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467541F-586C-5A4B-A4C7-90389158C61B}"/>
                </a:ext>
              </a:extLst>
            </p:cNvPr>
            <p:cNvSpPr/>
            <p:nvPr/>
          </p:nvSpPr>
          <p:spPr>
            <a:xfrm>
              <a:off x="4689988" y="520006"/>
              <a:ext cx="2360536" cy="1171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uServ-1</a:t>
              </a:r>
            </a:p>
            <a:p>
              <a:pPr algn="ctr"/>
              <a:r>
                <a:rPr lang="en-US" dirty="0"/>
                <a:t>Bayesian module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A6DB9A-7E2C-FB45-8DA6-5A0ACC65065A}"/>
                </a:ext>
              </a:extLst>
            </p:cNvPr>
            <p:cNvSpPr/>
            <p:nvPr/>
          </p:nvSpPr>
          <p:spPr>
            <a:xfrm>
              <a:off x="6179574" y="1523999"/>
              <a:ext cx="442452" cy="334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1612C2-7693-FB42-88E5-FAE80B382583}"/>
                </a:ext>
              </a:extLst>
            </p:cNvPr>
            <p:cNvSpPr/>
            <p:nvPr/>
          </p:nvSpPr>
          <p:spPr>
            <a:xfrm>
              <a:off x="5127524" y="1524000"/>
              <a:ext cx="442452" cy="334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</a:t>
              </a:r>
            </a:p>
          </p:txBody>
        </p:sp>
      </p:grp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0244DE1E-E9E8-4D48-BCEA-78B8978D6E8A}"/>
              </a:ext>
            </a:extLst>
          </p:cNvPr>
          <p:cNvCxnSpPr>
            <a:stCxn id="53" idx="2"/>
            <a:endCxn id="75" idx="3"/>
          </p:cNvCxnSpPr>
          <p:nvPr/>
        </p:nvCxnSpPr>
        <p:spPr>
          <a:xfrm rot="5400000">
            <a:off x="4289683" y="1407134"/>
            <a:ext cx="607905" cy="151023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5F12B3-78F6-7C4E-B147-11F33A8EF466}"/>
              </a:ext>
            </a:extLst>
          </p:cNvPr>
          <p:cNvSpPr txBox="1"/>
          <p:nvPr/>
        </p:nvSpPr>
        <p:spPr>
          <a:xfrm>
            <a:off x="3934084" y="1847720"/>
            <a:ext cx="88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BC4A43E6-39B3-A242-80C9-7F3BF0B090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64288" y="4047877"/>
            <a:ext cx="914400" cy="914400"/>
          </a:xfrm>
          <a:prstGeom prst="rect">
            <a:avLst/>
          </a:prstGeom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38D2F73-C310-5043-ABF9-57794EF0C203}"/>
              </a:ext>
            </a:extLst>
          </p:cNvPr>
          <p:cNvCxnSpPr>
            <a:stCxn id="100" idx="2"/>
            <a:endCxn id="8" idx="2"/>
          </p:cNvCxnSpPr>
          <p:nvPr/>
        </p:nvCxnSpPr>
        <p:spPr>
          <a:xfrm rot="5400000" flipH="1">
            <a:off x="5632462" y="2626635"/>
            <a:ext cx="3522280" cy="1985603"/>
          </a:xfrm>
          <a:prstGeom prst="curvedConnector3">
            <a:avLst>
              <a:gd name="adj1" fmla="val -649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3795CD-0865-4D47-9039-1B0EE3BE7CCA}"/>
              </a:ext>
            </a:extLst>
          </p:cNvPr>
          <p:cNvGrpSpPr/>
          <p:nvPr/>
        </p:nvGrpSpPr>
        <p:grpSpPr>
          <a:xfrm>
            <a:off x="9136843" y="3063833"/>
            <a:ext cx="994172" cy="815906"/>
            <a:chOff x="9136843" y="3063833"/>
            <a:chExt cx="994172" cy="815906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85F152ED-7A3F-D64F-9761-3B009CCFB636}"/>
                </a:ext>
              </a:extLst>
            </p:cNvPr>
            <p:cNvSpPr/>
            <p:nvPr/>
          </p:nvSpPr>
          <p:spPr>
            <a:xfrm>
              <a:off x="9136843" y="3063833"/>
              <a:ext cx="994172" cy="815906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Classifier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Sport balls">
              <a:extLst>
                <a:ext uri="{FF2B5EF4-FFF2-40B4-BE49-F238E27FC236}">
                  <a16:creationId xmlns:a16="http://schemas.microsoft.com/office/drawing/2014/main" id="{93561822-D264-744E-8D41-02AC2870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06004" y="3099124"/>
              <a:ext cx="455850" cy="455850"/>
            </a:xfrm>
            <a:prstGeom prst="rect">
              <a:avLst/>
            </a:prstGeom>
          </p:spPr>
        </p:pic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A4440C-3D9F-A542-8D91-2E1EB21E2E1D}"/>
              </a:ext>
            </a:extLst>
          </p:cNvPr>
          <p:cNvCxnSpPr>
            <a:stCxn id="62" idx="4"/>
          </p:cNvCxnSpPr>
          <p:nvPr/>
        </p:nvCxnSpPr>
        <p:spPr>
          <a:xfrm rot="16200000" flipV="1">
            <a:off x="7268042" y="991055"/>
            <a:ext cx="1205537" cy="29400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275658-C4F2-CC43-8B39-F131F0E8B265}"/>
              </a:ext>
            </a:extLst>
          </p:cNvPr>
          <p:cNvSpPr txBox="1"/>
          <p:nvPr/>
        </p:nvSpPr>
        <p:spPr>
          <a:xfrm>
            <a:off x="6864229" y="5624311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Perf. metrics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318D-B0F3-4C44-A7E2-F411EA05A37F}"/>
              </a:ext>
            </a:extLst>
          </p:cNvPr>
          <p:cNvSpPr txBox="1"/>
          <p:nvPr/>
        </p:nvSpPr>
        <p:spPr>
          <a:xfrm>
            <a:off x="8606858" y="2004190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Workload type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BE85B09-5FE4-0948-A3BE-543C731902A0}"/>
              </a:ext>
            </a:extLst>
          </p:cNvPr>
          <p:cNvSpPr/>
          <p:nvPr/>
        </p:nvSpPr>
        <p:spPr>
          <a:xfrm>
            <a:off x="7511663" y="1022297"/>
            <a:ext cx="505925" cy="24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BB5F7DB2-5A05-7F42-BB96-499AD34E5B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51956" y="68628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138BD0-314D-3A45-9E50-72CCF3E64497}"/>
              </a:ext>
            </a:extLst>
          </p:cNvPr>
          <p:cNvSpPr txBox="1"/>
          <p:nvPr/>
        </p:nvSpPr>
        <p:spPr>
          <a:xfrm>
            <a:off x="7128807" y="256640"/>
            <a:ext cx="359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Workload type, train. perf. , prod. perf., config </a:t>
            </a:r>
            <a:r>
              <a:rPr lang="en-US" sz="1400" dirty="0" err="1"/>
              <a:t>i</a:t>
            </a:r>
            <a:endParaRPr lang="en-US" sz="1400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017E4F8-367A-4B4A-9BCA-EA6080633C51}"/>
              </a:ext>
            </a:extLst>
          </p:cNvPr>
          <p:cNvCxnSpPr>
            <a:stCxn id="11" idx="1"/>
            <a:endCxn id="100" idx="1"/>
          </p:cNvCxnSpPr>
          <p:nvPr/>
        </p:nvCxnSpPr>
        <p:spPr>
          <a:xfrm rot="5400000">
            <a:off x="9197379" y="4663726"/>
            <a:ext cx="492093" cy="941606"/>
          </a:xfrm>
          <a:prstGeom prst="curvedConnector3">
            <a:avLst>
              <a:gd name="adj1" fmla="val 146455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>
            <a:extLst>
              <a:ext uri="{FF2B5EF4-FFF2-40B4-BE49-F238E27FC236}">
                <a16:creationId xmlns:a16="http://schemas.microsoft.com/office/drawing/2014/main" id="{9C7306C5-9D33-424B-A58A-033D55082E7C}"/>
              </a:ext>
            </a:extLst>
          </p:cNvPr>
          <p:cNvSpPr/>
          <p:nvPr/>
        </p:nvSpPr>
        <p:spPr>
          <a:xfrm>
            <a:off x="9131894" y="1038496"/>
            <a:ext cx="505925" cy="24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8D9CD-2E51-EA47-B04E-3C5C6D2B9018}"/>
              </a:ext>
            </a:extLst>
          </p:cNvPr>
          <p:cNvSpPr txBox="1"/>
          <p:nvPr/>
        </p:nvSpPr>
        <p:spPr>
          <a:xfrm>
            <a:off x="9633929" y="930566"/>
            <a:ext cx="220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If: </a:t>
            </a:r>
            <a:r>
              <a:rPr lang="en-US" sz="1200" dirty="0"/>
              <a:t>train perf &gt; prod perf</a:t>
            </a:r>
          </a:p>
          <a:p>
            <a:r>
              <a:rPr lang="en-US" sz="1200" b="1" dirty="0"/>
              <a:t>then</a:t>
            </a:r>
            <a:r>
              <a:rPr lang="en-US" sz="1200" dirty="0"/>
              <a:t>: apply config </a:t>
            </a:r>
            <a:r>
              <a:rPr lang="en-US" sz="1200" dirty="0" err="1"/>
              <a:t>i</a:t>
            </a:r>
            <a:r>
              <a:rPr lang="en-US" sz="1200" dirty="0"/>
              <a:t> to prod. pod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C4ADB-5CF8-7E47-8F37-AD3AEA86BD82}"/>
              </a:ext>
            </a:extLst>
          </p:cNvPr>
          <p:cNvSpPr txBox="1"/>
          <p:nvPr/>
        </p:nvSpPr>
        <p:spPr>
          <a:xfrm>
            <a:off x="336025" y="5181802"/>
            <a:ext cx="423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is an optimization function defined in terms of the metrics sampled (through, latency, </a:t>
            </a:r>
            <a:r>
              <a:rPr lang="en-US" dirty="0" err="1"/>
              <a:t>cpu</a:t>
            </a:r>
            <a:r>
              <a:rPr lang="en-US" dirty="0"/>
              <a:t>, memory, errors, net traffic.</a:t>
            </a:r>
          </a:p>
          <a:p>
            <a:endParaRPr lang="en-US" dirty="0"/>
          </a:p>
          <a:p>
            <a:r>
              <a:rPr lang="en-US" dirty="0"/>
              <a:t>min ( … )</a:t>
            </a:r>
          </a:p>
        </p:txBody>
      </p:sp>
    </p:spTree>
    <p:extLst>
      <p:ext uri="{BB962C8B-B14F-4D97-AF65-F5344CB8AC3E}">
        <p14:creationId xmlns:p14="http://schemas.microsoft.com/office/powerpoint/2010/main" val="24712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69" grpId="0"/>
      <p:bldP spid="29" grpId="0" animBg="1"/>
      <p:bldP spid="32" grpId="0"/>
      <p:bldP spid="85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33926</TotalTime>
  <Words>277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Adalberto Junior</dc:creator>
  <cp:lastModifiedBy>Adalberto Junior</cp:lastModifiedBy>
  <cp:revision>37</cp:revision>
  <dcterms:created xsi:type="dcterms:W3CDTF">2020-04-21T17:25:33Z</dcterms:created>
  <dcterms:modified xsi:type="dcterms:W3CDTF">2020-07-07T22:26:34Z</dcterms:modified>
</cp:coreProperties>
</file>