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6" r:id="rId1"/>
  </p:sldMasterIdLst>
  <p:sldIdLst>
    <p:sldId id="259" r:id="rId2"/>
    <p:sldId id="261" r:id="rId3"/>
    <p:sldId id="262"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209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98"/>
    <p:restoredTop sz="94695"/>
  </p:normalViewPr>
  <p:slideViewPr>
    <p:cSldViewPr snapToGrid="0" snapToObjects="1">
      <p:cViewPr varScale="1">
        <p:scale>
          <a:sx n="260" d="100"/>
          <a:sy n="260" d="100"/>
        </p:scale>
        <p:origin x="50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image" Target="../media/image15.svg"/><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hyperlink" Target="https://github.com/stakater/Reloader" TargetMode="Externa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diagrams/_rels/data2.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25.svg"/><Relationship Id="rId3" Type="http://schemas.openxmlformats.org/officeDocument/2006/relationships/image" Target="../media/image15.svg"/><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hyperlink" Target="https://github.com/stakater/Reloader" TargetMode="Externa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hyperlink" Target="https://github.com/stakater/Reloader" TargetMode="External"/><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25.svg"/><Relationship Id="rId3" Type="http://schemas.openxmlformats.org/officeDocument/2006/relationships/hyperlink" Target="https://github.com/stakater/Reloader" TargetMode="External"/><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4DF0A3-09DD-C946-862F-C9E8494F46C0}" type="doc">
      <dgm:prSet loTypeId="urn:microsoft.com/office/officeart/2005/8/layout/vList3" loCatId="" qsTypeId="urn:microsoft.com/office/officeart/2005/8/quickstyle/simple1" qsCatId="simple" csTypeId="urn:microsoft.com/office/officeart/2005/8/colors/accent1_2" csCatId="accent1" phldr="1"/>
      <dgm:spPr/>
      <dgm:t>
        <a:bodyPr/>
        <a:lstStyle/>
        <a:p>
          <a:endParaRPr lang="en-US"/>
        </a:p>
      </dgm:t>
    </dgm:pt>
    <dgm:pt modelId="{B240B794-CBF7-1E45-B64E-DDE0E4083703}">
      <dgm:prSet/>
      <dgm:spPr/>
      <dgm:t>
        <a:bodyPr/>
        <a:lstStyle/>
        <a:p>
          <a:r>
            <a:rPr lang="en-US" dirty="0"/>
            <a:t>Create one training replica per Deployments at Kubernetes annotated with:</a:t>
          </a:r>
          <a:endParaRPr lang="en-CA" dirty="0"/>
        </a:p>
      </dgm:t>
    </dgm:pt>
    <dgm:pt modelId="{1CF7DF6D-42CB-F045-B663-C2DB0D14640C}" type="parTrans" cxnId="{4A20DC92-09C9-404C-B935-C55F5462BD01}">
      <dgm:prSet/>
      <dgm:spPr/>
      <dgm:t>
        <a:bodyPr/>
        <a:lstStyle/>
        <a:p>
          <a:endParaRPr lang="en-US"/>
        </a:p>
      </dgm:t>
    </dgm:pt>
    <dgm:pt modelId="{A79D908F-4B80-5D40-B8DD-05FC6D5F0CFD}" type="sibTrans" cxnId="{4A20DC92-09C9-404C-B935-C55F5462BD01}">
      <dgm:prSet/>
      <dgm:spPr/>
      <dgm:t>
        <a:bodyPr/>
        <a:lstStyle/>
        <a:p>
          <a:endParaRPr lang="en-US"/>
        </a:p>
      </dgm:t>
    </dgm:pt>
    <dgm:pt modelId="{7DD1C6C9-CCCC-2C40-BCFE-6419599B50D5}">
      <dgm:prSet/>
      <dgm:spPr/>
      <dgm:t>
        <a:bodyPr/>
        <a:lstStyle/>
        <a:p>
          <a:r>
            <a:rPr lang="en-US" dirty="0" err="1"/>
            <a:t>injection.smarttuning.ibm.com</a:t>
          </a:r>
          <a:r>
            <a:rPr lang="en-US" dirty="0"/>
            <a:t>: "true”</a:t>
          </a:r>
          <a:endParaRPr lang="en-CA" dirty="0"/>
        </a:p>
      </dgm:t>
    </dgm:pt>
    <dgm:pt modelId="{4525D6A9-E629-DD49-94B7-91B7750CFA18}" type="parTrans" cxnId="{F57F554B-6D93-5241-B5E0-8BA0E0D73D89}">
      <dgm:prSet/>
      <dgm:spPr/>
      <dgm:t>
        <a:bodyPr/>
        <a:lstStyle/>
        <a:p>
          <a:endParaRPr lang="en-US"/>
        </a:p>
      </dgm:t>
    </dgm:pt>
    <dgm:pt modelId="{B51BACBC-358A-9F4F-98BB-97EFC7845C72}" type="sibTrans" cxnId="{F57F554B-6D93-5241-B5E0-8BA0E0D73D89}">
      <dgm:prSet/>
      <dgm:spPr/>
      <dgm:t>
        <a:bodyPr/>
        <a:lstStyle/>
        <a:p>
          <a:endParaRPr lang="en-US"/>
        </a:p>
      </dgm:t>
    </dgm:pt>
    <dgm:pt modelId="{8B226524-C1FF-D84A-BA17-9263AB858B53}">
      <dgm:prSet/>
      <dgm:spPr/>
      <dgm:t>
        <a:bodyPr/>
        <a:lstStyle/>
        <a:p>
          <a:r>
            <a:rPr lang="en-US" dirty="0"/>
            <a:t>Automatically reload a pod which had its </a:t>
          </a:r>
          <a:r>
            <a:rPr lang="en-US" dirty="0" err="1"/>
            <a:t>ConfigMap</a:t>
          </a:r>
          <a:r>
            <a:rPr lang="en-US" dirty="0"/>
            <a:t> updated:</a:t>
          </a:r>
          <a:endParaRPr lang="en-CA" dirty="0"/>
        </a:p>
      </dgm:t>
    </dgm:pt>
    <dgm:pt modelId="{76D5B390-9A11-6749-B22D-A4451521EC72}" type="parTrans" cxnId="{5610AB94-DDFF-234B-9C1D-16FD71474DA9}">
      <dgm:prSet/>
      <dgm:spPr/>
      <dgm:t>
        <a:bodyPr/>
        <a:lstStyle/>
        <a:p>
          <a:endParaRPr lang="en-US"/>
        </a:p>
      </dgm:t>
    </dgm:pt>
    <dgm:pt modelId="{262B057A-9113-E747-8432-F098AB6F2A92}" type="sibTrans" cxnId="{5610AB94-DDFF-234B-9C1D-16FD71474DA9}">
      <dgm:prSet/>
      <dgm:spPr/>
      <dgm:t>
        <a:bodyPr/>
        <a:lstStyle/>
        <a:p>
          <a:endParaRPr lang="en-US"/>
        </a:p>
      </dgm:t>
    </dgm:pt>
    <dgm:pt modelId="{C3CD4411-7EEF-DD4B-95BC-13ED1209BE25}">
      <dgm:prSet/>
      <dgm:spPr/>
      <dgm:t>
        <a:bodyPr/>
        <a:lstStyle/>
        <a:p>
          <a:r>
            <a:rPr lang="en-US">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https://github.com/stakater/Reloader</a:t>
          </a:r>
          <a:endParaRPr lang="en-CA" dirty="0">
            <a:solidFill>
              <a:schemeClr val="bg1"/>
            </a:solidFill>
          </a:endParaRPr>
        </a:p>
      </dgm:t>
    </dgm:pt>
    <dgm:pt modelId="{4000F541-107F-EB4D-A4AC-55E2B27FA9AF}" type="parTrans" cxnId="{E24B7131-706A-A64B-B20F-A95B221E62BF}">
      <dgm:prSet/>
      <dgm:spPr/>
      <dgm:t>
        <a:bodyPr/>
        <a:lstStyle/>
        <a:p>
          <a:endParaRPr lang="en-US"/>
        </a:p>
      </dgm:t>
    </dgm:pt>
    <dgm:pt modelId="{D229FFFF-987F-D848-B25B-E7E288E18AF1}" type="sibTrans" cxnId="{E24B7131-706A-A64B-B20F-A95B221E62BF}">
      <dgm:prSet/>
      <dgm:spPr/>
      <dgm:t>
        <a:bodyPr/>
        <a:lstStyle/>
        <a:p>
          <a:endParaRPr lang="en-US"/>
        </a:p>
      </dgm:t>
    </dgm:pt>
    <dgm:pt modelId="{A47F4B80-7376-E24B-B9D7-9A5930400620}">
      <dgm:prSet/>
      <dgm:spPr/>
      <dgm:t>
        <a:bodyPr/>
        <a:lstStyle/>
        <a:p>
          <a:r>
            <a:rPr lang="en-US" dirty="0"/>
            <a:t>A custom made CRD/Controller to hold one search space per applications (K8s deployment). This controller is responsible for sample a new configuration and resolve any dependency amongst the parameters.</a:t>
          </a:r>
          <a:endParaRPr lang="en-CA" dirty="0"/>
        </a:p>
      </dgm:t>
    </dgm:pt>
    <dgm:pt modelId="{2CA13077-C772-FD4A-949A-927ADCE1581F}" type="parTrans" cxnId="{9312D037-181A-9440-9FF5-53679A928A9A}">
      <dgm:prSet/>
      <dgm:spPr/>
      <dgm:t>
        <a:bodyPr/>
        <a:lstStyle/>
        <a:p>
          <a:endParaRPr lang="en-US"/>
        </a:p>
      </dgm:t>
    </dgm:pt>
    <dgm:pt modelId="{BBCC7C68-7FE1-0A43-8AE6-BC111DB47E80}" type="sibTrans" cxnId="{9312D037-181A-9440-9FF5-53679A928A9A}">
      <dgm:prSet/>
      <dgm:spPr/>
      <dgm:t>
        <a:bodyPr/>
        <a:lstStyle/>
        <a:p>
          <a:endParaRPr lang="en-US"/>
        </a:p>
      </dgm:t>
    </dgm:pt>
    <dgm:pt modelId="{BB2C0C7B-CBC7-CD46-96BA-F019F4C411BB}">
      <dgm:prSet/>
      <dgm:spPr/>
      <dgm:t>
        <a:bodyPr/>
        <a:lstStyle/>
        <a:p>
          <a:r>
            <a:rPr lang="en-US"/>
            <a:t>smarttuning/controllers/searchspace.py</a:t>
          </a:r>
          <a:endParaRPr lang="en-CA"/>
        </a:p>
      </dgm:t>
    </dgm:pt>
    <dgm:pt modelId="{4C497D29-8872-4246-9627-8676C161E1EB}" type="parTrans" cxnId="{38BC022D-6BA4-D645-BC04-70FB41F9FF9B}">
      <dgm:prSet/>
      <dgm:spPr/>
      <dgm:t>
        <a:bodyPr/>
        <a:lstStyle/>
        <a:p>
          <a:endParaRPr lang="en-US"/>
        </a:p>
      </dgm:t>
    </dgm:pt>
    <dgm:pt modelId="{03E3660A-792D-2749-B9F1-ACD8E44A4968}" type="sibTrans" cxnId="{38BC022D-6BA4-D645-BC04-70FB41F9FF9B}">
      <dgm:prSet/>
      <dgm:spPr/>
      <dgm:t>
        <a:bodyPr/>
        <a:lstStyle/>
        <a:p>
          <a:endParaRPr lang="en-US"/>
        </a:p>
      </dgm:t>
    </dgm:pt>
    <dgm:pt modelId="{7C1EBE9F-F05F-674A-BC78-18BE83CB4F35}">
      <dgm:prSet/>
      <dgm:spPr/>
      <dgm:t>
        <a:bodyPr/>
        <a:lstStyle/>
        <a:p>
          <a:r>
            <a:rPr lang="en-US"/>
            <a:t>smarttuning/controllers/searchspacemodel.py</a:t>
          </a:r>
          <a:endParaRPr lang="en-CA"/>
        </a:p>
      </dgm:t>
    </dgm:pt>
    <dgm:pt modelId="{401494B3-8526-C24E-AEC4-D9170C27C055}" type="parTrans" cxnId="{E16DAC8C-3E6F-D345-B5B9-3411306B26A7}">
      <dgm:prSet/>
      <dgm:spPr/>
      <dgm:t>
        <a:bodyPr/>
        <a:lstStyle/>
        <a:p>
          <a:endParaRPr lang="en-US"/>
        </a:p>
      </dgm:t>
    </dgm:pt>
    <dgm:pt modelId="{54299E3E-0AD2-A24B-8088-E8B979948FB6}" type="sibTrans" cxnId="{E16DAC8C-3E6F-D345-B5B9-3411306B26A7}">
      <dgm:prSet/>
      <dgm:spPr/>
      <dgm:t>
        <a:bodyPr/>
        <a:lstStyle/>
        <a:p>
          <a:endParaRPr lang="en-US"/>
        </a:p>
      </dgm:t>
    </dgm:pt>
    <dgm:pt modelId="{27279ECE-B3C1-EF49-8943-B62CD07322DF}">
      <dgm:prSet/>
      <dgm:spPr/>
      <dgm:t>
        <a:bodyPr/>
        <a:lstStyle/>
        <a:p>
          <a:r>
            <a:rPr lang="en-US"/>
            <a:t>SmartTuning’s core, it has the loop implementation and perform the different tuning iterations (training, reinforcement, probation). ST automatically create a new instance of this for each workload identified.</a:t>
          </a:r>
          <a:endParaRPr lang="en-CA"/>
        </a:p>
      </dgm:t>
    </dgm:pt>
    <dgm:pt modelId="{F28C67E3-1799-424A-AAB9-E0BD888C5415}" type="parTrans" cxnId="{5D544FC2-D0C4-1145-AD01-0FE7BC00F0B7}">
      <dgm:prSet/>
      <dgm:spPr/>
      <dgm:t>
        <a:bodyPr/>
        <a:lstStyle/>
        <a:p>
          <a:endParaRPr lang="en-US"/>
        </a:p>
      </dgm:t>
    </dgm:pt>
    <dgm:pt modelId="{9803AC64-EED4-E241-B17E-B6E220884A5B}" type="sibTrans" cxnId="{5D544FC2-D0C4-1145-AD01-0FE7BC00F0B7}">
      <dgm:prSet/>
      <dgm:spPr/>
      <dgm:t>
        <a:bodyPr/>
        <a:lstStyle/>
        <a:p>
          <a:endParaRPr lang="en-US"/>
        </a:p>
      </dgm:t>
    </dgm:pt>
    <dgm:pt modelId="{ABB699C9-B5E4-964B-BEDF-187D24FE63A3}">
      <dgm:prSet/>
      <dgm:spPr/>
      <dgm:t>
        <a:bodyPr/>
        <a:lstStyle/>
        <a:p>
          <a:r>
            <a:rPr lang="en-US"/>
            <a:t>smarttuning/smarttuning2/iteration.py</a:t>
          </a:r>
          <a:endParaRPr lang="en-CA"/>
        </a:p>
      </dgm:t>
    </dgm:pt>
    <dgm:pt modelId="{62488EF7-77B6-DC42-B140-5ACF21104BA6}" type="parTrans" cxnId="{B8EC8556-7BE4-AF49-BC29-10EE8837A91A}">
      <dgm:prSet/>
      <dgm:spPr/>
      <dgm:t>
        <a:bodyPr/>
        <a:lstStyle/>
        <a:p>
          <a:endParaRPr lang="en-US"/>
        </a:p>
      </dgm:t>
    </dgm:pt>
    <dgm:pt modelId="{D154E1C1-1618-F24A-8864-C97BAB9EDEA4}" type="sibTrans" cxnId="{B8EC8556-7BE4-AF49-BC29-10EE8837A91A}">
      <dgm:prSet/>
      <dgm:spPr/>
      <dgm:t>
        <a:bodyPr/>
        <a:lstStyle/>
        <a:p>
          <a:endParaRPr lang="en-US"/>
        </a:p>
      </dgm:t>
    </dgm:pt>
    <dgm:pt modelId="{73957566-1375-E443-8F4E-8E55616B8279}">
      <dgm:prSet/>
      <dgm:spPr/>
      <dgm:t>
        <a:bodyPr/>
        <a:lstStyle/>
        <a:p>
          <a:r>
            <a:rPr lang="en-US" dirty="0"/>
            <a:t>A dummy implementations for workload classifier, in general they observes the </a:t>
          </a:r>
          <a:r>
            <a:rPr lang="en-US" dirty="0" err="1"/>
            <a:t>ConfigMap</a:t>
          </a:r>
          <a:r>
            <a:rPr lang="en-US" dirty="0"/>
            <a:t> attached to </a:t>
          </a:r>
          <a:r>
            <a:rPr lang="en-US" dirty="0" err="1"/>
            <a:t>Jmeter’s</a:t>
          </a:r>
          <a:r>
            <a:rPr lang="en-US" dirty="0"/>
            <a:t> </a:t>
          </a:r>
          <a:r>
            <a:rPr lang="en-US" dirty="0" err="1"/>
            <a:t>deployement</a:t>
          </a:r>
          <a:r>
            <a:rPr lang="en-US" dirty="0"/>
            <a:t>. Although, there is one more “realistic” implementation that observes the application throughput to classify the current workload.</a:t>
          </a:r>
          <a:endParaRPr lang="en-CA" dirty="0"/>
        </a:p>
      </dgm:t>
    </dgm:pt>
    <dgm:pt modelId="{29EAF74A-0DA2-4D4D-98BE-098B58E0648A}" type="parTrans" cxnId="{58165365-3C3B-7443-A006-B7EFAEE07366}">
      <dgm:prSet/>
      <dgm:spPr/>
      <dgm:t>
        <a:bodyPr/>
        <a:lstStyle/>
        <a:p>
          <a:endParaRPr lang="en-US"/>
        </a:p>
      </dgm:t>
    </dgm:pt>
    <dgm:pt modelId="{97210292-B3C8-5D4C-8D5B-9AFA095B1B77}" type="sibTrans" cxnId="{58165365-3C3B-7443-A006-B7EFAEE07366}">
      <dgm:prSet/>
      <dgm:spPr/>
      <dgm:t>
        <a:bodyPr/>
        <a:lstStyle/>
        <a:p>
          <a:endParaRPr lang="en-US"/>
        </a:p>
      </dgm:t>
    </dgm:pt>
    <dgm:pt modelId="{7DCB76A5-E846-2940-98CD-B942D5890A93}">
      <dgm:prSet/>
      <dgm:spPr/>
      <dgm:t>
        <a:bodyPr/>
        <a:lstStyle/>
        <a:p>
          <a:r>
            <a:rPr lang="en-US"/>
            <a:t>smarttuning/controllers/workloadctrl.py</a:t>
          </a:r>
          <a:endParaRPr lang="en-CA"/>
        </a:p>
      </dgm:t>
    </dgm:pt>
    <dgm:pt modelId="{44744A5B-D3B1-9C4B-8068-0F95F45AB01B}" type="parTrans" cxnId="{F3BCE8FC-3426-5948-A880-B140D6493604}">
      <dgm:prSet/>
      <dgm:spPr/>
      <dgm:t>
        <a:bodyPr/>
        <a:lstStyle/>
        <a:p>
          <a:endParaRPr lang="en-US"/>
        </a:p>
      </dgm:t>
    </dgm:pt>
    <dgm:pt modelId="{C78984C4-08D6-044A-9309-54B00581AB03}" type="sibTrans" cxnId="{F3BCE8FC-3426-5948-A880-B140D6493604}">
      <dgm:prSet/>
      <dgm:spPr/>
      <dgm:t>
        <a:bodyPr/>
        <a:lstStyle/>
        <a:p>
          <a:endParaRPr lang="en-US"/>
        </a:p>
      </dgm:t>
    </dgm:pt>
    <dgm:pt modelId="{201F5C42-3370-EE4C-9170-94415BD4FAB8}">
      <dgm:prSet/>
      <dgm:spPr/>
      <dgm:t>
        <a:bodyPr/>
        <a:lstStyle/>
        <a:p>
          <a:r>
            <a:rPr lang="en-US" dirty="0"/>
            <a:t>Sample </a:t>
          </a:r>
          <a:r>
            <a:rPr lang="en-US" dirty="0" err="1"/>
            <a:t>tunables</a:t>
          </a:r>
          <a:r>
            <a:rPr lang="en-US" dirty="0"/>
            <a:t> for different sources through a custom query. Data sources available: Prometheus, HPA, </a:t>
          </a:r>
          <a:r>
            <a:rPr lang="en-US" dirty="0" err="1"/>
            <a:t>ConfigMap</a:t>
          </a:r>
          <a:r>
            <a:rPr lang="en-US" dirty="0"/>
            <a:t>, scalar</a:t>
          </a:r>
          <a:endParaRPr lang="en-CA" dirty="0"/>
        </a:p>
      </dgm:t>
    </dgm:pt>
    <dgm:pt modelId="{9704AFBE-EDDC-5243-A150-8146FE5721BB}" type="parTrans" cxnId="{5C1D3923-EA0C-F44F-8992-9681AC614619}">
      <dgm:prSet/>
      <dgm:spPr/>
      <dgm:t>
        <a:bodyPr/>
        <a:lstStyle/>
        <a:p>
          <a:endParaRPr lang="en-US"/>
        </a:p>
      </dgm:t>
    </dgm:pt>
    <dgm:pt modelId="{5F4E2930-E788-814B-ABBA-92B576610E02}" type="sibTrans" cxnId="{5C1D3923-EA0C-F44F-8992-9681AC614619}">
      <dgm:prSet/>
      <dgm:spPr/>
      <dgm:t>
        <a:bodyPr/>
        <a:lstStyle/>
        <a:p>
          <a:endParaRPr lang="en-US"/>
        </a:p>
      </dgm:t>
    </dgm:pt>
    <dgm:pt modelId="{04C3090D-B012-F340-9AAB-A5DBBB4CDEA8}">
      <dgm:prSet/>
      <dgm:spPr/>
      <dgm:t>
        <a:bodyPr/>
        <a:lstStyle/>
        <a:p>
          <a:r>
            <a:rPr lang="en-US"/>
            <a:t>smarttuning/models/metric2.py</a:t>
          </a:r>
          <a:endParaRPr lang="en-CA"/>
        </a:p>
      </dgm:t>
    </dgm:pt>
    <dgm:pt modelId="{B4ED284A-8DAE-F547-A429-D27008A0772A}" type="parTrans" cxnId="{505B2DDB-4913-2247-92E0-91A7D8451190}">
      <dgm:prSet/>
      <dgm:spPr/>
      <dgm:t>
        <a:bodyPr/>
        <a:lstStyle/>
        <a:p>
          <a:endParaRPr lang="en-US"/>
        </a:p>
      </dgm:t>
    </dgm:pt>
    <dgm:pt modelId="{C1D4DE39-2602-E04C-A01A-93F0229D629F}" type="sibTrans" cxnId="{505B2DDB-4913-2247-92E0-91A7D8451190}">
      <dgm:prSet/>
      <dgm:spPr/>
      <dgm:t>
        <a:bodyPr/>
        <a:lstStyle/>
        <a:p>
          <a:endParaRPr lang="en-US"/>
        </a:p>
      </dgm:t>
    </dgm:pt>
    <dgm:pt modelId="{BCC0B148-BCCE-0444-8E0F-16750EA554A7}" type="pres">
      <dgm:prSet presAssocID="{774DF0A3-09DD-C946-862F-C9E8494F46C0}" presName="linearFlow" presStyleCnt="0">
        <dgm:presLayoutVars>
          <dgm:dir/>
          <dgm:resizeHandles val="exact"/>
        </dgm:presLayoutVars>
      </dgm:prSet>
      <dgm:spPr/>
    </dgm:pt>
    <dgm:pt modelId="{994010E5-E457-EA48-8126-430184BA2998}" type="pres">
      <dgm:prSet presAssocID="{B240B794-CBF7-1E45-B64E-DDE0E4083703}" presName="composite" presStyleCnt="0"/>
      <dgm:spPr/>
    </dgm:pt>
    <dgm:pt modelId="{A58FDB2B-85DE-FF48-9001-7B942D3001F8}" type="pres">
      <dgm:prSet presAssocID="{B240B794-CBF7-1E45-B64E-DDE0E4083703}" presName="imgShp" presStyleLbl="fgImgPlace1" presStyleIdx="0" presStyleCnt="6"/>
      <dgm:spPr>
        <a:blipFill>
          <a:blip xmlns:r="http://schemas.openxmlformats.org/officeDocument/2006/relationships" r:embed="rId2">
            <a:extLst>
              <a:ext uri="{96DAC541-7B7A-43D3-8B79-37D633B846F1}">
                <asvg:svgBlip xmlns:asvg="http://schemas.microsoft.com/office/drawing/2016/SVG/main" r:embed="rId3"/>
              </a:ext>
            </a:extLst>
          </a:blip>
          <a:srcRect/>
          <a:stretch>
            <a:fillRect l="-11000" r="-11000"/>
          </a:stretch>
        </a:blipFill>
        <a:effectLst>
          <a:outerShdw blurRad="50800" dist="38100" dir="2700000" algn="tl" rotWithShape="0">
            <a:prstClr val="black">
              <a:alpha val="40000"/>
            </a:prstClr>
          </a:outerShdw>
        </a:effectLst>
      </dgm:spPr>
    </dgm:pt>
    <dgm:pt modelId="{B8D10309-F82A-AA47-AC1B-90B0CEEAA187}" type="pres">
      <dgm:prSet presAssocID="{B240B794-CBF7-1E45-B64E-DDE0E4083703}" presName="txShp" presStyleLbl="node1" presStyleIdx="0" presStyleCnt="6">
        <dgm:presLayoutVars>
          <dgm:bulletEnabled val="1"/>
        </dgm:presLayoutVars>
      </dgm:prSet>
      <dgm:spPr/>
    </dgm:pt>
    <dgm:pt modelId="{A696BB44-6BB7-6640-907B-C590E4C8F1A1}" type="pres">
      <dgm:prSet presAssocID="{A79D908F-4B80-5D40-B8DD-05FC6D5F0CFD}" presName="spacing" presStyleCnt="0"/>
      <dgm:spPr/>
    </dgm:pt>
    <dgm:pt modelId="{7D732D83-6F4F-9549-97EB-6B11563CCFDA}" type="pres">
      <dgm:prSet presAssocID="{8B226524-C1FF-D84A-BA17-9263AB858B53}" presName="composite" presStyleCnt="0"/>
      <dgm:spPr/>
    </dgm:pt>
    <dgm:pt modelId="{009F2F18-BED0-4448-BD9B-6E71FD165D68}" type="pres">
      <dgm:prSet presAssocID="{8B226524-C1FF-D84A-BA17-9263AB858B53}" presName="imgShp" presStyleLbl="fgImgPlace1" presStyleIdx="1" presStyleCnt="6"/>
      <dgm:spPr>
        <a:blipFill>
          <a:blip xmlns:r="http://schemas.openxmlformats.org/officeDocument/2006/relationships" r:embed="rId4">
            <a:extLst>
              <a:ext uri="{96DAC541-7B7A-43D3-8B79-37D633B846F1}">
                <asvg:svgBlip xmlns:asvg="http://schemas.microsoft.com/office/drawing/2016/SVG/main" r:embed="rId5"/>
              </a:ext>
            </a:extLst>
          </a:blip>
          <a:srcRect/>
          <a:stretch>
            <a:fillRect l="-10000" r="-10000"/>
          </a:stretch>
        </a:blipFill>
        <a:effectLst>
          <a:outerShdw blurRad="50800" dist="38100" dir="2700000" algn="tl" rotWithShape="0">
            <a:prstClr val="black">
              <a:alpha val="40000"/>
            </a:prstClr>
          </a:outerShdw>
        </a:effectLst>
      </dgm:spPr>
    </dgm:pt>
    <dgm:pt modelId="{3C19C7D3-959A-FC4C-808D-B7D51F24425A}" type="pres">
      <dgm:prSet presAssocID="{8B226524-C1FF-D84A-BA17-9263AB858B53}" presName="txShp" presStyleLbl="node1" presStyleIdx="1" presStyleCnt="6">
        <dgm:presLayoutVars>
          <dgm:bulletEnabled val="1"/>
        </dgm:presLayoutVars>
      </dgm:prSet>
      <dgm:spPr/>
    </dgm:pt>
    <dgm:pt modelId="{7D8AEECE-805A-B744-860C-83ED807678D6}" type="pres">
      <dgm:prSet presAssocID="{262B057A-9113-E747-8432-F098AB6F2A92}" presName="spacing" presStyleCnt="0"/>
      <dgm:spPr/>
    </dgm:pt>
    <dgm:pt modelId="{22D60473-DF85-F042-80B7-9E1C32B55FC5}" type="pres">
      <dgm:prSet presAssocID="{A47F4B80-7376-E24B-B9D7-9A5930400620}" presName="composite" presStyleCnt="0"/>
      <dgm:spPr/>
    </dgm:pt>
    <dgm:pt modelId="{5E0323DC-A206-1D45-A075-E75D1F5B6397}" type="pres">
      <dgm:prSet presAssocID="{A47F4B80-7376-E24B-B9D7-9A5930400620}" presName="imgShp" presStyleLbl="fgImgPlace1" presStyleIdx="2" presStyleCnt="6"/>
      <dgm:spPr>
        <a:blipFill>
          <a:blip xmlns:r="http://schemas.openxmlformats.org/officeDocument/2006/relationships" r:embed="rId6">
            <a:extLst>
              <a:ext uri="{96DAC541-7B7A-43D3-8B79-37D633B846F1}">
                <asvg:svgBlip xmlns:asvg="http://schemas.microsoft.com/office/drawing/2016/SVG/main" r:embed="rId7"/>
              </a:ext>
            </a:extLst>
          </a:blip>
          <a:srcRect/>
          <a:stretch>
            <a:fillRect l="-10000" r="-10000"/>
          </a:stretch>
        </a:blipFill>
        <a:effectLst>
          <a:outerShdw blurRad="50800" dist="38100" dir="2700000" algn="tl" rotWithShape="0">
            <a:prstClr val="black">
              <a:alpha val="40000"/>
            </a:prstClr>
          </a:outerShdw>
        </a:effectLst>
      </dgm:spPr>
    </dgm:pt>
    <dgm:pt modelId="{F3AA6B99-323C-6C4A-9052-A8A4A679E991}" type="pres">
      <dgm:prSet presAssocID="{A47F4B80-7376-E24B-B9D7-9A5930400620}" presName="txShp" presStyleLbl="node1" presStyleIdx="2" presStyleCnt="6">
        <dgm:presLayoutVars>
          <dgm:bulletEnabled val="1"/>
        </dgm:presLayoutVars>
      </dgm:prSet>
      <dgm:spPr/>
    </dgm:pt>
    <dgm:pt modelId="{ABC39755-17B3-F443-A2F8-B350C1F3BCDC}" type="pres">
      <dgm:prSet presAssocID="{BBCC7C68-7FE1-0A43-8AE6-BC111DB47E80}" presName="spacing" presStyleCnt="0"/>
      <dgm:spPr/>
    </dgm:pt>
    <dgm:pt modelId="{82EE76D2-EC89-AF4E-AD78-F0941C72D035}" type="pres">
      <dgm:prSet presAssocID="{27279ECE-B3C1-EF49-8943-B62CD07322DF}" presName="composite" presStyleCnt="0"/>
      <dgm:spPr/>
    </dgm:pt>
    <dgm:pt modelId="{5F2FFE8D-02EB-0F4B-AE45-3869CDCB87C7}" type="pres">
      <dgm:prSet presAssocID="{27279ECE-B3C1-EF49-8943-B62CD07322DF}" presName="imgShp" presStyleLbl="fgImgPlace1" presStyleIdx="3" presStyleCnt="6"/>
      <dgm:spPr>
        <a:blipFill>
          <a:blip xmlns:r="http://schemas.openxmlformats.org/officeDocument/2006/relationships" r:embed="rId8">
            <a:extLst>
              <a:ext uri="{96DAC541-7B7A-43D3-8B79-37D633B846F1}">
                <asvg:svgBlip xmlns:asvg="http://schemas.microsoft.com/office/drawing/2016/SVG/main" r:embed="rId9"/>
              </a:ext>
            </a:extLst>
          </a:blip>
          <a:srcRect/>
          <a:stretch>
            <a:fillRect l="-11000" r="-11000"/>
          </a:stretch>
        </a:blipFill>
        <a:effectLst>
          <a:outerShdw blurRad="50800" dist="38100" dir="2700000" algn="tl" rotWithShape="0">
            <a:prstClr val="black">
              <a:alpha val="40000"/>
            </a:prstClr>
          </a:outerShdw>
        </a:effectLst>
      </dgm:spPr>
    </dgm:pt>
    <dgm:pt modelId="{9C9B1F86-4734-1242-9686-D13534E23B79}" type="pres">
      <dgm:prSet presAssocID="{27279ECE-B3C1-EF49-8943-B62CD07322DF}" presName="txShp" presStyleLbl="node1" presStyleIdx="3" presStyleCnt="6">
        <dgm:presLayoutVars>
          <dgm:bulletEnabled val="1"/>
        </dgm:presLayoutVars>
      </dgm:prSet>
      <dgm:spPr/>
    </dgm:pt>
    <dgm:pt modelId="{CCF3B5BA-F189-C54E-8739-F431EF56D7E6}" type="pres">
      <dgm:prSet presAssocID="{9803AC64-EED4-E241-B17E-B6E220884A5B}" presName="spacing" presStyleCnt="0"/>
      <dgm:spPr/>
    </dgm:pt>
    <dgm:pt modelId="{A26E1BD5-D2BA-DC4A-92F2-AFD0EB612E6F}" type="pres">
      <dgm:prSet presAssocID="{73957566-1375-E443-8F4E-8E55616B8279}" presName="composite" presStyleCnt="0"/>
      <dgm:spPr/>
    </dgm:pt>
    <dgm:pt modelId="{8259093F-0171-6046-BB26-27CD5091D815}" type="pres">
      <dgm:prSet presAssocID="{73957566-1375-E443-8F4E-8E55616B8279}" presName="imgShp" presStyleLbl="fgImgPlace1" presStyleIdx="4" presStyleCnt="6"/>
      <dgm:spPr>
        <a:blipFill>
          <a:blip xmlns:r="http://schemas.openxmlformats.org/officeDocument/2006/relationships" r:embed="rId10">
            <a:extLst>
              <a:ext uri="{96DAC541-7B7A-43D3-8B79-37D633B846F1}">
                <asvg:svgBlip xmlns:asvg="http://schemas.microsoft.com/office/drawing/2016/SVG/main" r:embed="rId11"/>
              </a:ext>
            </a:extLst>
          </a:blip>
          <a:srcRect/>
          <a:stretch>
            <a:fillRect l="-11000" r="-11000"/>
          </a:stretch>
        </a:blipFill>
        <a:effectLst>
          <a:outerShdw blurRad="50800" dist="38100" dir="2700000" algn="tl" rotWithShape="0">
            <a:prstClr val="black">
              <a:alpha val="40000"/>
            </a:prstClr>
          </a:outerShdw>
        </a:effectLst>
      </dgm:spPr>
    </dgm:pt>
    <dgm:pt modelId="{3F80E300-2BD6-8540-956F-A844A3390C10}" type="pres">
      <dgm:prSet presAssocID="{73957566-1375-E443-8F4E-8E55616B8279}" presName="txShp" presStyleLbl="node1" presStyleIdx="4" presStyleCnt="6">
        <dgm:presLayoutVars>
          <dgm:bulletEnabled val="1"/>
        </dgm:presLayoutVars>
      </dgm:prSet>
      <dgm:spPr/>
    </dgm:pt>
    <dgm:pt modelId="{BC8CA1A5-763E-7E40-B374-B54760A837BC}" type="pres">
      <dgm:prSet presAssocID="{97210292-B3C8-5D4C-8D5B-9AFA095B1B77}" presName="spacing" presStyleCnt="0"/>
      <dgm:spPr/>
    </dgm:pt>
    <dgm:pt modelId="{137E4B05-FE5B-094F-9F68-D64851A346F9}" type="pres">
      <dgm:prSet presAssocID="{201F5C42-3370-EE4C-9170-94415BD4FAB8}" presName="composite" presStyleCnt="0"/>
      <dgm:spPr/>
    </dgm:pt>
    <dgm:pt modelId="{2A5242F5-00E1-8D4D-ACBD-88176E12BAE0}" type="pres">
      <dgm:prSet presAssocID="{201F5C42-3370-EE4C-9170-94415BD4FAB8}" presName="imgShp" presStyleLbl="fgImgPlace1" presStyleIdx="5" presStyleCnt="6"/>
      <dgm:spPr>
        <a:blipFill>
          <a:blip xmlns:r="http://schemas.openxmlformats.org/officeDocument/2006/relationships" r:embed="rId12">
            <a:extLst>
              <a:ext uri="{96DAC541-7B7A-43D3-8B79-37D633B846F1}">
                <asvg:svgBlip xmlns:asvg="http://schemas.microsoft.com/office/drawing/2016/SVG/main" r:embed="rId13"/>
              </a:ext>
            </a:extLst>
          </a:blip>
          <a:srcRect/>
          <a:stretch>
            <a:fillRect l="-11000" r="-11000"/>
          </a:stretch>
        </a:blipFill>
        <a:effectLst>
          <a:outerShdw blurRad="50800" dist="38100" dir="2700000" algn="tl" rotWithShape="0">
            <a:prstClr val="black">
              <a:alpha val="40000"/>
            </a:prstClr>
          </a:outerShdw>
        </a:effectLst>
      </dgm:spPr>
    </dgm:pt>
    <dgm:pt modelId="{D9456614-C4AA-AB41-98B4-3C49DE230590}" type="pres">
      <dgm:prSet presAssocID="{201F5C42-3370-EE4C-9170-94415BD4FAB8}" presName="txShp" presStyleLbl="node1" presStyleIdx="5" presStyleCnt="6">
        <dgm:presLayoutVars>
          <dgm:bulletEnabled val="1"/>
        </dgm:presLayoutVars>
      </dgm:prSet>
      <dgm:spPr/>
    </dgm:pt>
  </dgm:ptLst>
  <dgm:cxnLst>
    <dgm:cxn modelId="{6616C70C-FCD4-E34D-AF28-3B0C4BA67C5F}" type="presOf" srcId="{201F5C42-3370-EE4C-9170-94415BD4FAB8}" destId="{D9456614-C4AA-AB41-98B4-3C49DE230590}" srcOrd="0" destOrd="0" presId="urn:microsoft.com/office/officeart/2005/8/layout/vList3"/>
    <dgm:cxn modelId="{F3A0F40F-407B-604E-B6BD-56134D4746A1}" type="presOf" srcId="{04C3090D-B012-F340-9AAB-A5DBBB4CDEA8}" destId="{D9456614-C4AA-AB41-98B4-3C49DE230590}" srcOrd="0" destOrd="1" presId="urn:microsoft.com/office/officeart/2005/8/layout/vList3"/>
    <dgm:cxn modelId="{5C1D3923-EA0C-F44F-8992-9681AC614619}" srcId="{774DF0A3-09DD-C946-862F-C9E8494F46C0}" destId="{201F5C42-3370-EE4C-9170-94415BD4FAB8}" srcOrd="5" destOrd="0" parTransId="{9704AFBE-EDDC-5243-A150-8146FE5721BB}" sibTransId="{5F4E2930-E788-814B-ABBA-92B576610E02}"/>
    <dgm:cxn modelId="{38BC022D-6BA4-D645-BC04-70FB41F9FF9B}" srcId="{A47F4B80-7376-E24B-B9D7-9A5930400620}" destId="{BB2C0C7B-CBC7-CD46-96BA-F019F4C411BB}" srcOrd="0" destOrd="0" parTransId="{4C497D29-8872-4246-9627-8676C161E1EB}" sibTransId="{03E3660A-792D-2749-B9F1-ACD8E44A4968}"/>
    <dgm:cxn modelId="{E24B7131-706A-A64B-B20F-A95B221E62BF}" srcId="{8B226524-C1FF-D84A-BA17-9263AB858B53}" destId="{C3CD4411-7EEF-DD4B-95BC-13ED1209BE25}" srcOrd="0" destOrd="0" parTransId="{4000F541-107F-EB4D-A4AC-55E2B27FA9AF}" sibTransId="{D229FFFF-987F-D848-B25B-E7E288E18AF1}"/>
    <dgm:cxn modelId="{4D129232-F54C-A347-AD23-2CD08CAF368C}" type="presOf" srcId="{27279ECE-B3C1-EF49-8943-B62CD07322DF}" destId="{9C9B1F86-4734-1242-9686-D13534E23B79}" srcOrd="0" destOrd="0" presId="urn:microsoft.com/office/officeart/2005/8/layout/vList3"/>
    <dgm:cxn modelId="{9312D037-181A-9440-9FF5-53679A928A9A}" srcId="{774DF0A3-09DD-C946-862F-C9E8494F46C0}" destId="{A47F4B80-7376-E24B-B9D7-9A5930400620}" srcOrd="2" destOrd="0" parTransId="{2CA13077-C772-FD4A-949A-927ADCE1581F}" sibTransId="{BBCC7C68-7FE1-0A43-8AE6-BC111DB47E80}"/>
    <dgm:cxn modelId="{8382D239-9702-1C4E-ACB5-205F7CA634ED}" type="presOf" srcId="{8B226524-C1FF-D84A-BA17-9263AB858B53}" destId="{3C19C7D3-959A-FC4C-808D-B7D51F24425A}" srcOrd="0" destOrd="0" presId="urn:microsoft.com/office/officeart/2005/8/layout/vList3"/>
    <dgm:cxn modelId="{A690C23D-7179-8541-8D4F-6FC2C335D257}" type="presOf" srcId="{B240B794-CBF7-1E45-B64E-DDE0E4083703}" destId="{B8D10309-F82A-AA47-AC1B-90B0CEEAA187}" srcOrd="0" destOrd="0" presId="urn:microsoft.com/office/officeart/2005/8/layout/vList3"/>
    <dgm:cxn modelId="{564AAC44-4550-4846-81C0-21302F16D3FF}" type="presOf" srcId="{BB2C0C7B-CBC7-CD46-96BA-F019F4C411BB}" destId="{F3AA6B99-323C-6C4A-9052-A8A4A679E991}" srcOrd="0" destOrd="1" presId="urn:microsoft.com/office/officeart/2005/8/layout/vList3"/>
    <dgm:cxn modelId="{F57F554B-6D93-5241-B5E0-8BA0E0D73D89}" srcId="{B240B794-CBF7-1E45-B64E-DDE0E4083703}" destId="{7DD1C6C9-CCCC-2C40-BCFE-6419599B50D5}" srcOrd="0" destOrd="0" parTransId="{4525D6A9-E629-DD49-94B7-91B7750CFA18}" sibTransId="{B51BACBC-358A-9F4F-98BB-97EFC7845C72}"/>
    <dgm:cxn modelId="{87830854-5F64-E24C-B3A7-89149082ABCD}" type="presOf" srcId="{73957566-1375-E443-8F4E-8E55616B8279}" destId="{3F80E300-2BD6-8540-956F-A844A3390C10}" srcOrd="0" destOrd="0" presId="urn:microsoft.com/office/officeart/2005/8/layout/vList3"/>
    <dgm:cxn modelId="{B8EC8556-7BE4-AF49-BC29-10EE8837A91A}" srcId="{27279ECE-B3C1-EF49-8943-B62CD07322DF}" destId="{ABB699C9-B5E4-964B-BEDF-187D24FE63A3}" srcOrd="0" destOrd="0" parTransId="{62488EF7-77B6-DC42-B140-5ACF21104BA6}" sibTransId="{D154E1C1-1618-F24A-8864-C97BAB9EDEA4}"/>
    <dgm:cxn modelId="{58165365-3C3B-7443-A006-B7EFAEE07366}" srcId="{774DF0A3-09DD-C946-862F-C9E8494F46C0}" destId="{73957566-1375-E443-8F4E-8E55616B8279}" srcOrd="4" destOrd="0" parTransId="{29EAF74A-0DA2-4D4D-98BE-098B58E0648A}" sibTransId="{97210292-B3C8-5D4C-8D5B-9AFA095B1B77}"/>
    <dgm:cxn modelId="{D1AEF484-3EAA-4F4F-9E6B-0E796723E3FB}" type="presOf" srcId="{ABB699C9-B5E4-964B-BEDF-187D24FE63A3}" destId="{9C9B1F86-4734-1242-9686-D13534E23B79}" srcOrd="0" destOrd="1" presId="urn:microsoft.com/office/officeart/2005/8/layout/vList3"/>
    <dgm:cxn modelId="{E16DAC8C-3E6F-D345-B5B9-3411306B26A7}" srcId="{A47F4B80-7376-E24B-B9D7-9A5930400620}" destId="{7C1EBE9F-F05F-674A-BC78-18BE83CB4F35}" srcOrd="1" destOrd="0" parTransId="{401494B3-8526-C24E-AEC4-D9170C27C055}" sibTransId="{54299E3E-0AD2-A24B-8088-E8B979948FB6}"/>
    <dgm:cxn modelId="{75980F8F-7380-E54D-8EB1-87D3737D4914}" type="presOf" srcId="{774DF0A3-09DD-C946-862F-C9E8494F46C0}" destId="{BCC0B148-BCCE-0444-8E0F-16750EA554A7}" srcOrd="0" destOrd="0" presId="urn:microsoft.com/office/officeart/2005/8/layout/vList3"/>
    <dgm:cxn modelId="{4A20DC92-09C9-404C-B935-C55F5462BD01}" srcId="{774DF0A3-09DD-C946-862F-C9E8494F46C0}" destId="{B240B794-CBF7-1E45-B64E-DDE0E4083703}" srcOrd="0" destOrd="0" parTransId="{1CF7DF6D-42CB-F045-B663-C2DB0D14640C}" sibTransId="{A79D908F-4B80-5D40-B8DD-05FC6D5F0CFD}"/>
    <dgm:cxn modelId="{5610AB94-DDFF-234B-9C1D-16FD71474DA9}" srcId="{774DF0A3-09DD-C946-862F-C9E8494F46C0}" destId="{8B226524-C1FF-D84A-BA17-9263AB858B53}" srcOrd="1" destOrd="0" parTransId="{76D5B390-9A11-6749-B22D-A4451521EC72}" sibTransId="{262B057A-9113-E747-8432-F098AB6F2A92}"/>
    <dgm:cxn modelId="{26A09FAD-5C74-9F4B-B38F-9F1EF3DDF6D7}" type="presOf" srcId="{7DD1C6C9-CCCC-2C40-BCFE-6419599B50D5}" destId="{B8D10309-F82A-AA47-AC1B-90B0CEEAA187}" srcOrd="0" destOrd="1" presId="urn:microsoft.com/office/officeart/2005/8/layout/vList3"/>
    <dgm:cxn modelId="{EDA08AB4-B16A-6242-B5C6-E96235D4AD4C}" type="presOf" srcId="{7DCB76A5-E846-2940-98CD-B942D5890A93}" destId="{3F80E300-2BD6-8540-956F-A844A3390C10}" srcOrd="0" destOrd="1" presId="urn:microsoft.com/office/officeart/2005/8/layout/vList3"/>
    <dgm:cxn modelId="{5D544FC2-D0C4-1145-AD01-0FE7BC00F0B7}" srcId="{774DF0A3-09DD-C946-862F-C9E8494F46C0}" destId="{27279ECE-B3C1-EF49-8943-B62CD07322DF}" srcOrd="3" destOrd="0" parTransId="{F28C67E3-1799-424A-AAB9-E0BD888C5415}" sibTransId="{9803AC64-EED4-E241-B17E-B6E220884A5B}"/>
    <dgm:cxn modelId="{505B2DDB-4913-2247-92E0-91A7D8451190}" srcId="{201F5C42-3370-EE4C-9170-94415BD4FAB8}" destId="{04C3090D-B012-F340-9AAB-A5DBBB4CDEA8}" srcOrd="0" destOrd="0" parTransId="{B4ED284A-8DAE-F547-A429-D27008A0772A}" sibTransId="{C1D4DE39-2602-E04C-A01A-93F0229D629F}"/>
    <dgm:cxn modelId="{0BB4AFE3-8161-9B4F-842E-1C397E0A5901}" type="presOf" srcId="{7C1EBE9F-F05F-674A-BC78-18BE83CB4F35}" destId="{F3AA6B99-323C-6C4A-9052-A8A4A679E991}" srcOrd="0" destOrd="2" presId="urn:microsoft.com/office/officeart/2005/8/layout/vList3"/>
    <dgm:cxn modelId="{FF08BAE4-62B4-F44F-9CC1-56A08676AF01}" type="presOf" srcId="{C3CD4411-7EEF-DD4B-95BC-13ED1209BE25}" destId="{3C19C7D3-959A-FC4C-808D-B7D51F24425A}" srcOrd="0" destOrd="1" presId="urn:microsoft.com/office/officeart/2005/8/layout/vList3"/>
    <dgm:cxn modelId="{A4DF11F1-DD32-F04B-93D0-6A9B3C7A7963}" type="presOf" srcId="{A47F4B80-7376-E24B-B9D7-9A5930400620}" destId="{F3AA6B99-323C-6C4A-9052-A8A4A679E991}" srcOrd="0" destOrd="0" presId="urn:microsoft.com/office/officeart/2005/8/layout/vList3"/>
    <dgm:cxn modelId="{F3BCE8FC-3426-5948-A880-B140D6493604}" srcId="{73957566-1375-E443-8F4E-8E55616B8279}" destId="{7DCB76A5-E846-2940-98CD-B942D5890A93}" srcOrd="0" destOrd="0" parTransId="{44744A5B-D3B1-9C4B-8068-0F95F45AB01B}" sibTransId="{C78984C4-08D6-044A-9309-54B00581AB03}"/>
    <dgm:cxn modelId="{C2B06E0D-FFDB-9042-A0B7-A7E7AAA47C7B}" type="presParOf" srcId="{BCC0B148-BCCE-0444-8E0F-16750EA554A7}" destId="{994010E5-E457-EA48-8126-430184BA2998}" srcOrd="0" destOrd="0" presId="urn:microsoft.com/office/officeart/2005/8/layout/vList3"/>
    <dgm:cxn modelId="{37D91B95-F777-5049-B80C-A3A21A3B60B4}" type="presParOf" srcId="{994010E5-E457-EA48-8126-430184BA2998}" destId="{A58FDB2B-85DE-FF48-9001-7B942D3001F8}" srcOrd="0" destOrd="0" presId="urn:microsoft.com/office/officeart/2005/8/layout/vList3"/>
    <dgm:cxn modelId="{3BEC5A45-3F68-0049-8C32-08F505FED48A}" type="presParOf" srcId="{994010E5-E457-EA48-8126-430184BA2998}" destId="{B8D10309-F82A-AA47-AC1B-90B0CEEAA187}" srcOrd="1" destOrd="0" presId="urn:microsoft.com/office/officeart/2005/8/layout/vList3"/>
    <dgm:cxn modelId="{2FD8C469-6B2B-1941-A79D-99FDC7DCB585}" type="presParOf" srcId="{BCC0B148-BCCE-0444-8E0F-16750EA554A7}" destId="{A696BB44-6BB7-6640-907B-C590E4C8F1A1}" srcOrd="1" destOrd="0" presId="urn:microsoft.com/office/officeart/2005/8/layout/vList3"/>
    <dgm:cxn modelId="{6E888C72-6BDD-494D-B683-4250CFF8A5F6}" type="presParOf" srcId="{BCC0B148-BCCE-0444-8E0F-16750EA554A7}" destId="{7D732D83-6F4F-9549-97EB-6B11563CCFDA}" srcOrd="2" destOrd="0" presId="urn:microsoft.com/office/officeart/2005/8/layout/vList3"/>
    <dgm:cxn modelId="{E33697CE-3EAA-2B4A-BE83-8B7B1C36F6BA}" type="presParOf" srcId="{7D732D83-6F4F-9549-97EB-6B11563CCFDA}" destId="{009F2F18-BED0-4448-BD9B-6E71FD165D68}" srcOrd="0" destOrd="0" presId="urn:microsoft.com/office/officeart/2005/8/layout/vList3"/>
    <dgm:cxn modelId="{A8CD7859-00D9-F747-B027-7CED1147952A}" type="presParOf" srcId="{7D732D83-6F4F-9549-97EB-6B11563CCFDA}" destId="{3C19C7D3-959A-FC4C-808D-B7D51F24425A}" srcOrd="1" destOrd="0" presId="urn:microsoft.com/office/officeart/2005/8/layout/vList3"/>
    <dgm:cxn modelId="{39CA09A0-735E-9744-AD5B-6BEC787FB2D7}" type="presParOf" srcId="{BCC0B148-BCCE-0444-8E0F-16750EA554A7}" destId="{7D8AEECE-805A-B744-860C-83ED807678D6}" srcOrd="3" destOrd="0" presId="urn:microsoft.com/office/officeart/2005/8/layout/vList3"/>
    <dgm:cxn modelId="{1402D961-35BA-2E4F-99AB-88666D834B8E}" type="presParOf" srcId="{BCC0B148-BCCE-0444-8E0F-16750EA554A7}" destId="{22D60473-DF85-F042-80B7-9E1C32B55FC5}" srcOrd="4" destOrd="0" presId="urn:microsoft.com/office/officeart/2005/8/layout/vList3"/>
    <dgm:cxn modelId="{4EA5A6C8-B759-1544-A775-7DE1024C3B8C}" type="presParOf" srcId="{22D60473-DF85-F042-80B7-9E1C32B55FC5}" destId="{5E0323DC-A206-1D45-A075-E75D1F5B6397}" srcOrd="0" destOrd="0" presId="urn:microsoft.com/office/officeart/2005/8/layout/vList3"/>
    <dgm:cxn modelId="{F58BD978-E68F-3D42-8AFD-1FC69C4B0A8D}" type="presParOf" srcId="{22D60473-DF85-F042-80B7-9E1C32B55FC5}" destId="{F3AA6B99-323C-6C4A-9052-A8A4A679E991}" srcOrd="1" destOrd="0" presId="urn:microsoft.com/office/officeart/2005/8/layout/vList3"/>
    <dgm:cxn modelId="{7F74426D-A0F7-8F4F-90B9-F660A890B91C}" type="presParOf" srcId="{BCC0B148-BCCE-0444-8E0F-16750EA554A7}" destId="{ABC39755-17B3-F443-A2F8-B350C1F3BCDC}" srcOrd="5" destOrd="0" presId="urn:microsoft.com/office/officeart/2005/8/layout/vList3"/>
    <dgm:cxn modelId="{25BEA3E4-8AA6-E44C-A87D-7042EE0430C0}" type="presParOf" srcId="{BCC0B148-BCCE-0444-8E0F-16750EA554A7}" destId="{82EE76D2-EC89-AF4E-AD78-F0941C72D035}" srcOrd="6" destOrd="0" presId="urn:microsoft.com/office/officeart/2005/8/layout/vList3"/>
    <dgm:cxn modelId="{A714DF6A-9BA3-544D-AF91-E2596C0FE386}" type="presParOf" srcId="{82EE76D2-EC89-AF4E-AD78-F0941C72D035}" destId="{5F2FFE8D-02EB-0F4B-AE45-3869CDCB87C7}" srcOrd="0" destOrd="0" presId="urn:microsoft.com/office/officeart/2005/8/layout/vList3"/>
    <dgm:cxn modelId="{31CBA0CF-0F17-AE44-9348-1F500CEBF520}" type="presParOf" srcId="{82EE76D2-EC89-AF4E-AD78-F0941C72D035}" destId="{9C9B1F86-4734-1242-9686-D13534E23B79}" srcOrd="1" destOrd="0" presId="urn:microsoft.com/office/officeart/2005/8/layout/vList3"/>
    <dgm:cxn modelId="{188FC57F-B6D0-DE4D-AD57-CC918922D579}" type="presParOf" srcId="{BCC0B148-BCCE-0444-8E0F-16750EA554A7}" destId="{CCF3B5BA-F189-C54E-8739-F431EF56D7E6}" srcOrd="7" destOrd="0" presId="urn:microsoft.com/office/officeart/2005/8/layout/vList3"/>
    <dgm:cxn modelId="{47EF828B-F9E2-B641-BAF0-306E069AB9CB}" type="presParOf" srcId="{BCC0B148-BCCE-0444-8E0F-16750EA554A7}" destId="{A26E1BD5-D2BA-DC4A-92F2-AFD0EB612E6F}" srcOrd="8" destOrd="0" presId="urn:microsoft.com/office/officeart/2005/8/layout/vList3"/>
    <dgm:cxn modelId="{10EF61A8-C8DF-3643-B8B1-0EA9FAA8B5B1}" type="presParOf" srcId="{A26E1BD5-D2BA-DC4A-92F2-AFD0EB612E6F}" destId="{8259093F-0171-6046-BB26-27CD5091D815}" srcOrd="0" destOrd="0" presId="urn:microsoft.com/office/officeart/2005/8/layout/vList3"/>
    <dgm:cxn modelId="{9EAD1C11-C458-C248-AD38-1C317D10E8E1}" type="presParOf" srcId="{A26E1BD5-D2BA-DC4A-92F2-AFD0EB612E6F}" destId="{3F80E300-2BD6-8540-956F-A844A3390C10}" srcOrd="1" destOrd="0" presId="urn:microsoft.com/office/officeart/2005/8/layout/vList3"/>
    <dgm:cxn modelId="{52DE14C2-1168-654A-9A85-F1FC916F61E1}" type="presParOf" srcId="{BCC0B148-BCCE-0444-8E0F-16750EA554A7}" destId="{BC8CA1A5-763E-7E40-B374-B54760A837BC}" srcOrd="9" destOrd="0" presId="urn:microsoft.com/office/officeart/2005/8/layout/vList3"/>
    <dgm:cxn modelId="{250CFAF4-9E89-C642-BA86-A2626AC6EB37}" type="presParOf" srcId="{BCC0B148-BCCE-0444-8E0F-16750EA554A7}" destId="{137E4B05-FE5B-094F-9F68-D64851A346F9}" srcOrd="10" destOrd="0" presId="urn:microsoft.com/office/officeart/2005/8/layout/vList3"/>
    <dgm:cxn modelId="{7D065809-3E8E-C146-9514-639B1D143E08}" type="presParOf" srcId="{137E4B05-FE5B-094F-9F68-D64851A346F9}" destId="{2A5242F5-00E1-8D4D-ACBD-88176E12BAE0}" srcOrd="0" destOrd="0" presId="urn:microsoft.com/office/officeart/2005/8/layout/vList3"/>
    <dgm:cxn modelId="{5DDBCAEF-4E8D-4B43-B545-B21E47AD5EF8}" type="presParOf" srcId="{137E4B05-FE5B-094F-9F68-D64851A346F9}" destId="{D9456614-C4AA-AB41-98B4-3C49DE230590}" srcOrd="1" destOrd="0" presId="urn:microsoft.com/office/officeart/2005/8/layout/vList3"/>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4DF0A3-09DD-C946-862F-C9E8494F46C0}" type="doc">
      <dgm:prSet loTypeId="urn:microsoft.com/office/officeart/2005/8/layout/vList3" loCatId="" qsTypeId="urn:microsoft.com/office/officeart/2005/8/quickstyle/simple1" qsCatId="simple" csTypeId="urn:microsoft.com/office/officeart/2005/8/colors/accent1_2" csCatId="accent1" phldr="1"/>
      <dgm:spPr/>
      <dgm:t>
        <a:bodyPr/>
        <a:lstStyle/>
        <a:p>
          <a:endParaRPr lang="en-US"/>
        </a:p>
      </dgm:t>
    </dgm:pt>
    <dgm:pt modelId="{B240B794-CBF7-1E45-B64E-DDE0E4083703}">
      <dgm:prSet/>
      <dgm:spPr/>
      <dgm:t>
        <a:bodyPr/>
        <a:lstStyle/>
        <a:p>
          <a:r>
            <a:rPr lang="en-US" dirty="0"/>
            <a:t>Create the training replica for all Deployments at Kubernetes annotated with:</a:t>
          </a:r>
          <a:endParaRPr lang="en-CA" dirty="0"/>
        </a:p>
      </dgm:t>
    </dgm:pt>
    <dgm:pt modelId="{1CF7DF6D-42CB-F045-B663-C2DB0D14640C}" type="parTrans" cxnId="{4A20DC92-09C9-404C-B935-C55F5462BD01}">
      <dgm:prSet/>
      <dgm:spPr/>
      <dgm:t>
        <a:bodyPr/>
        <a:lstStyle/>
        <a:p>
          <a:endParaRPr lang="en-US"/>
        </a:p>
      </dgm:t>
    </dgm:pt>
    <dgm:pt modelId="{A79D908F-4B80-5D40-B8DD-05FC6D5F0CFD}" type="sibTrans" cxnId="{4A20DC92-09C9-404C-B935-C55F5462BD01}">
      <dgm:prSet/>
      <dgm:spPr/>
      <dgm:t>
        <a:bodyPr/>
        <a:lstStyle/>
        <a:p>
          <a:endParaRPr lang="en-US"/>
        </a:p>
      </dgm:t>
    </dgm:pt>
    <dgm:pt modelId="{7DD1C6C9-CCCC-2C40-BCFE-6419599B50D5}">
      <dgm:prSet/>
      <dgm:spPr/>
      <dgm:t>
        <a:bodyPr/>
        <a:lstStyle/>
        <a:p>
          <a:r>
            <a:rPr lang="en-US" dirty="0" err="1"/>
            <a:t>injection.smarttuning.ibm.com</a:t>
          </a:r>
          <a:r>
            <a:rPr lang="en-US" dirty="0"/>
            <a:t>: "true”</a:t>
          </a:r>
          <a:endParaRPr lang="en-CA" dirty="0"/>
        </a:p>
      </dgm:t>
    </dgm:pt>
    <dgm:pt modelId="{4525D6A9-E629-DD49-94B7-91B7750CFA18}" type="parTrans" cxnId="{F57F554B-6D93-5241-B5E0-8BA0E0D73D89}">
      <dgm:prSet/>
      <dgm:spPr/>
      <dgm:t>
        <a:bodyPr/>
        <a:lstStyle/>
        <a:p>
          <a:endParaRPr lang="en-US"/>
        </a:p>
      </dgm:t>
    </dgm:pt>
    <dgm:pt modelId="{B51BACBC-358A-9F4F-98BB-97EFC7845C72}" type="sibTrans" cxnId="{F57F554B-6D93-5241-B5E0-8BA0E0D73D89}">
      <dgm:prSet/>
      <dgm:spPr/>
      <dgm:t>
        <a:bodyPr/>
        <a:lstStyle/>
        <a:p>
          <a:endParaRPr lang="en-US"/>
        </a:p>
      </dgm:t>
    </dgm:pt>
    <dgm:pt modelId="{8B226524-C1FF-D84A-BA17-9263AB858B53}">
      <dgm:prSet/>
      <dgm:spPr/>
      <dgm:t>
        <a:bodyPr/>
        <a:lstStyle/>
        <a:p>
          <a:r>
            <a:rPr lang="en-US" dirty="0"/>
            <a:t>Automatically reload a pod which had its </a:t>
          </a:r>
          <a:r>
            <a:rPr lang="en-US" dirty="0" err="1"/>
            <a:t>ConfigMap</a:t>
          </a:r>
          <a:r>
            <a:rPr lang="en-US" dirty="0"/>
            <a:t> updated:</a:t>
          </a:r>
          <a:endParaRPr lang="en-CA" dirty="0"/>
        </a:p>
      </dgm:t>
    </dgm:pt>
    <dgm:pt modelId="{76D5B390-9A11-6749-B22D-A4451521EC72}" type="parTrans" cxnId="{5610AB94-DDFF-234B-9C1D-16FD71474DA9}">
      <dgm:prSet/>
      <dgm:spPr/>
      <dgm:t>
        <a:bodyPr/>
        <a:lstStyle/>
        <a:p>
          <a:endParaRPr lang="en-US"/>
        </a:p>
      </dgm:t>
    </dgm:pt>
    <dgm:pt modelId="{262B057A-9113-E747-8432-F098AB6F2A92}" type="sibTrans" cxnId="{5610AB94-DDFF-234B-9C1D-16FD71474DA9}">
      <dgm:prSet/>
      <dgm:spPr/>
      <dgm:t>
        <a:bodyPr/>
        <a:lstStyle/>
        <a:p>
          <a:endParaRPr lang="en-US"/>
        </a:p>
      </dgm:t>
    </dgm:pt>
    <dgm:pt modelId="{C3CD4411-7EEF-DD4B-95BC-13ED1209BE25}">
      <dgm:prSet/>
      <dgm:spPr/>
      <dgm:t>
        <a:bodyPr/>
        <a:lstStyle/>
        <a:p>
          <a:r>
            <a:rPr lang="en-US">
              <a:hlinkClick xmlns:r="http://schemas.openxmlformats.org/officeDocument/2006/relationships" r:id="rId1"/>
            </a:rPr>
            <a:t>https://github.com/stakater/Reloader</a:t>
          </a:r>
          <a:endParaRPr lang="en-CA"/>
        </a:p>
      </dgm:t>
    </dgm:pt>
    <dgm:pt modelId="{4000F541-107F-EB4D-A4AC-55E2B27FA9AF}" type="parTrans" cxnId="{E24B7131-706A-A64B-B20F-A95B221E62BF}">
      <dgm:prSet/>
      <dgm:spPr/>
      <dgm:t>
        <a:bodyPr/>
        <a:lstStyle/>
        <a:p>
          <a:endParaRPr lang="en-US"/>
        </a:p>
      </dgm:t>
    </dgm:pt>
    <dgm:pt modelId="{D229FFFF-987F-D848-B25B-E7E288E18AF1}" type="sibTrans" cxnId="{E24B7131-706A-A64B-B20F-A95B221E62BF}">
      <dgm:prSet/>
      <dgm:spPr/>
      <dgm:t>
        <a:bodyPr/>
        <a:lstStyle/>
        <a:p>
          <a:endParaRPr lang="en-US"/>
        </a:p>
      </dgm:t>
    </dgm:pt>
    <dgm:pt modelId="{A47F4B80-7376-E24B-B9D7-9A5930400620}">
      <dgm:prSet/>
      <dgm:spPr/>
      <dgm:t>
        <a:bodyPr/>
        <a:lstStyle/>
        <a:p>
          <a:r>
            <a:rPr lang="en-US" dirty="0"/>
            <a:t>A custom made CRD/Controller to hold one search space per applications (K8s deployment). This controller is responsible for sample a new configuration and resolve any dependency amongst the parameters.</a:t>
          </a:r>
          <a:endParaRPr lang="en-CA" dirty="0"/>
        </a:p>
      </dgm:t>
    </dgm:pt>
    <dgm:pt modelId="{2CA13077-C772-FD4A-949A-927ADCE1581F}" type="parTrans" cxnId="{9312D037-181A-9440-9FF5-53679A928A9A}">
      <dgm:prSet/>
      <dgm:spPr/>
      <dgm:t>
        <a:bodyPr/>
        <a:lstStyle/>
        <a:p>
          <a:endParaRPr lang="en-US"/>
        </a:p>
      </dgm:t>
    </dgm:pt>
    <dgm:pt modelId="{BBCC7C68-7FE1-0A43-8AE6-BC111DB47E80}" type="sibTrans" cxnId="{9312D037-181A-9440-9FF5-53679A928A9A}">
      <dgm:prSet/>
      <dgm:spPr/>
      <dgm:t>
        <a:bodyPr/>
        <a:lstStyle/>
        <a:p>
          <a:endParaRPr lang="en-US"/>
        </a:p>
      </dgm:t>
    </dgm:pt>
    <dgm:pt modelId="{BB2C0C7B-CBC7-CD46-96BA-F019F4C411BB}">
      <dgm:prSet/>
      <dgm:spPr/>
      <dgm:t>
        <a:bodyPr/>
        <a:lstStyle/>
        <a:p>
          <a:r>
            <a:rPr lang="en-US"/>
            <a:t>smarttuning/controllers/searchspace.py</a:t>
          </a:r>
          <a:endParaRPr lang="en-CA"/>
        </a:p>
      </dgm:t>
    </dgm:pt>
    <dgm:pt modelId="{4C497D29-8872-4246-9627-8676C161E1EB}" type="parTrans" cxnId="{38BC022D-6BA4-D645-BC04-70FB41F9FF9B}">
      <dgm:prSet/>
      <dgm:spPr/>
      <dgm:t>
        <a:bodyPr/>
        <a:lstStyle/>
        <a:p>
          <a:endParaRPr lang="en-US"/>
        </a:p>
      </dgm:t>
    </dgm:pt>
    <dgm:pt modelId="{03E3660A-792D-2749-B9F1-ACD8E44A4968}" type="sibTrans" cxnId="{38BC022D-6BA4-D645-BC04-70FB41F9FF9B}">
      <dgm:prSet/>
      <dgm:spPr/>
      <dgm:t>
        <a:bodyPr/>
        <a:lstStyle/>
        <a:p>
          <a:endParaRPr lang="en-US"/>
        </a:p>
      </dgm:t>
    </dgm:pt>
    <dgm:pt modelId="{7C1EBE9F-F05F-674A-BC78-18BE83CB4F35}">
      <dgm:prSet/>
      <dgm:spPr/>
      <dgm:t>
        <a:bodyPr/>
        <a:lstStyle/>
        <a:p>
          <a:r>
            <a:rPr lang="en-US"/>
            <a:t>smarttuning/controllers/searchspacemodel.py</a:t>
          </a:r>
          <a:endParaRPr lang="en-CA"/>
        </a:p>
      </dgm:t>
    </dgm:pt>
    <dgm:pt modelId="{401494B3-8526-C24E-AEC4-D9170C27C055}" type="parTrans" cxnId="{E16DAC8C-3E6F-D345-B5B9-3411306B26A7}">
      <dgm:prSet/>
      <dgm:spPr/>
      <dgm:t>
        <a:bodyPr/>
        <a:lstStyle/>
        <a:p>
          <a:endParaRPr lang="en-US"/>
        </a:p>
      </dgm:t>
    </dgm:pt>
    <dgm:pt modelId="{54299E3E-0AD2-A24B-8088-E8B979948FB6}" type="sibTrans" cxnId="{E16DAC8C-3E6F-D345-B5B9-3411306B26A7}">
      <dgm:prSet/>
      <dgm:spPr/>
      <dgm:t>
        <a:bodyPr/>
        <a:lstStyle/>
        <a:p>
          <a:endParaRPr lang="en-US"/>
        </a:p>
      </dgm:t>
    </dgm:pt>
    <dgm:pt modelId="{27279ECE-B3C1-EF49-8943-B62CD07322DF}">
      <dgm:prSet/>
      <dgm:spPr/>
      <dgm:t>
        <a:bodyPr/>
        <a:lstStyle/>
        <a:p>
          <a:r>
            <a:rPr lang="en-US"/>
            <a:t>SmartTuning’s core, it has the loop implementation and perform the different tuning iterations (training, reinforcement, probation). ST automatically create a new instance of this for each workload identified.</a:t>
          </a:r>
          <a:endParaRPr lang="en-CA"/>
        </a:p>
      </dgm:t>
    </dgm:pt>
    <dgm:pt modelId="{F28C67E3-1799-424A-AAB9-E0BD888C5415}" type="parTrans" cxnId="{5D544FC2-D0C4-1145-AD01-0FE7BC00F0B7}">
      <dgm:prSet/>
      <dgm:spPr/>
      <dgm:t>
        <a:bodyPr/>
        <a:lstStyle/>
        <a:p>
          <a:endParaRPr lang="en-US"/>
        </a:p>
      </dgm:t>
    </dgm:pt>
    <dgm:pt modelId="{9803AC64-EED4-E241-B17E-B6E220884A5B}" type="sibTrans" cxnId="{5D544FC2-D0C4-1145-AD01-0FE7BC00F0B7}">
      <dgm:prSet/>
      <dgm:spPr/>
      <dgm:t>
        <a:bodyPr/>
        <a:lstStyle/>
        <a:p>
          <a:endParaRPr lang="en-US"/>
        </a:p>
      </dgm:t>
    </dgm:pt>
    <dgm:pt modelId="{ABB699C9-B5E4-964B-BEDF-187D24FE63A3}">
      <dgm:prSet/>
      <dgm:spPr/>
      <dgm:t>
        <a:bodyPr/>
        <a:lstStyle/>
        <a:p>
          <a:r>
            <a:rPr lang="en-US"/>
            <a:t>smarttuning/smarttuning2/iteration.py</a:t>
          </a:r>
          <a:endParaRPr lang="en-CA"/>
        </a:p>
      </dgm:t>
    </dgm:pt>
    <dgm:pt modelId="{62488EF7-77B6-DC42-B140-5ACF21104BA6}" type="parTrans" cxnId="{B8EC8556-7BE4-AF49-BC29-10EE8837A91A}">
      <dgm:prSet/>
      <dgm:spPr/>
      <dgm:t>
        <a:bodyPr/>
        <a:lstStyle/>
        <a:p>
          <a:endParaRPr lang="en-US"/>
        </a:p>
      </dgm:t>
    </dgm:pt>
    <dgm:pt modelId="{D154E1C1-1618-F24A-8864-C97BAB9EDEA4}" type="sibTrans" cxnId="{B8EC8556-7BE4-AF49-BC29-10EE8837A91A}">
      <dgm:prSet/>
      <dgm:spPr/>
      <dgm:t>
        <a:bodyPr/>
        <a:lstStyle/>
        <a:p>
          <a:endParaRPr lang="en-US"/>
        </a:p>
      </dgm:t>
    </dgm:pt>
    <dgm:pt modelId="{73957566-1375-E443-8F4E-8E55616B8279}">
      <dgm:prSet/>
      <dgm:spPr/>
      <dgm:t>
        <a:bodyPr/>
        <a:lstStyle/>
        <a:p>
          <a:r>
            <a:rPr lang="en-US"/>
            <a:t>A dummy implementations for workload classifier, in general they observes the ConfigMap attached to Jmeter’s deployement. Although, there is one more “realistic” implementation that observes the application throughput to classify the current workload.</a:t>
          </a:r>
          <a:endParaRPr lang="en-CA"/>
        </a:p>
      </dgm:t>
    </dgm:pt>
    <dgm:pt modelId="{29EAF74A-0DA2-4D4D-98BE-098B58E0648A}" type="parTrans" cxnId="{58165365-3C3B-7443-A006-B7EFAEE07366}">
      <dgm:prSet/>
      <dgm:spPr/>
      <dgm:t>
        <a:bodyPr/>
        <a:lstStyle/>
        <a:p>
          <a:endParaRPr lang="en-US"/>
        </a:p>
      </dgm:t>
    </dgm:pt>
    <dgm:pt modelId="{97210292-B3C8-5D4C-8D5B-9AFA095B1B77}" type="sibTrans" cxnId="{58165365-3C3B-7443-A006-B7EFAEE07366}">
      <dgm:prSet/>
      <dgm:spPr/>
      <dgm:t>
        <a:bodyPr/>
        <a:lstStyle/>
        <a:p>
          <a:endParaRPr lang="en-US"/>
        </a:p>
      </dgm:t>
    </dgm:pt>
    <dgm:pt modelId="{7DCB76A5-E846-2940-98CD-B942D5890A93}">
      <dgm:prSet/>
      <dgm:spPr/>
      <dgm:t>
        <a:bodyPr/>
        <a:lstStyle/>
        <a:p>
          <a:r>
            <a:rPr lang="en-US"/>
            <a:t>smarttuning/controllers/workloadctrl.py</a:t>
          </a:r>
          <a:endParaRPr lang="en-CA"/>
        </a:p>
      </dgm:t>
    </dgm:pt>
    <dgm:pt modelId="{44744A5B-D3B1-9C4B-8068-0F95F45AB01B}" type="parTrans" cxnId="{F3BCE8FC-3426-5948-A880-B140D6493604}">
      <dgm:prSet/>
      <dgm:spPr/>
      <dgm:t>
        <a:bodyPr/>
        <a:lstStyle/>
        <a:p>
          <a:endParaRPr lang="en-US"/>
        </a:p>
      </dgm:t>
    </dgm:pt>
    <dgm:pt modelId="{C78984C4-08D6-044A-9309-54B00581AB03}" type="sibTrans" cxnId="{F3BCE8FC-3426-5948-A880-B140D6493604}">
      <dgm:prSet/>
      <dgm:spPr/>
      <dgm:t>
        <a:bodyPr/>
        <a:lstStyle/>
        <a:p>
          <a:endParaRPr lang="en-US"/>
        </a:p>
      </dgm:t>
    </dgm:pt>
    <dgm:pt modelId="{201F5C42-3370-EE4C-9170-94415BD4FAB8}">
      <dgm:prSet/>
      <dgm:spPr/>
      <dgm:t>
        <a:bodyPr/>
        <a:lstStyle/>
        <a:p>
          <a:r>
            <a:rPr lang="en-US"/>
            <a:t>Sample tunables for different sources through a custom query. Data sources available: Prometheus, HPA, ConfigMap, scalar</a:t>
          </a:r>
          <a:endParaRPr lang="en-CA"/>
        </a:p>
      </dgm:t>
    </dgm:pt>
    <dgm:pt modelId="{9704AFBE-EDDC-5243-A150-8146FE5721BB}" type="parTrans" cxnId="{5C1D3923-EA0C-F44F-8992-9681AC614619}">
      <dgm:prSet/>
      <dgm:spPr/>
      <dgm:t>
        <a:bodyPr/>
        <a:lstStyle/>
        <a:p>
          <a:endParaRPr lang="en-US"/>
        </a:p>
      </dgm:t>
    </dgm:pt>
    <dgm:pt modelId="{5F4E2930-E788-814B-ABBA-92B576610E02}" type="sibTrans" cxnId="{5C1D3923-EA0C-F44F-8992-9681AC614619}">
      <dgm:prSet/>
      <dgm:spPr/>
      <dgm:t>
        <a:bodyPr/>
        <a:lstStyle/>
        <a:p>
          <a:endParaRPr lang="en-US"/>
        </a:p>
      </dgm:t>
    </dgm:pt>
    <dgm:pt modelId="{04C3090D-B012-F340-9AAB-A5DBBB4CDEA8}">
      <dgm:prSet/>
      <dgm:spPr/>
      <dgm:t>
        <a:bodyPr/>
        <a:lstStyle/>
        <a:p>
          <a:r>
            <a:rPr lang="en-US"/>
            <a:t>smarttuning/models/metric2.py</a:t>
          </a:r>
          <a:endParaRPr lang="en-CA"/>
        </a:p>
      </dgm:t>
    </dgm:pt>
    <dgm:pt modelId="{B4ED284A-8DAE-F547-A429-D27008A0772A}" type="parTrans" cxnId="{505B2DDB-4913-2247-92E0-91A7D8451190}">
      <dgm:prSet/>
      <dgm:spPr/>
      <dgm:t>
        <a:bodyPr/>
        <a:lstStyle/>
        <a:p>
          <a:endParaRPr lang="en-US"/>
        </a:p>
      </dgm:t>
    </dgm:pt>
    <dgm:pt modelId="{C1D4DE39-2602-E04C-A01A-93F0229D629F}" type="sibTrans" cxnId="{505B2DDB-4913-2247-92E0-91A7D8451190}">
      <dgm:prSet/>
      <dgm:spPr/>
      <dgm:t>
        <a:bodyPr/>
        <a:lstStyle/>
        <a:p>
          <a:endParaRPr lang="en-US"/>
        </a:p>
      </dgm:t>
    </dgm:pt>
    <dgm:pt modelId="{BCC0B148-BCCE-0444-8E0F-16750EA554A7}" type="pres">
      <dgm:prSet presAssocID="{774DF0A3-09DD-C946-862F-C9E8494F46C0}" presName="linearFlow" presStyleCnt="0">
        <dgm:presLayoutVars>
          <dgm:dir/>
          <dgm:resizeHandles val="exact"/>
        </dgm:presLayoutVars>
      </dgm:prSet>
      <dgm:spPr/>
    </dgm:pt>
    <dgm:pt modelId="{994010E5-E457-EA48-8126-430184BA2998}" type="pres">
      <dgm:prSet presAssocID="{B240B794-CBF7-1E45-B64E-DDE0E4083703}" presName="composite" presStyleCnt="0"/>
      <dgm:spPr/>
    </dgm:pt>
    <dgm:pt modelId="{A58FDB2B-85DE-FF48-9001-7B942D3001F8}" type="pres">
      <dgm:prSet presAssocID="{B240B794-CBF7-1E45-B64E-DDE0E4083703}" presName="imgShp" presStyleLbl="fgImgPlace1" presStyleIdx="0" presStyleCnt="6"/>
      <dgm:spPr>
        <a:blipFill>
          <a:blip xmlns:r="http://schemas.openxmlformats.org/officeDocument/2006/relationships" r:embed="rId2">
            <a:extLst>
              <a:ext uri="{96DAC541-7B7A-43D3-8B79-37D633B846F1}">
                <asvg:svgBlip xmlns:asvg="http://schemas.microsoft.com/office/drawing/2016/SVG/main" r:embed="rId3"/>
              </a:ext>
            </a:extLst>
          </a:blip>
          <a:srcRect/>
          <a:stretch>
            <a:fillRect l="-11000" r="-11000"/>
          </a:stretch>
        </a:blipFill>
      </dgm:spPr>
    </dgm:pt>
    <dgm:pt modelId="{B8D10309-F82A-AA47-AC1B-90B0CEEAA187}" type="pres">
      <dgm:prSet presAssocID="{B240B794-CBF7-1E45-B64E-DDE0E4083703}" presName="txShp" presStyleLbl="node1" presStyleIdx="0" presStyleCnt="6">
        <dgm:presLayoutVars>
          <dgm:bulletEnabled val="1"/>
        </dgm:presLayoutVars>
      </dgm:prSet>
      <dgm:spPr/>
    </dgm:pt>
    <dgm:pt modelId="{A696BB44-6BB7-6640-907B-C590E4C8F1A1}" type="pres">
      <dgm:prSet presAssocID="{A79D908F-4B80-5D40-B8DD-05FC6D5F0CFD}" presName="spacing" presStyleCnt="0"/>
      <dgm:spPr/>
    </dgm:pt>
    <dgm:pt modelId="{7D732D83-6F4F-9549-97EB-6B11563CCFDA}" type="pres">
      <dgm:prSet presAssocID="{8B226524-C1FF-D84A-BA17-9263AB858B53}" presName="composite" presStyleCnt="0"/>
      <dgm:spPr/>
    </dgm:pt>
    <dgm:pt modelId="{009F2F18-BED0-4448-BD9B-6E71FD165D68}" type="pres">
      <dgm:prSet presAssocID="{8B226524-C1FF-D84A-BA17-9263AB858B53}" presName="imgShp" presStyleLbl="fgImgPlace1" presStyleIdx="1" presStyleCnt="6"/>
      <dgm:spPr>
        <a:blipFill>
          <a:blip xmlns:r="http://schemas.openxmlformats.org/officeDocument/2006/relationships" r:embed="rId4">
            <a:extLst>
              <a:ext uri="{96DAC541-7B7A-43D3-8B79-37D633B846F1}">
                <asvg:svgBlip xmlns:asvg="http://schemas.microsoft.com/office/drawing/2016/SVG/main" r:embed="rId5"/>
              </a:ext>
            </a:extLst>
          </a:blip>
          <a:srcRect/>
          <a:stretch>
            <a:fillRect l="-10000" r="-10000"/>
          </a:stretch>
        </a:blipFill>
      </dgm:spPr>
    </dgm:pt>
    <dgm:pt modelId="{3C19C7D3-959A-FC4C-808D-B7D51F24425A}" type="pres">
      <dgm:prSet presAssocID="{8B226524-C1FF-D84A-BA17-9263AB858B53}" presName="txShp" presStyleLbl="node1" presStyleIdx="1" presStyleCnt="6">
        <dgm:presLayoutVars>
          <dgm:bulletEnabled val="1"/>
        </dgm:presLayoutVars>
      </dgm:prSet>
      <dgm:spPr/>
    </dgm:pt>
    <dgm:pt modelId="{7D8AEECE-805A-B744-860C-83ED807678D6}" type="pres">
      <dgm:prSet presAssocID="{262B057A-9113-E747-8432-F098AB6F2A92}" presName="spacing" presStyleCnt="0"/>
      <dgm:spPr/>
    </dgm:pt>
    <dgm:pt modelId="{22D60473-DF85-F042-80B7-9E1C32B55FC5}" type="pres">
      <dgm:prSet presAssocID="{A47F4B80-7376-E24B-B9D7-9A5930400620}" presName="composite" presStyleCnt="0"/>
      <dgm:spPr/>
    </dgm:pt>
    <dgm:pt modelId="{5E0323DC-A206-1D45-A075-E75D1F5B6397}" type="pres">
      <dgm:prSet presAssocID="{A47F4B80-7376-E24B-B9D7-9A5930400620}" presName="imgShp" presStyleLbl="fgImgPlace1" presStyleIdx="2" presStyleCnt="6"/>
      <dgm:spPr>
        <a:blipFill>
          <a:blip xmlns:r="http://schemas.openxmlformats.org/officeDocument/2006/relationships" r:embed="rId6">
            <a:extLst>
              <a:ext uri="{96DAC541-7B7A-43D3-8B79-37D633B846F1}">
                <asvg:svgBlip xmlns:asvg="http://schemas.microsoft.com/office/drawing/2016/SVG/main" r:embed="rId7"/>
              </a:ext>
            </a:extLst>
          </a:blip>
          <a:srcRect/>
          <a:stretch>
            <a:fillRect l="-10000" r="-10000"/>
          </a:stretch>
        </a:blipFill>
      </dgm:spPr>
    </dgm:pt>
    <dgm:pt modelId="{F3AA6B99-323C-6C4A-9052-A8A4A679E991}" type="pres">
      <dgm:prSet presAssocID="{A47F4B80-7376-E24B-B9D7-9A5930400620}" presName="txShp" presStyleLbl="node1" presStyleIdx="2" presStyleCnt="6">
        <dgm:presLayoutVars>
          <dgm:bulletEnabled val="1"/>
        </dgm:presLayoutVars>
      </dgm:prSet>
      <dgm:spPr/>
    </dgm:pt>
    <dgm:pt modelId="{ABC39755-17B3-F443-A2F8-B350C1F3BCDC}" type="pres">
      <dgm:prSet presAssocID="{BBCC7C68-7FE1-0A43-8AE6-BC111DB47E80}" presName="spacing" presStyleCnt="0"/>
      <dgm:spPr/>
    </dgm:pt>
    <dgm:pt modelId="{82EE76D2-EC89-AF4E-AD78-F0941C72D035}" type="pres">
      <dgm:prSet presAssocID="{27279ECE-B3C1-EF49-8943-B62CD07322DF}" presName="composite" presStyleCnt="0"/>
      <dgm:spPr/>
    </dgm:pt>
    <dgm:pt modelId="{5F2FFE8D-02EB-0F4B-AE45-3869CDCB87C7}" type="pres">
      <dgm:prSet presAssocID="{27279ECE-B3C1-EF49-8943-B62CD07322DF}" presName="imgShp" presStyleLbl="fgImgPlace1" presStyleIdx="3" presStyleCnt="6"/>
      <dgm:spPr>
        <a:blipFill>
          <a:blip xmlns:r="http://schemas.openxmlformats.org/officeDocument/2006/relationships" r:embed="rId8">
            <a:extLst>
              <a:ext uri="{96DAC541-7B7A-43D3-8B79-37D633B846F1}">
                <asvg:svgBlip xmlns:asvg="http://schemas.microsoft.com/office/drawing/2016/SVG/main" r:embed="rId9"/>
              </a:ext>
            </a:extLst>
          </a:blip>
          <a:srcRect/>
          <a:stretch>
            <a:fillRect l="-11000" r="-11000"/>
          </a:stretch>
        </a:blipFill>
      </dgm:spPr>
    </dgm:pt>
    <dgm:pt modelId="{9C9B1F86-4734-1242-9686-D13534E23B79}" type="pres">
      <dgm:prSet presAssocID="{27279ECE-B3C1-EF49-8943-B62CD07322DF}" presName="txShp" presStyleLbl="node1" presStyleIdx="3" presStyleCnt="6">
        <dgm:presLayoutVars>
          <dgm:bulletEnabled val="1"/>
        </dgm:presLayoutVars>
      </dgm:prSet>
      <dgm:spPr/>
    </dgm:pt>
    <dgm:pt modelId="{CCF3B5BA-F189-C54E-8739-F431EF56D7E6}" type="pres">
      <dgm:prSet presAssocID="{9803AC64-EED4-E241-B17E-B6E220884A5B}" presName="spacing" presStyleCnt="0"/>
      <dgm:spPr/>
    </dgm:pt>
    <dgm:pt modelId="{A26E1BD5-D2BA-DC4A-92F2-AFD0EB612E6F}" type="pres">
      <dgm:prSet presAssocID="{73957566-1375-E443-8F4E-8E55616B8279}" presName="composite" presStyleCnt="0"/>
      <dgm:spPr/>
    </dgm:pt>
    <dgm:pt modelId="{8259093F-0171-6046-BB26-27CD5091D815}" type="pres">
      <dgm:prSet presAssocID="{73957566-1375-E443-8F4E-8E55616B8279}" presName="imgShp" presStyleLbl="fgImgPlace1" presStyleIdx="4" presStyleCnt="6"/>
      <dgm:spPr>
        <a:blipFill>
          <a:blip xmlns:r="http://schemas.openxmlformats.org/officeDocument/2006/relationships" r:embed="rId10">
            <a:extLst>
              <a:ext uri="{96DAC541-7B7A-43D3-8B79-37D633B846F1}">
                <asvg:svgBlip xmlns:asvg="http://schemas.microsoft.com/office/drawing/2016/SVG/main" r:embed="rId11"/>
              </a:ext>
            </a:extLst>
          </a:blip>
          <a:srcRect/>
          <a:stretch>
            <a:fillRect l="-11000" r="-11000"/>
          </a:stretch>
        </a:blipFill>
      </dgm:spPr>
    </dgm:pt>
    <dgm:pt modelId="{3F80E300-2BD6-8540-956F-A844A3390C10}" type="pres">
      <dgm:prSet presAssocID="{73957566-1375-E443-8F4E-8E55616B8279}" presName="txShp" presStyleLbl="node1" presStyleIdx="4" presStyleCnt="6">
        <dgm:presLayoutVars>
          <dgm:bulletEnabled val="1"/>
        </dgm:presLayoutVars>
      </dgm:prSet>
      <dgm:spPr/>
    </dgm:pt>
    <dgm:pt modelId="{BC8CA1A5-763E-7E40-B374-B54760A837BC}" type="pres">
      <dgm:prSet presAssocID="{97210292-B3C8-5D4C-8D5B-9AFA095B1B77}" presName="spacing" presStyleCnt="0"/>
      <dgm:spPr/>
    </dgm:pt>
    <dgm:pt modelId="{137E4B05-FE5B-094F-9F68-D64851A346F9}" type="pres">
      <dgm:prSet presAssocID="{201F5C42-3370-EE4C-9170-94415BD4FAB8}" presName="composite" presStyleCnt="0"/>
      <dgm:spPr/>
    </dgm:pt>
    <dgm:pt modelId="{2A5242F5-00E1-8D4D-ACBD-88176E12BAE0}" type="pres">
      <dgm:prSet presAssocID="{201F5C42-3370-EE4C-9170-94415BD4FAB8}" presName="imgShp" presStyleLbl="fgImgPlace1" presStyleIdx="5" presStyleCnt="6"/>
      <dgm:spPr>
        <a:blipFill>
          <a:blip xmlns:r="http://schemas.openxmlformats.org/officeDocument/2006/relationships" r:embed="rId12">
            <a:extLst>
              <a:ext uri="{96DAC541-7B7A-43D3-8B79-37D633B846F1}">
                <asvg:svgBlip xmlns:asvg="http://schemas.microsoft.com/office/drawing/2016/SVG/main" r:embed="rId13"/>
              </a:ext>
            </a:extLst>
          </a:blip>
          <a:srcRect/>
          <a:stretch>
            <a:fillRect l="-11000" r="-11000"/>
          </a:stretch>
        </a:blipFill>
      </dgm:spPr>
    </dgm:pt>
    <dgm:pt modelId="{D9456614-C4AA-AB41-98B4-3C49DE230590}" type="pres">
      <dgm:prSet presAssocID="{201F5C42-3370-EE4C-9170-94415BD4FAB8}" presName="txShp" presStyleLbl="node1" presStyleIdx="5" presStyleCnt="6">
        <dgm:presLayoutVars>
          <dgm:bulletEnabled val="1"/>
        </dgm:presLayoutVars>
      </dgm:prSet>
      <dgm:spPr/>
    </dgm:pt>
  </dgm:ptLst>
  <dgm:cxnLst>
    <dgm:cxn modelId="{6616C70C-FCD4-E34D-AF28-3B0C4BA67C5F}" type="presOf" srcId="{201F5C42-3370-EE4C-9170-94415BD4FAB8}" destId="{D9456614-C4AA-AB41-98B4-3C49DE230590}" srcOrd="0" destOrd="0" presId="urn:microsoft.com/office/officeart/2005/8/layout/vList3"/>
    <dgm:cxn modelId="{F3A0F40F-407B-604E-B6BD-56134D4746A1}" type="presOf" srcId="{04C3090D-B012-F340-9AAB-A5DBBB4CDEA8}" destId="{D9456614-C4AA-AB41-98B4-3C49DE230590}" srcOrd="0" destOrd="1" presId="urn:microsoft.com/office/officeart/2005/8/layout/vList3"/>
    <dgm:cxn modelId="{5C1D3923-EA0C-F44F-8992-9681AC614619}" srcId="{774DF0A3-09DD-C946-862F-C9E8494F46C0}" destId="{201F5C42-3370-EE4C-9170-94415BD4FAB8}" srcOrd="5" destOrd="0" parTransId="{9704AFBE-EDDC-5243-A150-8146FE5721BB}" sibTransId="{5F4E2930-E788-814B-ABBA-92B576610E02}"/>
    <dgm:cxn modelId="{38BC022D-6BA4-D645-BC04-70FB41F9FF9B}" srcId="{A47F4B80-7376-E24B-B9D7-9A5930400620}" destId="{BB2C0C7B-CBC7-CD46-96BA-F019F4C411BB}" srcOrd="0" destOrd="0" parTransId="{4C497D29-8872-4246-9627-8676C161E1EB}" sibTransId="{03E3660A-792D-2749-B9F1-ACD8E44A4968}"/>
    <dgm:cxn modelId="{E24B7131-706A-A64B-B20F-A95B221E62BF}" srcId="{8B226524-C1FF-D84A-BA17-9263AB858B53}" destId="{C3CD4411-7EEF-DD4B-95BC-13ED1209BE25}" srcOrd="0" destOrd="0" parTransId="{4000F541-107F-EB4D-A4AC-55E2B27FA9AF}" sibTransId="{D229FFFF-987F-D848-B25B-E7E288E18AF1}"/>
    <dgm:cxn modelId="{4D129232-F54C-A347-AD23-2CD08CAF368C}" type="presOf" srcId="{27279ECE-B3C1-EF49-8943-B62CD07322DF}" destId="{9C9B1F86-4734-1242-9686-D13534E23B79}" srcOrd="0" destOrd="0" presId="urn:microsoft.com/office/officeart/2005/8/layout/vList3"/>
    <dgm:cxn modelId="{9312D037-181A-9440-9FF5-53679A928A9A}" srcId="{774DF0A3-09DD-C946-862F-C9E8494F46C0}" destId="{A47F4B80-7376-E24B-B9D7-9A5930400620}" srcOrd="2" destOrd="0" parTransId="{2CA13077-C772-FD4A-949A-927ADCE1581F}" sibTransId="{BBCC7C68-7FE1-0A43-8AE6-BC111DB47E80}"/>
    <dgm:cxn modelId="{8382D239-9702-1C4E-ACB5-205F7CA634ED}" type="presOf" srcId="{8B226524-C1FF-D84A-BA17-9263AB858B53}" destId="{3C19C7D3-959A-FC4C-808D-B7D51F24425A}" srcOrd="0" destOrd="0" presId="urn:microsoft.com/office/officeart/2005/8/layout/vList3"/>
    <dgm:cxn modelId="{A690C23D-7179-8541-8D4F-6FC2C335D257}" type="presOf" srcId="{B240B794-CBF7-1E45-B64E-DDE0E4083703}" destId="{B8D10309-F82A-AA47-AC1B-90B0CEEAA187}" srcOrd="0" destOrd="0" presId="urn:microsoft.com/office/officeart/2005/8/layout/vList3"/>
    <dgm:cxn modelId="{564AAC44-4550-4846-81C0-21302F16D3FF}" type="presOf" srcId="{BB2C0C7B-CBC7-CD46-96BA-F019F4C411BB}" destId="{F3AA6B99-323C-6C4A-9052-A8A4A679E991}" srcOrd="0" destOrd="1" presId="urn:microsoft.com/office/officeart/2005/8/layout/vList3"/>
    <dgm:cxn modelId="{F57F554B-6D93-5241-B5E0-8BA0E0D73D89}" srcId="{B240B794-CBF7-1E45-B64E-DDE0E4083703}" destId="{7DD1C6C9-CCCC-2C40-BCFE-6419599B50D5}" srcOrd="0" destOrd="0" parTransId="{4525D6A9-E629-DD49-94B7-91B7750CFA18}" sibTransId="{B51BACBC-358A-9F4F-98BB-97EFC7845C72}"/>
    <dgm:cxn modelId="{87830854-5F64-E24C-B3A7-89149082ABCD}" type="presOf" srcId="{73957566-1375-E443-8F4E-8E55616B8279}" destId="{3F80E300-2BD6-8540-956F-A844A3390C10}" srcOrd="0" destOrd="0" presId="urn:microsoft.com/office/officeart/2005/8/layout/vList3"/>
    <dgm:cxn modelId="{B8EC8556-7BE4-AF49-BC29-10EE8837A91A}" srcId="{27279ECE-B3C1-EF49-8943-B62CD07322DF}" destId="{ABB699C9-B5E4-964B-BEDF-187D24FE63A3}" srcOrd="0" destOrd="0" parTransId="{62488EF7-77B6-DC42-B140-5ACF21104BA6}" sibTransId="{D154E1C1-1618-F24A-8864-C97BAB9EDEA4}"/>
    <dgm:cxn modelId="{58165365-3C3B-7443-A006-B7EFAEE07366}" srcId="{774DF0A3-09DD-C946-862F-C9E8494F46C0}" destId="{73957566-1375-E443-8F4E-8E55616B8279}" srcOrd="4" destOrd="0" parTransId="{29EAF74A-0DA2-4D4D-98BE-098B58E0648A}" sibTransId="{97210292-B3C8-5D4C-8D5B-9AFA095B1B77}"/>
    <dgm:cxn modelId="{D1AEF484-3EAA-4F4F-9E6B-0E796723E3FB}" type="presOf" srcId="{ABB699C9-B5E4-964B-BEDF-187D24FE63A3}" destId="{9C9B1F86-4734-1242-9686-D13534E23B79}" srcOrd="0" destOrd="1" presId="urn:microsoft.com/office/officeart/2005/8/layout/vList3"/>
    <dgm:cxn modelId="{E16DAC8C-3E6F-D345-B5B9-3411306B26A7}" srcId="{A47F4B80-7376-E24B-B9D7-9A5930400620}" destId="{7C1EBE9F-F05F-674A-BC78-18BE83CB4F35}" srcOrd="1" destOrd="0" parTransId="{401494B3-8526-C24E-AEC4-D9170C27C055}" sibTransId="{54299E3E-0AD2-A24B-8088-E8B979948FB6}"/>
    <dgm:cxn modelId="{75980F8F-7380-E54D-8EB1-87D3737D4914}" type="presOf" srcId="{774DF0A3-09DD-C946-862F-C9E8494F46C0}" destId="{BCC0B148-BCCE-0444-8E0F-16750EA554A7}" srcOrd="0" destOrd="0" presId="urn:microsoft.com/office/officeart/2005/8/layout/vList3"/>
    <dgm:cxn modelId="{4A20DC92-09C9-404C-B935-C55F5462BD01}" srcId="{774DF0A3-09DD-C946-862F-C9E8494F46C0}" destId="{B240B794-CBF7-1E45-B64E-DDE0E4083703}" srcOrd="0" destOrd="0" parTransId="{1CF7DF6D-42CB-F045-B663-C2DB0D14640C}" sibTransId="{A79D908F-4B80-5D40-B8DD-05FC6D5F0CFD}"/>
    <dgm:cxn modelId="{5610AB94-DDFF-234B-9C1D-16FD71474DA9}" srcId="{774DF0A3-09DD-C946-862F-C9E8494F46C0}" destId="{8B226524-C1FF-D84A-BA17-9263AB858B53}" srcOrd="1" destOrd="0" parTransId="{76D5B390-9A11-6749-B22D-A4451521EC72}" sibTransId="{262B057A-9113-E747-8432-F098AB6F2A92}"/>
    <dgm:cxn modelId="{26A09FAD-5C74-9F4B-B38F-9F1EF3DDF6D7}" type="presOf" srcId="{7DD1C6C9-CCCC-2C40-BCFE-6419599B50D5}" destId="{B8D10309-F82A-AA47-AC1B-90B0CEEAA187}" srcOrd="0" destOrd="1" presId="urn:microsoft.com/office/officeart/2005/8/layout/vList3"/>
    <dgm:cxn modelId="{EDA08AB4-B16A-6242-B5C6-E96235D4AD4C}" type="presOf" srcId="{7DCB76A5-E846-2940-98CD-B942D5890A93}" destId="{3F80E300-2BD6-8540-956F-A844A3390C10}" srcOrd="0" destOrd="1" presId="urn:microsoft.com/office/officeart/2005/8/layout/vList3"/>
    <dgm:cxn modelId="{5D544FC2-D0C4-1145-AD01-0FE7BC00F0B7}" srcId="{774DF0A3-09DD-C946-862F-C9E8494F46C0}" destId="{27279ECE-B3C1-EF49-8943-B62CD07322DF}" srcOrd="3" destOrd="0" parTransId="{F28C67E3-1799-424A-AAB9-E0BD888C5415}" sibTransId="{9803AC64-EED4-E241-B17E-B6E220884A5B}"/>
    <dgm:cxn modelId="{505B2DDB-4913-2247-92E0-91A7D8451190}" srcId="{201F5C42-3370-EE4C-9170-94415BD4FAB8}" destId="{04C3090D-B012-F340-9AAB-A5DBBB4CDEA8}" srcOrd="0" destOrd="0" parTransId="{B4ED284A-8DAE-F547-A429-D27008A0772A}" sibTransId="{C1D4DE39-2602-E04C-A01A-93F0229D629F}"/>
    <dgm:cxn modelId="{0BB4AFE3-8161-9B4F-842E-1C397E0A5901}" type="presOf" srcId="{7C1EBE9F-F05F-674A-BC78-18BE83CB4F35}" destId="{F3AA6B99-323C-6C4A-9052-A8A4A679E991}" srcOrd="0" destOrd="2" presId="urn:microsoft.com/office/officeart/2005/8/layout/vList3"/>
    <dgm:cxn modelId="{FF08BAE4-62B4-F44F-9CC1-56A08676AF01}" type="presOf" srcId="{C3CD4411-7EEF-DD4B-95BC-13ED1209BE25}" destId="{3C19C7D3-959A-FC4C-808D-B7D51F24425A}" srcOrd="0" destOrd="1" presId="urn:microsoft.com/office/officeart/2005/8/layout/vList3"/>
    <dgm:cxn modelId="{A4DF11F1-DD32-F04B-93D0-6A9B3C7A7963}" type="presOf" srcId="{A47F4B80-7376-E24B-B9D7-9A5930400620}" destId="{F3AA6B99-323C-6C4A-9052-A8A4A679E991}" srcOrd="0" destOrd="0" presId="urn:microsoft.com/office/officeart/2005/8/layout/vList3"/>
    <dgm:cxn modelId="{F3BCE8FC-3426-5948-A880-B140D6493604}" srcId="{73957566-1375-E443-8F4E-8E55616B8279}" destId="{7DCB76A5-E846-2940-98CD-B942D5890A93}" srcOrd="0" destOrd="0" parTransId="{44744A5B-D3B1-9C4B-8068-0F95F45AB01B}" sibTransId="{C78984C4-08D6-044A-9309-54B00581AB03}"/>
    <dgm:cxn modelId="{C2B06E0D-FFDB-9042-A0B7-A7E7AAA47C7B}" type="presParOf" srcId="{BCC0B148-BCCE-0444-8E0F-16750EA554A7}" destId="{994010E5-E457-EA48-8126-430184BA2998}" srcOrd="0" destOrd="0" presId="urn:microsoft.com/office/officeart/2005/8/layout/vList3"/>
    <dgm:cxn modelId="{37D91B95-F777-5049-B80C-A3A21A3B60B4}" type="presParOf" srcId="{994010E5-E457-EA48-8126-430184BA2998}" destId="{A58FDB2B-85DE-FF48-9001-7B942D3001F8}" srcOrd="0" destOrd="0" presId="urn:microsoft.com/office/officeart/2005/8/layout/vList3"/>
    <dgm:cxn modelId="{3BEC5A45-3F68-0049-8C32-08F505FED48A}" type="presParOf" srcId="{994010E5-E457-EA48-8126-430184BA2998}" destId="{B8D10309-F82A-AA47-AC1B-90B0CEEAA187}" srcOrd="1" destOrd="0" presId="urn:microsoft.com/office/officeart/2005/8/layout/vList3"/>
    <dgm:cxn modelId="{2FD8C469-6B2B-1941-A79D-99FDC7DCB585}" type="presParOf" srcId="{BCC0B148-BCCE-0444-8E0F-16750EA554A7}" destId="{A696BB44-6BB7-6640-907B-C590E4C8F1A1}" srcOrd="1" destOrd="0" presId="urn:microsoft.com/office/officeart/2005/8/layout/vList3"/>
    <dgm:cxn modelId="{6E888C72-6BDD-494D-B683-4250CFF8A5F6}" type="presParOf" srcId="{BCC0B148-BCCE-0444-8E0F-16750EA554A7}" destId="{7D732D83-6F4F-9549-97EB-6B11563CCFDA}" srcOrd="2" destOrd="0" presId="urn:microsoft.com/office/officeart/2005/8/layout/vList3"/>
    <dgm:cxn modelId="{E33697CE-3EAA-2B4A-BE83-8B7B1C36F6BA}" type="presParOf" srcId="{7D732D83-6F4F-9549-97EB-6B11563CCFDA}" destId="{009F2F18-BED0-4448-BD9B-6E71FD165D68}" srcOrd="0" destOrd="0" presId="urn:microsoft.com/office/officeart/2005/8/layout/vList3"/>
    <dgm:cxn modelId="{A8CD7859-00D9-F747-B027-7CED1147952A}" type="presParOf" srcId="{7D732D83-6F4F-9549-97EB-6B11563CCFDA}" destId="{3C19C7D3-959A-FC4C-808D-B7D51F24425A}" srcOrd="1" destOrd="0" presId="urn:microsoft.com/office/officeart/2005/8/layout/vList3"/>
    <dgm:cxn modelId="{39CA09A0-735E-9744-AD5B-6BEC787FB2D7}" type="presParOf" srcId="{BCC0B148-BCCE-0444-8E0F-16750EA554A7}" destId="{7D8AEECE-805A-B744-860C-83ED807678D6}" srcOrd="3" destOrd="0" presId="urn:microsoft.com/office/officeart/2005/8/layout/vList3"/>
    <dgm:cxn modelId="{1402D961-35BA-2E4F-99AB-88666D834B8E}" type="presParOf" srcId="{BCC0B148-BCCE-0444-8E0F-16750EA554A7}" destId="{22D60473-DF85-F042-80B7-9E1C32B55FC5}" srcOrd="4" destOrd="0" presId="urn:microsoft.com/office/officeart/2005/8/layout/vList3"/>
    <dgm:cxn modelId="{4EA5A6C8-B759-1544-A775-7DE1024C3B8C}" type="presParOf" srcId="{22D60473-DF85-F042-80B7-9E1C32B55FC5}" destId="{5E0323DC-A206-1D45-A075-E75D1F5B6397}" srcOrd="0" destOrd="0" presId="urn:microsoft.com/office/officeart/2005/8/layout/vList3"/>
    <dgm:cxn modelId="{F58BD978-E68F-3D42-8AFD-1FC69C4B0A8D}" type="presParOf" srcId="{22D60473-DF85-F042-80B7-9E1C32B55FC5}" destId="{F3AA6B99-323C-6C4A-9052-A8A4A679E991}" srcOrd="1" destOrd="0" presId="urn:microsoft.com/office/officeart/2005/8/layout/vList3"/>
    <dgm:cxn modelId="{7F74426D-A0F7-8F4F-90B9-F660A890B91C}" type="presParOf" srcId="{BCC0B148-BCCE-0444-8E0F-16750EA554A7}" destId="{ABC39755-17B3-F443-A2F8-B350C1F3BCDC}" srcOrd="5" destOrd="0" presId="urn:microsoft.com/office/officeart/2005/8/layout/vList3"/>
    <dgm:cxn modelId="{25BEA3E4-8AA6-E44C-A87D-7042EE0430C0}" type="presParOf" srcId="{BCC0B148-BCCE-0444-8E0F-16750EA554A7}" destId="{82EE76D2-EC89-AF4E-AD78-F0941C72D035}" srcOrd="6" destOrd="0" presId="urn:microsoft.com/office/officeart/2005/8/layout/vList3"/>
    <dgm:cxn modelId="{A714DF6A-9BA3-544D-AF91-E2596C0FE386}" type="presParOf" srcId="{82EE76D2-EC89-AF4E-AD78-F0941C72D035}" destId="{5F2FFE8D-02EB-0F4B-AE45-3869CDCB87C7}" srcOrd="0" destOrd="0" presId="urn:microsoft.com/office/officeart/2005/8/layout/vList3"/>
    <dgm:cxn modelId="{31CBA0CF-0F17-AE44-9348-1F500CEBF520}" type="presParOf" srcId="{82EE76D2-EC89-AF4E-AD78-F0941C72D035}" destId="{9C9B1F86-4734-1242-9686-D13534E23B79}" srcOrd="1" destOrd="0" presId="urn:microsoft.com/office/officeart/2005/8/layout/vList3"/>
    <dgm:cxn modelId="{188FC57F-B6D0-DE4D-AD57-CC918922D579}" type="presParOf" srcId="{BCC0B148-BCCE-0444-8E0F-16750EA554A7}" destId="{CCF3B5BA-F189-C54E-8739-F431EF56D7E6}" srcOrd="7" destOrd="0" presId="urn:microsoft.com/office/officeart/2005/8/layout/vList3"/>
    <dgm:cxn modelId="{47EF828B-F9E2-B641-BAF0-306E069AB9CB}" type="presParOf" srcId="{BCC0B148-BCCE-0444-8E0F-16750EA554A7}" destId="{A26E1BD5-D2BA-DC4A-92F2-AFD0EB612E6F}" srcOrd="8" destOrd="0" presId="urn:microsoft.com/office/officeart/2005/8/layout/vList3"/>
    <dgm:cxn modelId="{10EF61A8-C8DF-3643-B8B1-0EA9FAA8B5B1}" type="presParOf" srcId="{A26E1BD5-D2BA-DC4A-92F2-AFD0EB612E6F}" destId="{8259093F-0171-6046-BB26-27CD5091D815}" srcOrd="0" destOrd="0" presId="urn:microsoft.com/office/officeart/2005/8/layout/vList3"/>
    <dgm:cxn modelId="{9EAD1C11-C458-C248-AD38-1C317D10E8E1}" type="presParOf" srcId="{A26E1BD5-D2BA-DC4A-92F2-AFD0EB612E6F}" destId="{3F80E300-2BD6-8540-956F-A844A3390C10}" srcOrd="1" destOrd="0" presId="urn:microsoft.com/office/officeart/2005/8/layout/vList3"/>
    <dgm:cxn modelId="{52DE14C2-1168-654A-9A85-F1FC916F61E1}" type="presParOf" srcId="{BCC0B148-BCCE-0444-8E0F-16750EA554A7}" destId="{BC8CA1A5-763E-7E40-B374-B54760A837BC}" srcOrd="9" destOrd="0" presId="urn:microsoft.com/office/officeart/2005/8/layout/vList3"/>
    <dgm:cxn modelId="{250CFAF4-9E89-C642-BA86-A2626AC6EB37}" type="presParOf" srcId="{BCC0B148-BCCE-0444-8E0F-16750EA554A7}" destId="{137E4B05-FE5B-094F-9F68-D64851A346F9}" srcOrd="10" destOrd="0" presId="urn:microsoft.com/office/officeart/2005/8/layout/vList3"/>
    <dgm:cxn modelId="{7D065809-3E8E-C146-9514-639B1D143E08}" type="presParOf" srcId="{137E4B05-FE5B-094F-9F68-D64851A346F9}" destId="{2A5242F5-00E1-8D4D-ACBD-88176E12BAE0}" srcOrd="0" destOrd="0" presId="urn:microsoft.com/office/officeart/2005/8/layout/vList3"/>
    <dgm:cxn modelId="{5DDBCAEF-4E8D-4B43-B545-B21E47AD5EF8}" type="presParOf" srcId="{137E4B05-FE5B-094F-9F68-D64851A346F9}" destId="{D9456614-C4AA-AB41-98B4-3C49DE230590}" srcOrd="1" destOrd="0" presId="urn:microsoft.com/office/officeart/2005/8/layout/vList3"/>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D10309-F82A-AA47-AC1B-90B0CEEAA187}">
      <dsp:nvSpPr>
        <dsp:cNvPr id="0" name=""/>
        <dsp:cNvSpPr/>
      </dsp:nvSpPr>
      <dsp:spPr>
        <a:xfrm rot="10800000">
          <a:off x="1480856" y="1529"/>
          <a:ext cx="5024261" cy="86138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9848" tIns="38100" rIns="71120" bIns="38100" numCol="1" spcCol="1270" anchor="t" anchorCtr="0">
          <a:noAutofit/>
        </a:bodyPr>
        <a:lstStyle/>
        <a:p>
          <a:pPr marL="0" lvl="0" indent="0" algn="l" defTabSz="444500">
            <a:lnSpc>
              <a:spcPct val="90000"/>
            </a:lnSpc>
            <a:spcBef>
              <a:spcPct val="0"/>
            </a:spcBef>
            <a:spcAft>
              <a:spcPct val="35000"/>
            </a:spcAft>
            <a:buNone/>
          </a:pPr>
          <a:r>
            <a:rPr lang="en-US" sz="1000" kern="1200" dirty="0"/>
            <a:t>Create one training replica per Deployments at Kubernetes annotated with:</a:t>
          </a:r>
          <a:endParaRPr lang="en-CA" sz="1000" kern="1200" dirty="0"/>
        </a:p>
        <a:p>
          <a:pPr marL="57150" lvl="1" indent="-57150" algn="l" defTabSz="355600">
            <a:lnSpc>
              <a:spcPct val="90000"/>
            </a:lnSpc>
            <a:spcBef>
              <a:spcPct val="0"/>
            </a:spcBef>
            <a:spcAft>
              <a:spcPct val="15000"/>
            </a:spcAft>
            <a:buChar char="•"/>
          </a:pPr>
          <a:r>
            <a:rPr lang="en-US" sz="800" kern="1200" dirty="0" err="1"/>
            <a:t>injection.smarttuning.ibm.com</a:t>
          </a:r>
          <a:r>
            <a:rPr lang="en-US" sz="800" kern="1200" dirty="0"/>
            <a:t>: "true”</a:t>
          </a:r>
          <a:endParaRPr lang="en-CA" sz="800" kern="1200" dirty="0"/>
        </a:p>
      </dsp:txBody>
      <dsp:txXfrm rot="10800000">
        <a:off x="1696202" y="1529"/>
        <a:ext cx="4808915" cy="861386"/>
      </dsp:txXfrm>
    </dsp:sp>
    <dsp:sp modelId="{A58FDB2B-85DE-FF48-9001-7B942D3001F8}">
      <dsp:nvSpPr>
        <dsp:cNvPr id="0" name=""/>
        <dsp:cNvSpPr/>
      </dsp:nvSpPr>
      <dsp:spPr>
        <a:xfrm>
          <a:off x="1050162" y="1529"/>
          <a:ext cx="861386" cy="86138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l="-11000" r="-11000"/>
          </a:stretch>
        </a:blip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sp>
    <dsp:sp modelId="{3C19C7D3-959A-FC4C-808D-B7D51F24425A}">
      <dsp:nvSpPr>
        <dsp:cNvPr id="0" name=""/>
        <dsp:cNvSpPr/>
      </dsp:nvSpPr>
      <dsp:spPr>
        <a:xfrm rot="10800000">
          <a:off x="1480856" y="1120047"/>
          <a:ext cx="5024261" cy="86138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9848" tIns="38100" rIns="71120" bIns="38100" numCol="1" spcCol="1270" anchor="t" anchorCtr="0">
          <a:noAutofit/>
        </a:bodyPr>
        <a:lstStyle/>
        <a:p>
          <a:pPr marL="0" lvl="0" indent="0" algn="l" defTabSz="444500">
            <a:lnSpc>
              <a:spcPct val="90000"/>
            </a:lnSpc>
            <a:spcBef>
              <a:spcPct val="0"/>
            </a:spcBef>
            <a:spcAft>
              <a:spcPct val="35000"/>
            </a:spcAft>
            <a:buNone/>
          </a:pPr>
          <a:r>
            <a:rPr lang="en-US" sz="1000" kern="1200" dirty="0"/>
            <a:t>Automatically reload a pod which had its </a:t>
          </a:r>
          <a:r>
            <a:rPr lang="en-US" sz="1000" kern="1200" dirty="0" err="1"/>
            <a:t>ConfigMap</a:t>
          </a:r>
          <a:r>
            <a:rPr lang="en-US" sz="1000" kern="1200" dirty="0"/>
            <a:t> updated:</a:t>
          </a:r>
          <a:endParaRPr lang="en-CA" sz="1000" kern="1200" dirty="0"/>
        </a:p>
        <a:p>
          <a:pPr marL="57150" lvl="1" indent="-57150" algn="l" defTabSz="355600">
            <a:lnSpc>
              <a:spcPct val="90000"/>
            </a:lnSpc>
            <a:spcBef>
              <a:spcPct val="0"/>
            </a:spcBef>
            <a:spcAft>
              <a:spcPct val="15000"/>
            </a:spcAft>
            <a:buChar char="•"/>
          </a:pPr>
          <a:r>
            <a:rPr lang="en-US" sz="800" kern="1200">
              <a:solidFill>
                <a:schemeClr val="bg1"/>
              </a:solidFill>
              <a:hlinkClick xmlns:r="http://schemas.openxmlformats.org/officeDocument/2006/relationships" r:id="rId3">
                <a:extLst>
                  <a:ext uri="{A12FA001-AC4F-418D-AE19-62706E023703}">
                    <ahyp:hlinkClr xmlns:ahyp="http://schemas.microsoft.com/office/drawing/2018/hyperlinkcolor" val="tx"/>
                  </a:ext>
                </a:extLst>
              </a:hlinkClick>
            </a:rPr>
            <a:t>https://github.com/stakater/Reloader</a:t>
          </a:r>
          <a:endParaRPr lang="en-CA" sz="800" kern="1200" dirty="0">
            <a:solidFill>
              <a:schemeClr val="bg1"/>
            </a:solidFill>
          </a:endParaRPr>
        </a:p>
      </dsp:txBody>
      <dsp:txXfrm rot="10800000">
        <a:off x="1696202" y="1120047"/>
        <a:ext cx="4808915" cy="861386"/>
      </dsp:txXfrm>
    </dsp:sp>
    <dsp:sp modelId="{009F2F18-BED0-4448-BD9B-6E71FD165D68}">
      <dsp:nvSpPr>
        <dsp:cNvPr id="0" name=""/>
        <dsp:cNvSpPr/>
      </dsp:nvSpPr>
      <dsp:spPr>
        <a:xfrm>
          <a:off x="1050162" y="1120047"/>
          <a:ext cx="861386" cy="861386"/>
        </a:xfrm>
        <a:prstGeom prst="ellipse">
          <a:avLst/>
        </a:prstGeom>
        <a:blipFill>
          <a:blip xmlns:r="http://schemas.openxmlformats.org/officeDocument/2006/relationships" r:embed="rId4">
            <a:extLst>
              <a:ext uri="{96DAC541-7B7A-43D3-8B79-37D633B846F1}">
                <asvg:svgBlip xmlns:asvg="http://schemas.microsoft.com/office/drawing/2016/SVG/main" r:embed="rId5"/>
              </a:ext>
            </a:extLst>
          </a:blip>
          <a:srcRect/>
          <a:stretch>
            <a:fillRect l="-10000" r="-10000"/>
          </a:stretch>
        </a:blip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sp>
    <dsp:sp modelId="{F3AA6B99-323C-6C4A-9052-A8A4A679E991}">
      <dsp:nvSpPr>
        <dsp:cNvPr id="0" name=""/>
        <dsp:cNvSpPr/>
      </dsp:nvSpPr>
      <dsp:spPr>
        <a:xfrm rot="10800000">
          <a:off x="1480856" y="2238564"/>
          <a:ext cx="5024261" cy="86138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9848" tIns="38100" rIns="71120" bIns="38100" numCol="1" spcCol="1270" anchor="t" anchorCtr="0">
          <a:noAutofit/>
        </a:bodyPr>
        <a:lstStyle/>
        <a:p>
          <a:pPr marL="0" lvl="0" indent="0" algn="l" defTabSz="444500">
            <a:lnSpc>
              <a:spcPct val="90000"/>
            </a:lnSpc>
            <a:spcBef>
              <a:spcPct val="0"/>
            </a:spcBef>
            <a:spcAft>
              <a:spcPct val="35000"/>
            </a:spcAft>
            <a:buNone/>
          </a:pPr>
          <a:r>
            <a:rPr lang="en-US" sz="1000" kern="1200" dirty="0"/>
            <a:t>A custom made CRD/Controller to hold one search space per applications (K8s deployment). This controller is responsible for sample a new configuration and resolve any dependency amongst the parameters.</a:t>
          </a:r>
          <a:endParaRPr lang="en-CA" sz="1000" kern="1200" dirty="0"/>
        </a:p>
        <a:p>
          <a:pPr marL="57150" lvl="1" indent="-57150" algn="l" defTabSz="355600">
            <a:lnSpc>
              <a:spcPct val="90000"/>
            </a:lnSpc>
            <a:spcBef>
              <a:spcPct val="0"/>
            </a:spcBef>
            <a:spcAft>
              <a:spcPct val="15000"/>
            </a:spcAft>
            <a:buChar char="•"/>
          </a:pPr>
          <a:r>
            <a:rPr lang="en-US" sz="800" kern="1200"/>
            <a:t>smarttuning/controllers/searchspace.py</a:t>
          </a:r>
          <a:endParaRPr lang="en-CA" sz="800" kern="1200"/>
        </a:p>
        <a:p>
          <a:pPr marL="57150" lvl="1" indent="-57150" algn="l" defTabSz="355600">
            <a:lnSpc>
              <a:spcPct val="90000"/>
            </a:lnSpc>
            <a:spcBef>
              <a:spcPct val="0"/>
            </a:spcBef>
            <a:spcAft>
              <a:spcPct val="15000"/>
            </a:spcAft>
            <a:buChar char="•"/>
          </a:pPr>
          <a:r>
            <a:rPr lang="en-US" sz="800" kern="1200"/>
            <a:t>smarttuning/controllers/searchspacemodel.py</a:t>
          </a:r>
          <a:endParaRPr lang="en-CA" sz="800" kern="1200"/>
        </a:p>
      </dsp:txBody>
      <dsp:txXfrm rot="10800000">
        <a:off x="1696202" y="2238564"/>
        <a:ext cx="4808915" cy="861386"/>
      </dsp:txXfrm>
    </dsp:sp>
    <dsp:sp modelId="{5E0323DC-A206-1D45-A075-E75D1F5B6397}">
      <dsp:nvSpPr>
        <dsp:cNvPr id="0" name=""/>
        <dsp:cNvSpPr/>
      </dsp:nvSpPr>
      <dsp:spPr>
        <a:xfrm>
          <a:off x="1050162" y="2238564"/>
          <a:ext cx="861386" cy="861386"/>
        </a:xfrm>
        <a:prstGeom prst="ellipse">
          <a:avLst/>
        </a:prstGeom>
        <a:blipFill>
          <a:blip xmlns:r="http://schemas.openxmlformats.org/officeDocument/2006/relationships" r:embed="rId6">
            <a:extLst>
              <a:ext uri="{96DAC541-7B7A-43D3-8B79-37D633B846F1}">
                <asvg:svgBlip xmlns:asvg="http://schemas.microsoft.com/office/drawing/2016/SVG/main" r:embed="rId7"/>
              </a:ext>
            </a:extLst>
          </a:blip>
          <a:srcRect/>
          <a:stretch>
            <a:fillRect l="-10000" r="-10000"/>
          </a:stretch>
        </a:blip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sp>
    <dsp:sp modelId="{9C9B1F86-4734-1242-9686-D13534E23B79}">
      <dsp:nvSpPr>
        <dsp:cNvPr id="0" name=""/>
        <dsp:cNvSpPr/>
      </dsp:nvSpPr>
      <dsp:spPr>
        <a:xfrm rot="10800000">
          <a:off x="1480856" y="3357081"/>
          <a:ext cx="5024261" cy="86138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9848" tIns="38100" rIns="71120" bIns="38100" numCol="1" spcCol="1270" anchor="t" anchorCtr="0">
          <a:noAutofit/>
        </a:bodyPr>
        <a:lstStyle/>
        <a:p>
          <a:pPr marL="0" lvl="0" indent="0" algn="l" defTabSz="444500">
            <a:lnSpc>
              <a:spcPct val="90000"/>
            </a:lnSpc>
            <a:spcBef>
              <a:spcPct val="0"/>
            </a:spcBef>
            <a:spcAft>
              <a:spcPct val="35000"/>
            </a:spcAft>
            <a:buNone/>
          </a:pPr>
          <a:r>
            <a:rPr lang="en-US" sz="1000" kern="1200"/>
            <a:t>SmartTuning’s core, it has the loop implementation and perform the different tuning iterations (training, reinforcement, probation). ST automatically create a new instance of this for each workload identified.</a:t>
          </a:r>
          <a:endParaRPr lang="en-CA" sz="1000" kern="1200"/>
        </a:p>
        <a:p>
          <a:pPr marL="57150" lvl="1" indent="-57150" algn="l" defTabSz="355600">
            <a:lnSpc>
              <a:spcPct val="90000"/>
            </a:lnSpc>
            <a:spcBef>
              <a:spcPct val="0"/>
            </a:spcBef>
            <a:spcAft>
              <a:spcPct val="15000"/>
            </a:spcAft>
            <a:buChar char="•"/>
          </a:pPr>
          <a:r>
            <a:rPr lang="en-US" sz="800" kern="1200"/>
            <a:t>smarttuning/smarttuning2/iteration.py</a:t>
          </a:r>
          <a:endParaRPr lang="en-CA" sz="800" kern="1200"/>
        </a:p>
      </dsp:txBody>
      <dsp:txXfrm rot="10800000">
        <a:off x="1696202" y="3357081"/>
        <a:ext cx="4808915" cy="861386"/>
      </dsp:txXfrm>
    </dsp:sp>
    <dsp:sp modelId="{5F2FFE8D-02EB-0F4B-AE45-3869CDCB87C7}">
      <dsp:nvSpPr>
        <dsp:cNvPr id="0" name=""/>
        <dsp:cNvSpPr/>
      </dsp:nvSpPr>
      <dsp:spPr>
        <a:xfrm>
          <a:off x="1050162" y="3357081"/>
          <a:ext cx="861386" cy="861386"/>
        </a:xfrm>
        <a:prstGeom prst="ellipse">
          <a:avLst/>
        </a:prstGeom>
        <a:blipFill>
          <a:blip xmlns:r="http://schemas.openxmlformats.org/officeDocument/2006/relationships" r:embed="rId8">
            <a:extLst>
              <a:ext uri="{96DAC541-7B7A-43D3-8B79-37D633B846F1}">
                <asvg:svgBlip xmlns:asvg="http://schemas.microsoft.com/office/drawing/2016/SVG/main" r:embed="rId9"/>
              </a:ext>
            </a:extLst>
          </a:blip>
          <a:srcRect/>
          <a:stretch>
            <a:fillRect l="-11000" r="-11000"/>
          </a:stretch>
        </a:blip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sp>
    <dsp:sp modelId="{3F80E300-2BD6-8540-956F-A844A3390C10}">
      <dsp:nvSpPr>
        <dsp:cNvPr id="0" name=""/>
        <dsp:cNvSpPr/>
      </dsp:nvSpPr>
      <dsp:spPr>
        <a:xfrm rot="10800000">
          <a:off x="1480856" y="4475599"/>
          <a:ext cx="5024261" cy="86138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9848" tIns="38100" rIns="71120" bIns="38100" numCol="1" spcCol="1270" anchor="t" anchorCtr="0">
          <a:noAutofit/>
        </a:bodyPr>
        <a:lstStyle/>
        <a:p>
          <a:pPr marL="0" lvl="0" indent="0" algn="l" defTabSz="444500">
            <a:lnSpc>
              <a:spcPct val="90000"/>
            </a:lnSpc>
            <a:spcBef>
              <a:spcPct val="0"/>
            </a:spcBef>
            <a:spcAft>
              <a:spcPct val="35000"/>
            </a:spcAft>
            <a:buNone/>
          </a:pPr>
          <a:r>
            <a:rPr lang="en-US" sz="1000" kern="1200" dirty="0"/>
            <a:t>A dummy implementations for workload classifier, in general they observes the </a:t>
          </a:r>
          <a:r>
            <a:rPr lang="en-US" sz="1000" kern="1200" dirty="0" err="1"/>
            <a:t>ConfigMap</a:t>
          </a:r>
          <a:r>
            <a:rPr lang="en-US" sz="1000" kern="1200" dirty="0"/>
            <a:t> attached to </a:t>
          </a:r>
          <a:r>
            <a:rPr lang="en-US" sz="1000" kern="1200" dirty="0" err="1"/>
            <a:t>Jmeter’s</a:t>
          </a:r>
          <a:r>
            <a:rPr lang="en-US" sz="1000" kern="1200" dirty="0"/>
            <a:t> </a:t>
          </a:r>
          <a:r>
            <a:rPr lang="en-US" sz="1000" kern="1200" dirty="0" err="1"/>
            <a:t>deployement</a:t>
          </a:r>
          <a:r>
            <a:rPr lang="en-US" sz="1000" kern="1200" dirty="0"/>
            <a:t>. Although, there is one more “realistic” implementation that observes the application throughput to classify the current workload.</a:t>
          </a:r>
          <a:endParaRPr lang="en-CA" sz="1000" kern="1200" dirty="0"/>
        </a:p>
        <a:p>
          <a:pPr marL="57150" lvl="1" indent="-57150" algn="l" defTabSz="355600">
            <a:lnSpc>
              <a:spcPct val="90000"/>
            </a:lnSpc>
            <a:spcBef>
              <a:spcPct val="0"/>
            </a:spcBef>
            <a:spcAft>
              <a:spcPct val="15000"/>
            </a:spcAft>
            <a:buChar char="•"/>
          </a:pPr>
          <a:r>
            <a:rPr lang="en-US" sz="800" kern="1200"/>
            <a:t>smarttuning/controllers/workloadctrl.py</a:t>
          </a:r>
          <a:endParaRPr lang="en-CA" sz="800" kern="1200"/>
        </a:p>
      </dsp:txBody>
      <dsp:txXfrm rot="10800000">
        <a:off x="1696202" y="4475599"/>
        <a:ext cx="4808915" cy="861386"/>
      </dsp:txXfrm>
    </dsp:sp>
    <dsp:sp modelId="{8259093F-0171-6046-BB26-27CD5091D815}">
      <dsp:nvSpPr>
        <dsp:cNvPr id="0" name=""/>
        <dsp:cNvSpPr/>
      </dsp:nvSpPr>
      <dsp:spPr>
        <a:xfrm>
          <a:off x="1050162" y="4475599"/>
          <a:ext cx="861386" cy="861386"/>
        </a:xfrm>
        <a:prstGeom prst="ellipse">
          <a:avLst/>
        </a:prstGeom>
        <a:blipFill>
          <a:blip xmlns:r="http://schemas.openxmlformats.org/officeDocument/2006/relationships" r:embed="rId10">
            <a:extLst>
              <a:ext uri="{96DAC541-7B7A-43D3-8B79-37D633B846F1}">
                <asvg:svgBlip xmlns:asvg="http://schemas.microsoft.com/office/drawing/2016/SVG/main" r:embed="rId11"/>
              </a:ext>
            </a:extLst>
          </a:blip>
          <a:srcRect/>
          <a:stretch>
            <a:fillRect l="-11000" r="-11000"/>
          </a:stretch>
        </a:blip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sp>
    <dsp:sp modelId="{D9456614-C4AA-AB41-98B4-3C49DE230590}">
      <dsp:nvSpPr>
        <dsp:cNvPr id="0" name=""/>
        <dsp:cNvSpPr/>
      </dsp:nvSpPr>
      <dsp:spPr>
        <a:xfrm rot="10800000">
          <a:off x="1480856" y="5594116"/>
          <a:ext cx="5024261" cy="86138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9848" tIns="38100" rIns="71120" bIns="38100" numCol="1" spcCol="1270" anchor="t" anchorCtr="0">
          <a:noAutofit/>
        </a:bodyPr>
        <a:lstStyle/>
        <a:p>
          <a:pPr marL="0" lvl="0" indent="0" algn="l" defTabSz="444500">
            <a:lnSpc>
              <a:spcPct val="90000"/>
            </a:lnSpc>
            <a:spcBef>
              <a:spcPct val="0"/>
            </a:spcBef>
            <a:spcAft>
              <a:spcPct val="35000"/>
            </a:spcAft>
            <a:buNone/>
          </a:pPr>
          <a:r>
            <a:rPr lang="en-US" sz="1000" kern="1200" dirty="0"/>
            <a:t>Sample </a:t>
          </a:r>
          <a:r>
            <a:rPr lang="en-US" sz="1000" kern="1200" dirty="0" err="1"/>
            <a:t>tunables</a:t>
          </a:r>
          <a:r>
            <a:rPr lang="en-US" sz="1000" kern="1200" dirty="0"/>
            <a:t> for different sources through a custom query. Data sources available: Prometheus, HPA, </a:t>
          </a:r>
          <a:r>
            <a:rPr lang="en-US" sz="1000" kern="1200" dirty="0" err="1"/>
            <a:t>ConfigMap</a:t>
          </a:r>
          <a:r>
            <a:rPr lang="en-US" sz="1000" kern="1200" dirty="0"/>
            <a:t>, scalar</a:t>
          </a:r>
          <a:endParaRPr lang="en-CA" sz="1000" kern="1200" dirty="0"/>
        </a:p>
        <a:p>
          <a:pPr marL="57150" lvl="1" indent="-57150" algn="l" defTabSz="355600">
            <a:lnSpc>
              <a:spcPct val="90000"/>
            </a:lnSpc>
            <a:spcBef>
              <a:spcPct val="0"/>
            </a:spcBef>
            <a:spcAft>
              <a:spcPct val="15000"/>
            </a:spcAft>
            <a:buChar char="•"/>
          </a:pPr>
          <a:r>
            <a:rPr lang="en-US" sz="800" kern="1200"/>
            <a:t>smarttuning/models/metric2.py</a:t>
          </a:r>
          <a:endParaRPr lang="en-CA" sz="800" kern="1200"/>
        </a:p>
      </dsp:txBody>
      <dsp:txXfrm rot="10800000">
        <a:off x="1696202" y="5594116"/>
        <a:ext cx="4808915" cy="861386"/>
      </dsp:txXfrm>
    </dsp:sp>
    <dsp:sp modelId="{2A5242F5-00E1-8D4D-ACBD-88176E12BAE0}">
      <dsp:nvSpPr>
        <dsp:cNvPr id="0" name=""/>
        <dsp:cNvSpPr/>
      </dsp:nvSpPr>
      <dsp:spPr>
        <a:xfrm>
          <a:off x="1050162" y="5594116"/>
          <a:ext cx="861386" cy="861386"/>
        </a:xfrm>
        <a:prstGeom prst="ellipse">
          <a:avLst/>
        </a:prstGeom>
        <a:blipFill>
          <a:blip xmlns:r="http://schemas.openxmlformats.org/officeDocument/2006/relationships" r:embed="rId12">
            <a:extLst>
              <a:ext uri="{96DAC541-7B7A-43D3-8B79-37D633B846F1}">
                <asvg:svgBlip xmlns:asvg="http://schemas.microsoft.com/office/drawing/2016/SVG/main" r:embed="rId13"/>
              </a:ext>
            </a:extLst>
          </a:blip>
          <a:srcRect/>
          <a:stretch>
            <a:fillRect l="-11000" r="-11000"/>
          </a:stretch>
        </a:blip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D10309-F82A-AA47-AC1B-90B0CEEAA187}">
      <dsp:nvSpPr>
        <dsp:cNvPr id="0" name=""/>
        <dsp:cNvSpPr/>
      </dsp:nvSpPr>
      <dsp:spPr>
        <a:xfrm rot="10800000">
          <a:off x="1002852" y="5373"/>
          <a:ext cx="3176492" cy="81103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7643" tIns="30480" rIns="56896" bIns="30480" numCol="1" spcCol="1270" anchor="t" anchorCtr="0">
          <a:noAutofit/>
        </a:bodyPr>
        <a:lstStyle/>
        <a:p>
          <a:pPr marL="0" lvl="0" indent="0" algn="l" defTabSz="355600">
            <a:lnSpc>
              <a:spcPct val="90000"/>
            </a:lnSpc>
            <a:spcBef>
              <a:spcPct val="0"/>
            </a:spcBef>
            <a:spcAft>
              <a:spcPct val="35000"/>
            </a:spcAft>
            <a:buNone/>
          </a:pPr>
          <a:r>
            <a:rPr lang="en-US" sz="800" kern="1200" dirty="0"/>
            <a:t>Create the training replica for all Deployments at Kubernetes annotated with:</a:t>
          </a:r>
          <a:endParaRPr lang="en-CA" sz="800" kern="1200" dirty="0"/>
        </a:p>
        <a:p>
          <a:pPr marL="57150" lvl="1" indent="-57150" algn="l" defTabSz="266700">
            <a:lnSpc>
              <a:spcPct val="90000"/>
            </a:lnSpc>
            <a:spcBef>
              <a:spcPct val="0"/>
            </a:spcBef>
            <a:spcAft>
              <a:spcPct val="15000"/>
            </a:spcAft>
            <a:buChar char="•"/>
          </a:pPr>
          <a:r>
            <a:rPr lang="en-US" sz="600" kern="1200" dirty="0" err="1"/>
            <a:t>injection.smarttuning.ibm.com</a:t>
          </a:r>
          <a:r>
            <a:rPr lang="en-US" sz="600" kern="1200" dirty="0"/>
            <a:t>: "true”</a:t>
          </a:r>
          <a:endParaRPr lang="en-CA" sz="600" kern="1200" dirty="0"/>
        </a:p>
      </dsp:txBody>
      <dsp:txXfrm rot="10800000">
        <a:off x="1205610" y="5373"/>
        <a:ext cx="2973734" cy="811032"/>
      </dsp:txXfrm>
    </dsp:sp>
    <dsp:sp modelId="{A58FDB2B-85DE-FF48-9001-7B942D3001F8}">
      <dsp:nvSpPr>
        <dsp:cNvPr id="0" name=""/>
        <dsp:cNvSpPr/>
      </dsp:nvSpPr>
      <dsp:spPr>
        <a:xfrm>
          <a:off x="597335" y="5373"/>
          <a:ext cx="811032" cy="811032"/>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l="-11000" r="-1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C19C7D3-959A-FC4C-808D-B7D51F24425A}">
      <dsp:nvSpPr>
        <dsp:cNvPr id="0" name=""/>
        <dsp:cNvSpPr/>
      </dsp:nvSpPr>
      <dsp:spPr>
        <a:xfrm rot="10800000">
          <a:off x="1002852" y="1058505"/>
          <a:ext cx="3176492" cy="81103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7643" tIns="30480" rIns="56896" bIns="30480" numCol="1" spcCol="1270" anchor="t" anchorCtr="0">
          <a:noAutofit/>
        </a:bodyPr>
        <a:lstStyle/>
        <a:p>
          <a:pPr marL="0" lvl="0" indent="0" algn="l" defTabSz="355600">
            <a:lnSpc>
              <a:spcPct val="90000"/>
            </a:lnSpc>
            <a:spcBef>
              <a:spcPct val="0"/>
            </a:spcBef>
            <a:spcAft>
              <a:spcPct val="35000"/>
            </a:spcAft>
            <a:buNone/>
          </a:pPr>
          <a:r>
            <a:rPr lang="en-US" sz="800" kern="1200" dirty="0"/>
            <a:t>Automatically reload a pod which had its </a:t>
          </a:r>
          <a:r>
            <a:rPr lang="en-US" sz="800" kern="1200" dirty="0" err="1"/>
            <a:t>ConfigMap</a:t>
          </a:r>
          <a:r>
            <a:rPr lang="en-US" sz="800" kern="1200" dirty="0"/>
            <a:t> updated:</a:t>
          </a:r>
          <a:endParaRPr lang="en-CA" sz="800" kern="1200" dirty="0"/>
        </a:p>
        <a:p>
          <a:pPr marL="57150" lvl="1" indent="-57150" algn="l" defTabSz="266700">
            <a:lnSpc>
              <a:spcPct val="90000"/>
            </a:lnSpc>
            <a:spcBef>
              <a:spcPct val="0"/>
            </a:spcBef>
            <a:spcAft>
              <a:spcPct val="15000"/>
            </a:spcAft>
            <a:buChar char="•"/>
          </a:pPr>
          <a:r>
            <a:rPr lang="en-US" sz="600" kern="1200">
              <a:hlinkClick xmlns:r="http://schemas.openxmlformats.org/officeDocument/2006/relationships" r:id="rId3"/>
            </a:rPr>
            <a:t>https://github.com/stakater/Reloader</a:t>
          </a:r>
          <a:endParaRPr lang="en-CA" sz="600" kern="1200"/>
        </a:p>
      </dsp:txBody>
      <dsp:txXfrm rot="10800000">
        <a:off x="1205610" y="1058505"/>
        <a:ext cx="2973734" cy="811032"/>
      </dsp:txXfrm>
    </dsp:sp>
    <dsp:sp modelId="{009F2F18-BED0-4448-BD9B-6E71FD165D68}">
      <dsp:nvSpPr>
        <dsp:cNvPr id="0" name=""/>
        <dsp:cNvSpPr/>
      </dsp:nvSpPr>
      <dsp:spPr>
        <a:xfrm>
          <a:off x="597335" y="1058505"/>
          <a:ext cx="811032" cy="811032"/>
        </a:xfrm>
        <a:prstGeom prst="ellipse">
          <a:avLst/>
        </a:prstGeom>
        <a:blipFill>
          <a:blip xmlns:r="http://schemas.openxmlformats.org/officeDocument/2006/relationships" r:embed="rId4">
            <a:extLst>
              <a:ext uri="{96DAC541-7B7A-43D3-8B79-37D633B846F1}">
                <asvg:svgBlip xmlns:asvg="http://schemas.microsoft.com/office/drawing/2016/SVG/main" r:embed="rId5"/>
              </a:ext>
            </a:extLst>
          </a:blip>
          <a:srcRect/>
          <a:stretch>
            <a:fillRect l="-10000" r="-1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3AA6B99-323C-6C4A-9052-A8A4A679E991}">
      <dsp:nvSpPr>
        <dsp:cNvPr id="0" name=""/>
        <dsp:cNvSpPr/>
      </dsp:nvSpPr>
      <dsp:spPr>
        <a:xfrm rot="10800000">
          <a:off x="1002852" y="2111637"/>
          <a:ext cx="3176492" cy="81103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7643" tIns="30480" rIns="56896" bIns="30480" numCol="1" spcCol="1270" anchor="t" anchorCtr="0">
          <a:noAutofit/>
        </a:bodyPr>
        <a:lstStyle/>
        <a:p>
          <a:pPr marL="0" lvl="0" indent="0" algn="l" defTabSz="355600">
            <a:lnSpc>
              <a:spcPct val="90000"/>
            </a:lnSpc>
            <a:spcBef>
              <a:spcPct val="0"/>
            </a:spcBef>
            <a:spcAft>
              <a:spcPct val="35000"/>
            </a:spcAft>
            <a:buNone/>
          </a:pPr>
          <a:r>
            <a:rPr lang="en-US" sz="800" kern="1200" dirty="0"/>
            <a:t>A custom made CRD/Controller to hold one search space per applications (K8s deployment). This controller is responsible for sample a new configuration and resolve any dependency amongst the parameters.</a:t>
          </a:r>
          <a:endParaRPr lang="en-CA" sz="800" kern="1200" dirty="0"/>
        </a:p>
        <a:p>
          <a:pPr marL="57150" lvl="1" indent="-57150" algn="l" defTabSz="266700">
            <a:lnSpc>
              <a:spcPct val="90000"/>
            </a:lnSpc>
            <a:spcBef>
              <a:spcPct val="0"/>
            </a:spcBef>
            <a:spcAft>
              <a:spcPct val="15000"/>
            </a:spcAft>
            <a:buChar char="•"/>
          </a:pPr>
          <a:r>
            <a:rPr lang="en-US" sz="600" kern="1200"/>
            <a:t>smarttuning/controllers/searchspace.py</a:t>
          </a:r>
          <a:endParaRPr lang="en-CA" sz="600" kern="1200"/>
        </a:p>
        <a:p>
          <a:pPr marL="57150" lvl="1" indent="-57150" algn="l" defTabSz="266700">
            <a:lnSpc>
              <a:spcPct val="90000"/>
            </a:lnSpc>
            <a:spcBef>
              <a:spcPct val="0"/>
            </a:spcBef>
            <a:spcAft>
              <a:spcPct val="15000"/>
            </a:spcAft>
            <a:buChar char="•"/>
          </a:pPr>
          <a:r>
            <a:rPr lang="en-US" sz="600" kern="1200"/>
            <a:t>smarttuning/controllers/searchspacemodel.py</a:t>
          </a:r>
          <a:endParaRPr lang="en-CA" sz="600" kern="1200"/>
        </a:p>
      </dsp:txBody>
      <dsp:txXfrm rot="10800000">
        <a:off x="1205610" y="2111637"/>
        <a:ext cx="2973734" cy="811032"/>
      </dsp:txXfrm>
    </dsp:sp>
    <dsp:sp modelId="{5E0323DC-A206-1D45-A075-E75D1F5B6397}">
      <dsp:nvSpPr>
        <dsp:cNvPr id="0" name=""/>
        <dsp:cNvSpPr/>
      </dsp:nvSpPr>
      <dsp:spPr>
        <a:xfrm>
          <a:off x="597335" y="2111637"/>
          <a:ext cx="811032" cy="811032"/>
        </a:xfrm>
        <a:prstGeom prst="ellipse">
          <a:avLst/>
        </a:prstGeom>
        <a:blipFill>
          <a:blip xmlns:r="http://schemas.openxmlformats.org/officeDocument/2006/relationships" r:embed="rId6">
            <a:extLst>
              <a:ext uri="{96DAC541-7B7A-43D3-8B79-37D633B846F1}">
                <asvg:svgBlip xmlns:asvg="http://schemas.microsoft.com/office/drawing/2016/SVG/main" r:embed="rId7"/>
              </a:ext>
            </a:extLst>
          </a:blip>
          <a:srcRect/>
          <a:stretch>
            <a:fillRect l="-10000" r="-1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C9B1F86-4734-1242-9686-D13534E23B79}">
      <dsp:nvSpPr>
        <dsp:cNvPr id="0" name=""/>
        <dsp:cNvSpPr/>
      </dsp:nvSpPr>
      <dsp:spPr>
        <a:xfrm rot="10800000">
          <a:off x="1002852" y="3164769"/>
          <a:ext cx="3176492" cy="81103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7643" tIns="30480" rIns="56896" bIns="30480" numCol="1" spcCol="1270" anchor="t" anchorCtr="0">
          <a:noAutofit/>
        </a:bodyPr>
        <a:lstStyle/>
        <a:p>
          <a:pPr marL="0" lvl="0" indent="0" algn="l" defTabSz="355600">
            <a:lnSpc>
              <a:spcPct val="90000"/>
            </a:lnSpc>
            <a:spcBef>
              <a:spcPct val="0"/>
            </a:spcBef>
            <a:spcAft>
              <a:spcPct val="35000"/>
            </a:spcAft>
            <a:buNone/>
          </a:pPr>
          <a:r>
            <a:rPr lang="en-US" sz="800" kern="1200"/>
            <a:t>SmartTuning’s core, it has the loop implementation and perform the different tuning iterations (training, reinforcement, probation). ST automatically create a new instance of this for each workload identified.</a:t>
          </a:r>
          <a:endParaRPr lang="en-CA" sz="800" kern="1200"/>
        </a:p>
        <a:p>
          <a:pPr marL="57150" lvl="1" indent="-57150" algn="l" defTabSz="266700">
            <a:lnSpc>
              <a:spcPct val="90000"/>
            </a:lnSpc>
            <a:spcBef>
              <a:spcPct val="0"/>
            </a:spcBef>
            <a:spcAft>
              <a:spcPct val="15000"/>
            </a:spcAft>
            <a:buChar char="•"/>
          </a:pPr>
          <a:r>
            <a:rPr lang="en-US" sz="600" kern="1200"/>
            <a:t>smarttuning/smarttuning2/iteration.py</a:t>
          </a:r>
          <a:endParaRPr lang="en-CA" sz="600" kern="1200"/>
        </a:p>
      </dsp:txBody>
      <dsp:txXfrm rot="10800000">
        <a:off x="1205610" y="3164769"/>
        <a:ext cx="2973734" cy="811032"/>
      </dsp:txXfrm>
    </dsp:sp>
    <dsp:sp modelId="{5F2FFE8D-02EB-0F4B-AE45-3869CDCB87C7}">
      <dsp:nvSpPr>
        <dsp:cNvPr id="0" name=""/>
        <dsp:cNvSpPr/>
      </dsp:nvSpPr>
      <dsp:spPr>
        <a:xfrm>
          <a:off x="597335" y="3164769"/>
          <a:ext cx="811032" cy="811032"/>
        </a:xfrm>
        <a:prstGeom prst="ellipse">
          <a:avLst/>
        </a:prstGeom>
        <a:blipFill>
          <a:blip xmlns:r="http://schemas.openxmlformats.org/officeDocument/2006/relationships" r:embed="rId8">
            <a:extLst>
              <a:ext uri="{96DAC541-7B7A-43D3-8B79-37D633B846F1}">
                <asvg:svgBlip xmlns:asvg="http://schemas.microsoft.com/office/drawing/2016/SVG/main" r:embed="rId9"/>
              </a:ext>
            </a:extLst>
          </a:blip>
          <a:srcRect/>
          <a:stretch>
            <a:fillRect l="-11000" r="-1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80E300-2BD6-8540-956F-A844A3390C10}">
      <dsp:nvSpPr>
        <dsp:cNvPr id="0" name=""/>
        <dsp:cNvSpPr/>
      </dsp:nvSpPr>
      <dsp:spPr>
        <a:xfrm rot="10800000">
          <a:off x="1002852" y="4217901"/>
          <a:ext cx="3176492" cy="81103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7643" tIns="30480" rIns="56896" bIns="30480" numCol="1" spcCol="1270" anchor="t" anchorCtr="0">
          <a:noAutofit/>
        </a:bodyPr>
        <a:lstStyle/>
        <a:p>
          <a:pPr marL="0" lvl="0" indent="0" algn="l" defTabSz="355600">
            <a:lnSpc>
              <a:spcPct val="90000"/>
            </a:lnSpc>
            <a:spcBef>
              <a:spcPct val="0"/>
            </a:spcBef>
            <a:spcAft>
              <a:spcPct val="35000"/>
            </a:spcAft>
            <a:buNone/>
          </a:pPr>
          <a:r>
            <a:rPr lang="en-US" sz="800" kern="1200"/>
            <a:t>A dummy implementations for workload classifier, in general they observes the ConfigMap attached to Jmeter’s deployement. Although, there is one more “realistic” implementation that observes the application throughput to classify the current workload.</a:t>
          </a:r>
          <a:endParaRPr lang="en-CA" sz="800" kern="1200"/>
        </a:p>
        <a:p>
          <a:pPr marL="57150" lvl="1" indent="-57150" algn="l" defTabSz="266700">
            <a:lnSpc>
              <a:spcPct val="90000"/>
            </a:lnSpc>
            <a:spcBef>
              <a:spcPct val="0"/>
            </a:spcBef>
            <a:spcAft>
              <a:spcPct val="15000"/>
            </a:spcAft>
            <a:buChar char="•"/>
          </a:pPr>
          <a:r>
            <a:rPr lang="en-US" sz="600" kern="1200"/>
            <a:t>smarttuning/controllers/workloadctrl.py</a:t>
          </a:r>
          <a:endParaRPr lang="en-CA" sz="600" kern="1200"/>
        </a:p>
      </dsp:txBody>
      <dsp:txXfrm rot="10800000">
        <a:off x="1205610" y="4217901"/>
        <a:ext cx="2973734" cy="811032"/>
      </dsp:txXfrm>
    </dsp:sp>
    <dsp:sp modelId="{8259093F-0171-6046-BB26-27CD5091D815}">
      <dsp:nvSpPr>
        <dsp:cNvPr id="0" name=""/>
        <dsp:cNvSpPr/>
      </dsp:nvSpPr>
      <dsp:spPr>
        <a:xfrm>
          <a:off x="597335" y="4217901"/>
          <a:ext cx="811032" cy="811032"/>
        </a:xfrm>
        <a:prstGeom prst="ellipse">
          <a:avLst/>
        </a:prstGeom>
        <a:blipFill>
          <a:blip xmlns:r="http://schemas.openxmlformats.org/officeDocument/2006/relationships" r:embed="rId10">
            <a:extLst>
              <a:ext uri="{96DAC541-7B7A-43D3-8B79-37D633B846F1}">
                <asvg:svgBlip xmlns:asvg="http://schemas.microsoft.com/office/drawing/2016/SVG/main" r:embed="rId11"/>
              </a:ext>
            </a:extLst>
          </a:blip>
          <a:srcRect/>
          <a:stretch>
            <a:fillRect l="-11000" r="-1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456614-C4AA-AB41-98B4-3C49DE230590}">
      <dsp:nvSpPr>
        <dsp:cNvPr id="0" name=""/>
        <dsp:cNvSpPr/>
      </dsp:nvSpPr>
      <dsp:spPr>
        <a:xfrm rot="10800000">
          <a:off x="1002852" y="5271034"/>
          <a:ext cx="3176492" cy="81103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7643" tIns="30480" rIns="56896" bIns="30480" numCol="1" spcCol="1270" anchor="t" anchorCtr="0">
          <a:noAutofit/>
        </a:bodyPr>
        <a:lstStyle/>
        <a:p>
          <a:pPr marL="0" lvl="0" indent="0" algn="l" defTabSz="355600">
            <a:lnSpc>
              <a:spcPct val="90000"/>
            </a:lnSpc>
            <a:spcBef>
              <a:spcPct val="0"/>
            </a:spcBef>
            <a:spcAft>
              <a:spcPct val="35000"/>
            </a:spcAft>
            <a:buNone/>
          </a:pPr>
          <a:r>
            <a:rPr lang="en-US" sz="800" kern="1200"/>
            <a:t>Sample tunables for different sources through a custom query. Data sources available: Prometheus, HPA, ConfigMap, scalar</a:t>
          </a:r>
          <a:endParaRPr lang="en-CA" sz="800" kern="1200"/>
        </a:p>
        <a:p>
          <a:pPr marL="57150" lvl="1" indent="-57150" algn="l" defTabSz="266700">
            <a:lnSpc>
              <a:spcPct val="90000"/>
            </a:lnSpc>
            <a:spcBef>
              <a:spcPct val="0"/>
            </a:spcBef>
            <a:spcAft>
              <a:spcPct val="15000"/>
            </a:spcAft>
            <a:buChar char="•"/>
          </a:pPr>
          <a:r>
            <a:rPr lang="en-US" sz="600" kern="1200"/>
            <a:t>smarttuning/models/metric2.py</a:t>
          </a:r>
          <a:endParaRPr lang="en-CA" sz="600" kern="1200"/>
        </a:p>
      </dsp:txBody>
      <dsp:txXfrm rot="10800000">
        <a:off x="1205610" y="5271034"/>
        <a:ext cx="2973734" cy="811032"/>
      </dsp:txXfrm>
    </dsp:sp>
    <dsp:sp modelId="{2A5242F5-00E1-8D4D-ACBD-88176E12BAE0}">
      <dsp:nvSpPr>
        <dsp:cNvPr id="0" name=""/>
        <dsp:cNvSpPr/>
      </dsp:nvSpPr>
      <dsp:spPr>
        <a:xfrm>
          <a:off x="597335" y="5271034"/>
          <a:ext cx="811032" cy="811032"/>
        </a:xfrm>
        <a:prstGeom prst="ellipse">
          <a:avLst/>
        </a:prstGeom>
        <a:blipFill>
          <a:blip xmlns:r="http://schemas.openxmlformats.org/officeDocument/2006/relationships" r:embed="rId12">
            <a:extLst>
              <a:ext uri="{96DAC541-7B7A-43D3-8B79-37D633B846F1}">
                <asvg:svgBlip xmlns:asvg="http://schemas.microsoft.com/office/drawing/2016/SVG/main" r:embed="rId13"/>
              </a:ext>
            </a:extLst>
          </a:blip>
          <a:srcRect/>
          <a:stretch>
            <a:fillRect l="-11000" r="-1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197E15-315D-6C4E-84BE-9536A06A5A5E}" type="datetimeFigureOut">
              <a:rPr lang="en-US" smtClean="0"/>
              <a:t>9/15/21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AC92B-F082-FE41-9EFB-EB47191E0150}" type="slidenum">
              <a:rPr lang="en-US" smtClean="0"/>
              <a:t>‹#›</a:t>
            </a:fld>
            <a:endParaRPr lang="en-US"/>
          </a:p>
        </p:txBody>
      </p:sp>
    </p:spTree>
    <p:extLst>
      <p:ext uri="{BB962C8B-B14F-4D97-AF65-F5344CB8AC3E}">
        <p14:creationId xmlns:p14="http://schemas.microsoft.com/office/powerpoint/2010/main" val="1915086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97E15-315D-6C4E-84BE-9536A06A5A5E}" type="datetimeFigureOut">
              <a:rPr lang="en-US" smtClean="0"/>
              <a:t>9/15/21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AC92B-F082-FE41-9EFB-EB47191E0150}" type="slidenum">
              <a:rPr lang="en-US" smtClean="0"/>
              <a:t>‹#›</a:t>
            </a:fld>
            <a:endParaRPr lang="en-US"/>
          </a:p>
        </p:txBody>
      </p:sp>
    </p:spTree>
    <p:extLst>
      <p:ext uri="{BB962C8B-B14F-4D97-AF65-F5344CB8AC3E}">
        <p14:creationId xmlns:p14="http://schemas.microsoft.com/office/powerpoint/2010/main" val="3255779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97E15-315D-6C4E-84BE-9536A06A5A5E}" type="datetimeFigureOut">
              <a:rPr lang="en-US" smtClean="0"/>
              <a:t>9/15/21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AC92B-F082-FE41-9EFB-EB47191E0150}" type="slidenum">
              <a:rPr lang="en-US" smtClean="0"/>
              <a:t>‹#›</a:t>
            </a:fld>
            <a:endParaRPr lang="en-US"/>
          </a:p>
        </p:txBody>
      </p:sp>
    </p:spTree>
    <p:extLst>
      <p:ext uri="{BB962C8B-B14F-4D97-AF65-F5344CB8AC3E}">
        <p14:creationId xmlns:p14="http://schemas.microsoft.com/office/powerpoint/2010/main" val="3350955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97E15-315D-6C4E-84BE-9536A06A5A5E}" type="datetimeFigureOut">
              <a:rPr lang="en-US" smtClean="0"/>
              <a:t>9/15/21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AC92B-F082-FE41-9EFB-EB47191E0150}" type="slidenum">
              <a:rPr lang="en-US" smtClean="0"/>
              <a:t>‹#›</a:t>
            </a:fld>
            <a:endParaRPr lang="en-US"/>
          </a:p>
        </p:txBody>
      </p:sp>
    </p:spTree>
    <p:extLst>
      <p:ext uri="{BB962C8B-B14F-4D97-AF65-F5344CB8AC3E}">
        <p14:creationId xmlns:p14="http://schemas.microsoft.com/office/powerpoint/2010/main" val="1827331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197E15-315D-6C4E-84BE-9536A06A5A5E}" type="datetimeFigureOut">
              <a:rPr lang="en-US" smtClean="0"/>
              <a:t>9/15/21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AC92B-F082-FE41-9EFB-EB47191E0150}" type="slidenum">
              <a:rPr lang="en-US" smtClean="0"/>
              <a:t>‹#›</a:t>
            </a:fld>
            <a:endParaRPr lang="en-US"/>
          </a:p>
        </p:txBody>
      </p:sp>
    </p:spTree>
    <p:extLst>
      <p:ext uri="{BB962C8B-B14F-4D97-AF65-F5344CB8AC3E}">
        <p14:creationId xmlns:p14="http://schemas.microsoft.com/office/powerpoint/2010/main" val="2071081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197E15-315D-6C4E-84BE-9536A06A5A5E}" type="datetimeFigureOut">
              <a:rPr lang="en-US" smtClean="0"/>
              <a:t>9/15/21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AC92B-F082-FE41-9EFB-EB47191E0150}" type="slidenum">
              <a:rPr lang="en-US" smtClean="0"/>
              <a:t>‹#›</a:t>
            </a:fld>
            <a:endParaRPr lang="en-US"/>
          </a:p>
        </p:txBody>
      </p:sp>
    </p:spTree>
    <p:extLst>
      <p:ext uri="{BB962C8B-B14F-4D97-AF65-F5344CB8AC3E}">
        <p14:creationId xmlns:p14="http://schemas.microsoft.com/office/powerpoint/2010/main" val="4239215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197E15-315D-6C4E-84BE-9536A06A5A5E}" type="datetimeFigureOut">
              <a:rPr lang="en-US" smtClean="0"/>
              <a:t>9/15/21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9AC92B-F082-FE41-9EFB-EB47191E0150}" type="slidenum">
              <a:rPr lang="en-US" smtClean="0"/>
              <a:t>‹#›</a:t>
            </a:fld>
            <a:endParaRPr lang="en-US"/>
          </a:p>
        </p:txBody>
      </p:sp>
    </p:spTree>
    <p:extLst>
      <p:ext uri="{BB962C8B-B14F-4D97-AF65-F5344CB8AC3E}">
        <p14:creationId xmlns:p14="http://schemas.microsoft.com/office/powerpoint/2010/main" val="172597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197E15-315D-6C4E-84BE-9536A06A5A5E}" type="datetimeFigureOut">
              <a:rPr lang="en-US" smtClean="0"/>
              <a:t>9/15/21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9AC92B-F082-FE41-9EFB-EB47191E0150}" type="slidenum">
              <a:rPr lang="en-US" smtClean="0"/>
              <a:t>‹#›</a:t>
            </a:fld>
            <a:endParaRPr lang="en-US"/>
          </a:p>
        </p:txBody>
      </p:sp>
    </p:spTree>
    <p:extLst>
      <p:ext uri="{BB962C8B-B14F-4D97-AF65-F5344CB8AC3E}">
        <p14:creationId xmlns:p14="http://schemas.microsoft.com/office/powerpoint/2010/main" val="1651962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197E15-315D-6C4E-84BE-9536A06A5A5E}" type="datetimeFigureOut">
              <a:rPr lang="en-US" smtClean="0"/>
              <a:t>9/15/21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9AC92B-F082-FE41-9EFB-EB47191E0150}" type="slidenum">
              <a:rPr lang="en-US" smtClean="0"/>
              <a:t>‹#›</a:t>
            </a:fld>
            <a:endParaRPr lang="en-US"/>
          </a:p>
        </p:txBody>
      </p:sp>
    </p:spTree>
    <p:extLst>
      <p:ext uri="{BB962C8B-B14F-4D97-AF65-F5344CB8AC3E}">
        <p14:creationId xmlns:p14="http://schemas.microsoft.com/office/powerpoint/2010/main" val="3165493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197E15-315D-6C4E-84BE-9536A06A5A5E}" type="datetimeFigureOut">
              <a:rPr lang="en-US" smtClean="0"/>
              <a:t>9/15/21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AC92B-F082-FE41-9EFB-EB47191E0150}" type="slidenum">
              <a:rPr lang="en-US" smtClean="0"/>
              <a:t>‹#›</a:t>
            </a:fld>
            <a:endParaRPr lang="en-US"/>
          </a:p>
        </p:txBody>
      </p:sp>
    </p:spTree>
    <p:extLst>
      <p:ext uri="{BB962C8B-B14F-4D97-AF65-F5344CB8AC3E}">
        <p14:creationId xmlns:p14="http://schemas.microsoft.com/office/powerpoint/2010/main" val="3084367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197E15-315D-6C4E-84BE-9536A06A5A5E}" type="datetimeFigureOut">
              <a:rPr lang="en-US" smtClean="0"/>
              <a:t>9/15/21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AC92B-F082-FE41-9EFB-EB47191E0150}" type="slidenum">
              <a:rPr lang="en-US" smtClean="0"/>
              <a:t>‹#›</a:t>
            </a:fld>
            <a:endParaRPr lang="en-US"/>
          </a:p>
        </p:txBody>
      </p:sp>
    </p:spTree>
    <p:extLst>
      <p:ext uri="{BB962C8B-B14F-4D97-AF65-F5344CB8AC3E}">
        <p14:creationId xmlns:p14="http://schemas.microsoft.com/office/powerpoint/2010/main" val="642372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197E15-315D-6C4E-84BE-9536A06A5A5E}" type="datetimeFigureOut">
              <a:rPr lang="en-US" smtClean="0"/>
              <a:t>9/15/21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9AC92B-F082-FE41-9EFB-EB47191E0150}" type="slidenum">
              <a:rPr lang="en-US" smtClean="0"/>
              <a:t>‹#›</a:t>
            </a:fld>
            <a:endParaRPr lang="en-US"/>
          </a:p>
        </p:txBody>
      </p:sp>
    </p:spTree>
    <p:extLst>
      <p:ext uri="{BB962C8B-B14F-4D97-AF65-F5344CB8AC3E}">
        <p14:creationId xmlns:p14="http://schemas.microsoft.com/office/powerpoint/2010/main" val="1315386553"/>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diagramColors" Target="../diagrams/colors1.xml"/><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svg"/><Relationship Id="rId17" Type="http://schemas.openxmlformats.org/officeDocument/2006/relationships/diagramQuickStyle" Target="../diagrams/quickStyle1.xml"/><Relationship Id="rId2" Type="http://schemas.openxmlformats.org/officeDocument/2006/relationships/image" Target="../media/image1.png"/><Relationship Id="rId16" Type="http://schemas.openxmlformats.org/officeDocument/2006/relationships/diagramLayout" Target="../diagrams/layout1.xml"/><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5" Type="http://schemas.openxmlformats.org/officeDocument/2006/relationships/diagramData" Target="../diagrams/data1.xml"/><Relationship Id="rId10" Type="http://schemas.openxmlformats.org/officeDocument/2006/relationships/image" Target="../media/image9.svg"/><Relationship Id="rId19" Type="http://schemas.microsoft.com/office/2007/relationships/diagramDrawing" Target="../diagrams/drawing1.xml"/><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svg"/></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1.svg"/><Relationship Id="rId2" Type="http://schemas.openxmlformats.org/officeDocument/2006/relationships/image" Target="../media/image7.png"/><Relationship Id="rId16" Type="http://schemas.openxmlformats.org/officeDocument/2006/relationships/image" Target="../media/image27.svg"/><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image" Target="../media/image10.png"/><Relationship Id="rId5" Type="http://schemas.openxmlformats.org/officeDocument/2006/relationships/image" Target="../media/image3.png"/><Relationship Id="rId15" Type="http://schemas.openxmlformats.org/officeDocument/2006/relationships/image" Target="../media/image26.png"/><Relationship Id="rId10" Type="http://schemas.openxmlformats.org/officeDocument/2006/relationships/image" Target="../media/image9.svg"/><Relationship Id="rId4" Type="http://schemas.openxmlformats.org/officeDocument/2006/relationships/image" Target="../media/image2.svg"/><Relationship Id="rId9" Type="http://schemas.openxmlformats.org/officeDocument/2006/relationships/image" Target="../media/image8.png"/><Relationship Id="rId14" Type="http://schemas.openxmlformats.org/officeDocument/2006/relationships/image" Target="../media/image13.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diagramColors" Target="../diagrams/colors2.xml"/><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svg"/><Relationship Id="rId17" Type="http://schemas.openxmlformats.org/officeDocument/2006/relationships/diagramQuickStyle" Target="../diagrams/quickStyle2.xml"/><Relationship Id="rId2" Type="http://schemas.openxmlformats.org/officeDocument/2006/relationships/image" Target="../media/image1.png"/><Relationship Id="rId16" Type="http://schemas.openxmlformats.org/officeDocument/2006/relationships/diagramLayout" Target="../diagrams/layout2.xml"/><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5" Type="http://schemas.openxmlformats.org/officeDocument/2006/relationships/diagramData" Target="../diagrams/data2.xml"/><Relationship Id="rId10" Type="http://schemas.openxmlformats.org/officeDocument/2006/relationships/image" Target="../media/image9.svg"/><Relationship Id="rId19" Type="http://schemas.microsoft.com/office/2007/relationships/diagramDrawing" Target="../diagrams/drawing2.xml"/><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ounded Rectangle 57">
            <a:extLst>
              <a:ext uri="{FF2B5EF4-FFF2-40B4-BE49-F238E27FC236}">
                <a16:creationId xmlns:a16="http://schemas.microsoft.com/office/drawing/2014/main" id="{61231171-1F96-4E42-8FD3-00B9707BF958}"/>
              </a:ext>
            </a:extLst>
          </p:cNvPr>
          <p:cNvSpPr/>
          <p:nvPr/>
        </p:nvSpPr>
        <p:spPr>
          <a:xfrm>
            <a:off x="6518230" y="1241952"/>
            <a:ext cx="4640433" cy="4519441"/>
          </a:xfrm>
          <a:prstGeom prst="roundRect">
            <a:avLst>
              <a:gd name="adj" fmla="val 5614"/>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49" name="Group 48">
            <a:extLst>
              <a:ext uri="{FF2B5EF4-FFF2-40B4-BE49-F238E27FC236}">
                <a16:creationId xmlns:a16="http://schemas.microsoft.com/office/drawing/2014/main" id="{44C5A221-6955-C248-B12E-BBB8C76A8AEA}"/>
              </a:ext>
            </a:extLst>
          </p:cNvPr>
          <p:cNvGrpSpPr/>
          <p:nvPr/>
        </p:nvGrpSpPr>
        <p:grpSpPr>
          <a:xfrm>
            <a:off x="6689624" y="3636660"/>
            <a:ext cx="1471979" cy="1208037"/>
            <a:chOff x="7451634" y="809897"/>
            <a:chExt cx="1262743" cy="1036320"/>
          </a:xfrm>
        </p:grpSpPr>
        <p:sp>
          <p:nvSpPr>
            <p:cNvPr id="50" name="Hexagon 49">
              <a:extLst>
                <a:ext uri="{FF2B5EF4-FFF2-40B4-BE49-F238E27FC236}">
                  <a16:creationId xmlns:a16="http://schemas.microsoft.com/office/drawing/2014/main" id="{C34685C1-7050-3549-8902-D82900B143C3}"/>
                </a:ext>
              </a:extLst>
            </p:cNvPr>
            <p:cNvSpPr/>
            <p:nvPr/>
          </p:nvSpPr>
          <p:spPr>
            <a:xfrm>
              <a:off x="7451634" y="809897"/>
              <a:ext cx="1262743" cy="1036320"/>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Reloader</a:t>
              </a:r>
              <a:endParaRPr lang="en-US" sz="1400" dirty="0">
                <a:solidFill>
                  <a:schemeClr val="tx1"/>
                </a:solidFill>
              </a:endParaRPr>
            </a:p>
          </p:txBody>
        </p:sp>
        <p:pic>
          <p:nvPicPr>
            <p:cNvPr id="52" name="Picture 2" descr="Line arrow Rotate left">
              <a:extLst>
                <a:ext uri="{FF2B5EF4-FFF2-40B4-BE49-F238E27FC236}">
                  <a16:creationId xmlns:a16="http://schemas.microsoft.com/office/drawing/2014/main" id="{F01644BC-4268-984D-AFFD-90357219919A}"/>
                </a:ext>
              </a:extLst>
            </p:cNvPr>
            <p:cNvPicPr>
              <a:picLocks noChangeAspect="1" noChangeArrowheads="1"/>
            </p:cNvPicPr>
            <p:nvPr/>
          </p:nvPicPr>
          <p:blipFill>
            <a:blip r:embed="rId2">
              <a:extLst>
                <a:ext uri="{96DAC541-7B7A-43D3-8B79-37D633B846F1}">
                  <asvg:svgBlip xmlns:asvg="http://schemas.microsoft.com/office/drawing/2016/SVG/main" r:embed="rId3"/>
                </a:ext>
              </a:extLst>
            </a:blip>
            <a:srcRect/>
            <a:stretch/>
          </p:blipFill>
          <p:spPr bwMode="auto">
            <a:xfrm>
              <a:off x="7737184" y="844586"/>
              <a:ext cx="691642" cy="691642"/>
            </a:xfrm>
            <a:prstGeom prst="rect">
              <a:avLst/>
            </a:prstGeom>
            <a:noFill/>
            <a:extLst>
              <a:ext uri="{909E8E84-426E-40DD-AFC4-6F175D3DCCD1}">
                <a14:hiddenFill xmlns:a14="http://schemas.microsoft.com/office/drawing/2010/main">
                  <a:solidFill>
                    <a:srgbClr val="FFFFFF"/>
                  </a:solidFill>
                </a14:hiddenFill>
              </a:ext>
            </a:extLst>
          </p:spPr>
        </p:pic>
      </p:grpSp>
      <p:sp>
        <p:nvSpPr>
          <p:cNvPr id="60" name="TextBox 59">
            <a:extLst>
              <a:ext uri="{FF2B5EF4-FFF2-40B4-BE49-F238E27FC236}">
                <a16:creationId xmlns:a16="http://schemas.microsoft.com/office/drawing/2014/main" id="{25FC46F2-2014-8F43-846D-A017D3165738}"/>
              </a:ext>
            </a:extLst>
          </p:cNvPr>
          <p:cNvSpPr txBox="1"/>
          <p:nvPr/>
        </p:nvSpPr>
        <p:spPr>
          <a:xfrm>
            <a:off x="6523374" y="1269407"/>
            <a:ext cx="1638229" cy="455697"/>
          </a:xfrm>
          <a:prstGeom prst="rect">
            <a:avLst/>
          </a:prstGeom>
          <a:noFill/>
        </p:spPr>
        <p:txBody>
          <a:bodyPr wrap="none" rtlCol="0">
            <a:spAutoFit/>
          </a:bodyPr>
          <a:lstStyle/>
          <a:p>
            <a:r>
              <a:rPr lang="en-US" sz="1400" dirty="0"/>
              <a:t>SmartTuning</a:t>
            </a:r>
          </a:p>
        </p:txBody>
      </p:sp>
      <p:grpSp>
        <p:nvGrpSpPr>
          <p:cNvPr id="5" name="Group 4">
            <a:extLst>
              <a:ext uri="{FF2B5EF4-FFF2-40B4-BE49-F238E27FC236}">
                <a16:creationId xmlns:a16="http://schemas.microsoft.com/office/drawing/2014/main" id="{87D68B9A-1FA9-2F40-96FB-6233C3DC0684}"/>
              </a:ext>
            </a:extLst>
          </p:cNvPr>
          <p:cNvGrpSpPr/>
          <p:nvPr/>
        </p:nvGrpSpPr>
        <p:grpSpPr>
          <a:xfrm>
            <a:off x="6765918" y="2086458"/>
            <a:ext cx="1471979" cy="1214681"/>
            <a:chOff x="5671185" y="3031241"/>
            <a:chExt cx="994172" cy="820393"/>
          </a:xfrm>
        </p:grpSpPr>
        <p:sp>
          <p:nvSpPr>
            <p:cNvPr id="59" name="Hexagon 58">
              <a:extLst>
                <a:ext uri="{FF2B5EF4-FFF2-40B4-BE49-F238E27FC236}">
                  <a16:creationId xmlns:a16="http://schemas.microsoft.com/office/drawing/2014/main" id="{58212186-F961-3D44-A1D4-B182752EA6C5}"/>
                </a:ext>
              </a:extLst>
            </p:cNvPr>
            <p:cNvSpPr/>
            <p:nvPr/>
          </p:nvSpPr>
          <p:spPr>
            <a:xfrm>
              <a:off x="5671185" y="3035728"/>
              <a:ext cx="994172" cy="815906"/>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Injector</a:t>
              </a:r>
              <a:endParaRPr lang="en-US" sz="1400" dirty="0">
                <a:solidFill>
                  <a:schemeClr val="tx1"/>
                </a:solidFill>
              </a:endParaRPr>
            </a:p>
          </p:txBody>
        </p:sp>
        <p:pic>
          <p:nvPicPr>
            <p:cNvPr id="3" name="Graphic 2" descr="Puzzle pieces">
              <a:extLst>
                <a:ext uri="{FF2B5EF4-FFF2-40B4-BE49-F238E27FC236}">
                  <a16:creationId xmlns:a16="http://schemas.microsoft.com/office/drawing/2014/main" id="{613451D9-E90A-F947-9200-0B9A35E730E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06026" y="3031241"/>
              <a:ext cx="502650" cy="502650"/>
            </a:xfrm>
            <a:prstGeom prst="rect">
              <a:avLst/>
            </a:prstGeom>
          </p:spPr>
        </p:pic>
      </p:grpSp>
      <p:grpSp>
        <p:nvGrpSpPr>
          <p:cNvPr id="13" name="Group 12">
            <a:extLst>
              <a:ext uri="{FF2B5EF4-FFF2-40B4-BE49-F238E27FC236}">
                <a16:creationId xmlns:a16="http://schemas.microsoft.com/office/drawing/2014/main" id="{8BA3711A-BD2A-144F-B6E2-B969BED92AE7}"/>
              </a:ext>
            </a:extLst>
          </p:cNvPr>
          <p:cNvGrpSpPr/>
          <p:nvPr/>
        </p:nvGrpSpPr>
        <p:grpSpPr>
          <a:xfrm>
            <a:off x="8121213" y="2846734"/>
            <a:ext cx="1471979" cy="1208037"/>
            <a:chOff x="6721891" y="3594467"/>
            <a:chExt cx="994172" cy="815906"/>
          </a:xfrm>
        </p:grpSpPr>
        <p:sp>
          <p:nvSpPr>
            <p:cNvPr id="63" name="Hexagon 62">
              <a:extLst>
                <a:ext uri="{FF2B5EF4-FFF2-40B4-BE49-F238E27FC236}">
                  <a16:creationId xmlns:a16="http://schemas.microsoft.com/office/drawing/2014/main" id="{672A8B81-9146-3240-BAAF-CDB78CF65F98}"/>
                </a:ext>
              </a:extLst>
            </p:cNvPr>
            <p:cNvSpPr/>
            <p:nvPr/>
          </p:nvSpPr>
          <p:spPr>
            <a:xfrm>
              <a:off x="6721891" y="3594467"/>
              <a:ext cx="994172" cy="815906"/>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Tuning</a:t>
              </a:r>
              <a:endParaRPr lang="en-US" sz="1400" dirty="0">
                <a:solidFill>
                  <a:schemeClr val="tx1"/>
                </a:solidFill>
              </a:endParaRPr>
            </a:p>
          </p:txBody>
        </p:sp>
        <p:pic>
          <p:nvPicPr>
            <p:cNvPr id="9" name="Graphic 8" descr="Gauge">
              <a:extLst>
                <a:ext uri="{FF2B5EF4-FFF2-40B4-BE49-F238E27FC236}">
                  <a16:creationId xmlns:a16="http://schemas.microsoft.com/office/drawing/2014/main" id="{84508ABC-5D54-4546-8AB3-FEFBD6388E1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87895" y="3614266"/>
              <a:ext cx="479983" cy="479983"/>
            </a:xfrm>
            <a:prstGeom prst="rect">
              <a:avLst/>
            </a:prstGeom>
          </p:spPr>
        </p:pic>
      </p:grpSp>
      <p:grpSp>
        <p:nvGrpSpPr>
          <p:cNvPr id="12" name="Group 11">
            <a:extLst>
              <a:ext uri="{FF2B5EF4-FFF2-40B4-BE49-F238E27FC236}">
                <a16:creationId xmlns:a16="http://schemas.microsoft.com/office/drawing/2014/main" id="{1822E32B-1E00-9E40-80BD-9043EB90F021}"/>
              </a:ext>
            </a:extLst>
          </p:cNvPr>
          <p:cNvGrpSpPr/>
          <p:nvPr/>
        </p:nvGrpSpPr>
        <p:grpSpPr>
          <a:xfrm>
            <a:off x="9472376" y="3586716"/>
            <a:ext cx="1471978" cy="1208037"/>
            <a:chOff x="7451634" y="809897"/>
            <a:chExt cx="1262743" cy="1036320"/>
          </a:xfrm>
        </p:grpSpPr>
        <p:sp>
          <p:nvSpPr>
            <p:cNvPr id="11" name="Hexagon 10">
              <a:extLst>
                <a:ext uri="{FF2B5EF4-FFF2-40B4-BE49-F238E27FC236}">
                  <a16:creationId xmlns:a16="http://schemas.microsoft.com/office/drawing/2014/main" id="{E34A61D6-AB60-8A4C-8E65-64A2ECADE5DC}"/>
                </a:ext>
              </a:extLst>
            </p:cNvPr>
            <p:cNvSpPr/>
            <p:nvPr/>
          </p:nvSpPr>
          <p:spPr>
            <a:xfrm>
              <a:off x="7451634" y="809897"/>
              <a:ext cx="1262743" cy="1036320"/>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pic>
          <p:nvPicPr>
            <p:cNvPr id="1026" name="Picture 2" descr="Container monitoring system Prometheus gets a major update ...">
              <a:extLst>
                <a:ext uri="{FF2B5EF4-FFF2-40B4-BE49-F238E27FC236}">
                  <a16:creationId xmlns:a16="http://schemas.microsoft.com/office/drawing/2014/main" id="{73791BC1-3FE9-8944-B9C4-1CD609401BC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18399" y="982236"/>
              <a:ext cx="1129212" cy="69164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oup 18">
            <a:extLst>
              <a:ext uri="{FF2B5EF4-FFF2-40B4-BE49-F238E27FC236}">
                <a16:creationId xmlns:a16="http://schemas.microsoft.com/office/drawing/2014/main" id="{14E0D2DD-B2D9-0E42-9330-3C010388EFD8}"/>
              </a:ext>
            </a:extLst>
          </p:cNvPr>
          <p:cNvGrpSpPr/>
          <p:nvPr/>
        </p:nvGrpSpPr>
        <p:grpSpPr>
          <a:xfrm>
            <a:off x="8078225" y="4315313"/>
            <a:ext cx="1471979" cy="1208037"/>
            <a:chOff x="10204452" y="3941079"/>
            <a:chExt cx="994172" cy="815906"/>
          </a:xfrm>
        </p:grpSpPr>
        <p:sp>
          <p:nvSpPr>
            <p:cNvPr id="100" name="Hexagon 99">
              <a:extLst>
                <a:ext uri="{FF2B5EF4-FFF2-40B4-BE49-F238E27FC236}">
                  <a16:creationId xmlns:a16="http://schemas.microsoft.com/office/drawing/2014/main" id="{BD21FF0F-DAC1-E046-9E5A-82DC36228C6E}"/>
                </a:ext>
              </a:extLst>
            </p:cNvPr>
            <p:cNvSpPr/>
            <p:nvPr/>
          </p:nvSpPr>
          <p:spPr>
            <a:xfrm>
              <a:off x="10204452" y="3941079"/>
              <a:ext cx="994172" cy="815906"/>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Sampler</a:t>
              </a:r>
              <a:endParaRPr lang="en-US" sz="1400" dirty="0">
                <a:solidFill>
                  <a:schemeClr val="tx1"/>
                </a:solidFill>
              </a:endParaRPr>
            </a:p>
          </p:txBody>
        </p:sp>
        <p:pic>
          <p:nvPicPr>
            <p:cNvPr id="18" name="Graphic 17" descr="Research">
              <a:extLst>
                <a:ext uri="{FF2B5EF4-FFF2-40B4-BE49-F238E27FC236}">
                  <a16:creationId xmlns:a16="http://schemas.microsoft.com/office/drawing/2014/main" id="{04C40901-44B1-2544-B28F-FB78E7E4EF0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453187" y="3962338"/>
              <a:ext cx="494972" cy="494972"/>
            </a:xfrm>
            <a:prstGeom prst="rect">
              <a:avLst/>
            </a:prstGeom>
          </p:spPr>
        </p:pic>
      </p:grpSp>
      <p:grpSp>
        <p:nvGrpSpPr>
          <p:cNvPr id="25" name="Group 24">
            <a:extLst>
              <a:ext uri="{FF2B5EF4-FFF2-40B4-BE49-F238E27FC236}">
                <a16:creationId xmlns:a16="http://schemas.microsoft.com/office/drawing/2014/main" id="{543795CD-0865-4D47-9039-1B0EE3BE7CCA}"/>
              </a:ext>
            </a:extLst>
          </p:cNvPr>
          <p:cNvGrpSpPr/>
          <p:nvPr/>
        </p:nvGrpSpPr>
        <p:grpSpPr>
          <a:xfrm>
            <a:off x="9491343" y="2093161"/>
            <a:ext cx="1471979" cy="1208037"/>
            <a:chOff x="9136843" y="3063833"/>
            <a:chExt cx="994172" cy="815906"/>
          </a:xfrm>
        </p:grpSpPr>
        <p:sp>
          <p:nvSpPr>
            <p:cNvPr id="62" name="Hexagon 61">
              <a:extLst>
                <a:ext uri="{FF2B5EF4-FFF2-40B4-BE49-F238E27FC236}">
                  <a16:creationId xmlns:a16="http://schemas.microsoft.com/office/drawing/2014/main" id="{85F152ED-7A3F-D64F-9761-3B009CCFB636}"/>
                </a:ext>
              </a:extLst>
            </p:cNvPr>
            <p:cNvSpPr/>
            <p:nvPr/>
          </p:nvSpPr>
          <p:spPr>
            <a:xfrm>
              <a:off x="9136843" y="3063833"/>
              <a:ext cx="994172" cy="815906"/>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Classifier</a:t>
              </a:r>
              <a:endParaRPr lang="en-US" sz="1400" dirty="0">
                <a:solidFill>
                  <a:schemeClr val="tx1"/>
                </a:solidFill>
              </a:endParaRPr>
            </a:p>
          </p:txBody>
        </p:sp>
        <p:pic>
          <p:nvPicPr>
            <p:cNvPr id="24" name="Graphic 23" descr="Sport balls">
              <a:extLst>
                <a:ext uri="{FF2B5EF4-FFF2-40B4-BE49-F238E27FC236}">
                  <a16:creationId xmlns:a16="http://schemas.microsoft.com/office/drawing/2014/main" id="{93561822-D264-744E-8D41-02AC2870A64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406004" y="3099124"/>
              <a:ext cx="455850" cy="455850"/>
            </a:xfrm>
            <a:prstGeom prst="rect">
              <a:avLst/>
            </a:prstGeom>
          </p:spPr>
        </p:pic>
      </p:grpSp>
      <p:grpSp>
        <p:nvGrpSpPr>
          <p:cNvPr id="20" name="Group 19">
            <a:extLst>
              <a:ext uri="{FF2B5EF4-FFF2-40B4-BE49-F238E27FC236}">
                <a16:creationId xmlns:a16="http://schemas.microsoft.com/office/drawing/2014/main" id="{E94E1828-9A36-1745-8F51-52A85E571111}"/>
              </a:ext>
            </a:extLst>
          </p:cNvPr>
          <p:cNvGrpSpPr/>
          <p:nvPr/>
        </p:nvGrpSpPr>
        <p:grpSpPr>
          <a:xfrm>
            <a:off x="8134404" y="1423794"/>
            <a:ext cx="1471979" cy="1208037"/>
            <a:chOff x="1468104" y="2078751"/>
            <a:chExt cx="994172" cy="815906"/>
          </a:xfrm>
        </p:grpSpPr>
        <p:sp>
          <p:nvSpPr>
            <p:cNvPr id="80" name="Hexagon 79">
              <a:extLst>
                <a:ext uri="{FF2B5EF4-FFF2-40B4-BE49-F238E27FC236}">
                  <a16:creationId xmlns:a16="http://schemas.microsoft.com/office/drawing/2014/main" id="{E6929B33-D016-2649-B715-60642EC3BDA4}"/>
                </a:ext>
              </a:extLst>
            </p:cNvPr>
            <p:cNvSpPr/>
            <p:nvPr/>
          </p:nvSpPr>
          <p:spPr>
            <a:xfrm>
              <a:off x="1468104" y="2078751"/>
              <a:ext cx="994172" cy="815906"/>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700" dirty="0">
                  <a:solidFill>
                    <a:schemeClr val="tx1"/>
                  </a:solidFill>
                </a:rPr>
                <a:t>Search space</a:t>
              </a:r>
            </a:p>
          </p:txBody>
        </p:sp>
        <p:pic>
          <p:nvPicPr>
            <p:cNvPr id="16" name="Graphic 15" descr="Clipboard with solid fill">
              <a:extLst>
                <a:ext uri="{FF2B5EF4-FFF2-40B4-BE49-F238E27FC236}">
                  <a16:creationId xmlns:a16="http://schemas.microsoft.com/office/drawing/2014/main" id="{EF8E493E-C4B9-FA46-AC90-2C07A8B880A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709680" y="2117532"/>
              <a:ext cx="511020" cy="511020"/>
            </a:xfrm>
            <a:prstGeom prst="rect">
              <a:avLst/>
            </a:prstGeom>
          </p:spPr>
        </p:pic>
      </p:grpSp>
      <p:graphicFrame>
        <p:nvGraphicFramePr>
          <p:cNvPr id="115" name="Diagram 114">
            <a:extLst>
              <a:ext uri="{FF2B5EF4-FFF2-40B4-BE49-F238E27FC236}">
                <a16:creationId xmlns:a16="http://schemas.microsoft.com/office/drawing/2014/main" id="{AF6D3300-3A38-C64A-A114-6A989448A0EC}"/>
              </a:ext>
            </a:extLst>
          </p:cNvPr>
          <p:cNvGraphicFramePr/>
          <p:nvPr>
            <p:extLst>
              <p:ext uri="{D42A27DB-BD31-4B8C-83A1-F6EECF244321}">
                <p14:modId xmlns:p14="http://schemas.microsoft.com/office/powerpoint/2010/main" val="211374570"/>
              </p:ext>
            </p:extLst>
          </p:nvPr>
        </p:nvGraphicFramePr>
        <p:xfrm>
          <a:off x="-804330" y="200483"/>
          <a:ext cx="7555281" cy="6457033"/>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Tree>
    <p:extLst>
      <p:ext uri="{BB962C8B-B14F-4D97-AF65-F5344CB8AC3E}">
        <p14:creationId xmlns:p14="http://schemas.microsoft.com/office/powerpoint/2010/main" val="2867931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TextBox 229">
            <a:extLst>
              <a:ext uri="{FF2B5EF4-FFF2-40B4-BE49-F238E27FC236}">
                <a16:creationId xmlns:a16="http://schemas.microsoft.com/office/drawing/2014/main" id="{55802584-2A84-C84F-AA35-B2C609886E7C}"/>
              </a:ext>
            </a:extLst>
          </p:cNvPr>
          <p:cNvSpPr txBox="1"/>
          <p:nvPr/>
        </p:nvSpPr>
        <p:spPr>
          <a:xfrm>
            <a:off x="2937888" y="4647638"/>
            <a:ext cx="848309" cy="253916"/>
          </a:xfrm>
          <a:prstGeom prst="rect">
            <a:avLst/>
          </a:prstGeom>
          <a:noFill/>
        </p:spPr>
        <p:txBody>
          <a:bodyPr wrap="none" rtlCol="0">
            <a:spAutoFit/>
          </a:bodyPr>
          <a:lstStyle/>
          <a:p>
            <a:r>
              <a:rPr lang="en-US" sz="1050" dirty="0">
                <a:solidFill>
                  <a:schemeClr val="bg1"/>
                </a:solidFill>
                <a:latin typeface="Consolas" panose="020B0609020204030204" pitchFamily="49" charset="0"/>
                <a:cs typeface="Consolas" panose="020B0609020204030204" pitchFamily="49" charset="0"/>
              </a:rPr>
              <a:t>/</a:t>
            </a:r>
            <a:r>
              <a:rPr lang="en-US" sz="1050" dirty="0" err="1">
                <a:solidFill>
                  <a:schemeClr val="bg1"/>
                </a:solidFill>
                <a:latin typeface="Consolas" panose="020B0609020204030204" pitchFamily="49" charset="0"/>
                <a:cs typeface="Consolas" panose="020B0609020204030204" pitchFamily="49" charset="0"/>
              </a:rPr>
              <a:t>tunables</a:t>
            </a:r>
            <a:endParaRPr lang="en-US" sz="1050" dirty="0">
              <a:solidFill>
                <a:schemeClr val="bg1"/>
              </a:solidFill>
              <a:latin typeface="Consolas" panose="020B0609020204030204" pitchFamily="49" charset="0"/>
              <a:cs typeface="Consolas" panose="020B0609020204030204" pitchFamily="49" charset="0"/>
            </a:endParaRPr>
          </a:p>
        </p:txBody>
      </p:sp>
      <p:cxnSp>
        <p:nvCxnSpPr>
          <p:cNvPr id="199" name="Elbow Connector 198">
            <a:extLst>
              <a:ext uri="{FF2B5EF4-FFF2-40B4-BE49-F238E27FC236}">
                <a16:creationId xmlns:a16="http://schemas.microsoft.com/office/drawing/2014/main" id="{B3863DA9-D3AE-E748-8D19-B93C0DDAF26D}"/>
              </a:ext>
            </a:extLst>
          </p:cNvPr>
          <p:cNvCxnSpPr>
            <a:cxnSpLocks/>
            <a:stCxn id="79" idx="3"/>
            <a:endCxn id="105" idx="3"/>
          </p:cNvCxnSpPr>
          <p:nvPr/>
        </p:nvCxnSpPr>
        <p:spPr>
          <a:xfrm flipV="1">
            <a:off x="7048521" y="4682767"/>
            <a:ext cx="2483693" cy="2746"/>
          </a:xfrm>
          <a:prstGeom prst="bentConnector3">
            <a:avLst>
              <a:gd name="adj1" fmla="val 50000"/>
            </a:avLst>
          </a:prstGeom>
          <a:ln w="6350">
            <a:solidFill>
              <a:schemeClr val="tx1"/>
            </a:solidFill>
            <a:prstDash val="solid"/>
            <a:headEnd type="triangle"/>
            <a:tailEnd type="none"/>
          </a:ln>
        </p:spPr>
        <p:style>
          <a:lnRef idx="1">
            <a:schemeClr val="dk1"/>
          </a:lnRef>
          <a:fillRef idx="0">
            <a:schemeClr val="dk1"/>
          </a:fillRef>
          <a:effectRef idx="0">
            <a:schemeClr val="dk1"/>
          </a:effectRef>
          <a:fontRef idx="minor">
            <a:schemeClr val="tx1"/>
          </a:fontRef>
        </p:style>
      </p:cxnSp>
      <p:sp>
        <p:nvSpPr>
          <p:cNvPr id="139" name="Rounded Rectangle 138">
            <a:extLst>
              <a:ext uri="{FF2B5EF4-FFF2-40B4-BE49-F238E27FC236}">
                <a16:creationId xmlns:a16="http://schemas.microsoft.com/office/drawing/2014/main" id="{74869A16-09DF-A94E-B85F-2B91D1E96F1B}"/>
              </a:ext>
            </a:extLst>
          </p:cNvPr>
          <p:cNvSpPr/>
          <p:nvPr/>
        </p:nvSpPr>
        <p:spPr>
          <a:xfrm>
            <a:off x="4379950" y="2551776"/>
            <a:ext cx="1454716" cy="128514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38" name="Rounded Rectangle 137">
            <a:extLst>
              <a:ext uri="{FF2B5EF4-FFF2-40B4-BE49-F238E27FC236}">
                <a16:creationId xmlns:a16="http://schemas.microsoft.com/office/drawing/2014/main" id="{14000AC7-D495-6944-9960-FCF999688B50}"/>
              </a:ext>
            </a:extLst>
          </p:cNvPr>
          <p:cNvSpPr/>
          <p:nvPr/>
        </p:nvSpPr>
        <p:spPr>
          <a:xfrm>
            <a:off x="4335126" y="2502063"/>
            <a:ext cx="1454716" cy="128514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37" name="Rounded Rectangle 136">
            <a:extLst>
              <a:ext uri="{FF2B5EF4-FFF2-40B4-BE49-F238E27FC236}">
                <a16:creationId xmlns:a16="http://schemas.microsoft.com/office/drawing/2014/main" id="{8FAF12A4-39A4-3042-BDF4-520AA643E7C1}"/>
              </a:ext>
            </a:extLst>
          </p:cNvPr>
          <p:cNvSpPr/>
          <p:nvPr/>
        </p:nvSpPr>
        <p:spPr>
          <a:xfrm>
            <a:off x="4280526" y="2457243"/>
            <a:ext cx="1454716" cy="128514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36" name="Rounded Rectangle 135">
            <a:extLst>
              <a:ext uri="{FF2B5EF4-FFF2-40B4-BE49-F238E27FC236}">
                <a16:creationId xmlns:a16="http://schemas.microsoft.com/office/drawing/2014/main" id="{445627FD-4B50-3846-9503-22CE555574DD}"/>
              </a:ext>
            </a:extLst>
          </p:cNvPr>
          <p:cNvSpPr/>
          <p:nvPr/>
        </p:nvSpPr>
        <p:spPr>
          <a:xfrm>
            <a:off x="4225926" y="2407526"/>
            <a:ext cx="1454716" cy="128514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61" name="Rounded Rectangle 60">
            <a:extLst>
              <a:ext uri="{FF2B5EF4-FFF2-40B4-BE49-F238E27FC236}">
                <a16:creationId xmlns:a16="http://schemas.microsoft.com/office/drawing/2014/main" id="{9A33A676-203F-634B-84E1-2F596C3B264A}"/>
              </a:ext>
            </a:extLst>
          </p:cNvPr>
          <p:cNvSpPr/>
          <p:nvPr/>
        </p:nvSpPr>
        <p:spPr>
          <a:xfrm>
            <a:off x="3863271" y="1979541"/>
            <a:ext cx="2004832" cy="3803379"/>
          </a:xfrm>
          <a:prstGeom prst="roundRect">
            <a:avLst>
              <a:gd name="adj" fmla="val 2799"/>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grpSp>
        <p:nvGrpSpPr>
          <p:cNvPr id="71" name="Group 70">
            <a:extLst>
              <a:ext uri="{FF2B5EF4-FFF2-40B4-BE49-F238E27FC236}">
                <a16:creationId xmlns:a16="http://schemas.microsoft.com/office/drawing/2014/main" id="{DB794BAA-DA21-6445-A6ED-BC0D42F7D5B4}"/>
              </a:ext>
            </a:extLst>
          </p:cNvPr>
          <p:cNvGrpSpPr/>
          <p:nvPr/>
        </p:nvGrpSpPr>
        <p:grpSpPr>
          <a:xfrm>
            <a:off x="5627286" y="4009342"/>
            <a:ext cx="361848" cy="361848"/>
            <a:chOff x="3897202" y="1492216"/>
            <a:chExt cx="361848" cy="361848"/>
          </a:xfrm>
        </p:grpSpPr>
        <p:cxnSp>
          <p:nvCxnSpPr>
            <p:cNvPr id="72" name="Straight Connector 71">
              <a:extLst>
                <a:ext uri="{FF2B5EF4-FFF2-40B4-BE49-F238E27FC236}">
                  <a16:creationId xmlns:a16="http://schemas.microsoft.com/office/drawing/2014/main" id="{015F702A-F787-1A43-88B4-54381150BEA5}"/>
                </a:ext>
              </a:extLst>
            </p:cNvPr>
            <p:cNvCxnSpPr>
              <a:cxnSpLocks/>
            </p:cNvCxnSpPr>
            <p:nvPr/>
          </p:nvCxnSpPr>
          <p:spPr>
            <a:xfrm>
              <a:off x="3897202" y="1673140"/>
              <a:ext cx="3618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A338B73-D899-0943-BDB5-AEF8270B7E16}"/>
                </a:ext>
              </a:extLst>
            </p:cNvPr>
            <p:cNvCxnSpPr>
              <a:cxnSpLocks/>
            </p:cNvCxnSpPr>
            <p:nvPr/>
          </p:nvCxnSpPr>
          <p:spPr>
            <a:xfrm rot="16200000">
              <a:off x="4078126" y="1673140"/>
              <a:ext cx="3618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7" name="Folded Corner 66">
            <a:extLst>
              <a:ext uri="{FF2B5EF4-FFF2-40B4-BE49-F238E27FC236}">
                <a16:creationId xmlns:a16="http://schemas.microsoft.com/office/drawing/2014/main" id="{9F56A421-45CE-6E41-821F-5E66354DD644}"/>
              </a:ext>
            </a:extLst>
          </p:cNvPr>
          <p:cNvSpPr/>
          <p:nvPr/>
        </p:nvSpPr>
        <p:spPr>
          <a:xfrm>
            <a:off x="5104803" y="3933108"/>
            <a:ext cx="615771" cy="742625"/>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Config</a:t>
            </a:r>
          </a:p>
          <a:p>
            <a:pPr algn="ctr"/>
            <a:r>
              <a:rPr lang="en-US" sz="1100" dirty="0"/>
              <a:t>map</a:t>
            </a:r>
          </a:p>
        </p:txBody>
      </p:sp>
      <p:sp>
        <p:nvSpPr>
          <p:cNvPr id="66" name="Folded Corner 65">
            <a:extLst>
              <a:ext uri="{FF2B5EF4-FFF2-40B4-BE49-F238E27FC236}">
                <a16:creationId xmlns:a16="http://schemas.microsoft.com/office/drawing/2014/main" id="{63BE1930-DBD4-A644-80C5-CB4050F900C7}"/>
              </a:ext>
            </a:extLst>
          </p:cNvPr>
          <p:cNvSpPr/>
          <p:nvPr/>
        </p:nvSpPr>
        <p:spPr>
          <a:xfrm>
            <a:off x="5059982" y="3849168"/>
            <a:ext cx="615771" cy="742625"/>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Config</a:t>
            </a:r>
          </a:p>
          <a:p>
            <a:pPr algn="ctr"/>
            <a:r>
              <a:rPr lang="en-US" sz="1100" dirty="0"/>
              <a:t>map</a:t>
            </a:r>
          </a:p>
        </p:txBody>
      </p:sp>
      <p:sp>
        <p:nvSpPr>
          <p:cNvPr id="75" name="Folded Corner 74">
            <a:extLst>
              <a:ext uri="{FF2B5EF4-FFF2-40B4-BE49-F238E27FC236}">
                <a16:creationId xmlns:a16="http://schemas.microsoft.com/office/drawing/2014/main" id="{AD3E16F7-11EE-0042-8478-4886C562136E}"/>
              </a:ext>
            </a:extLst>
          </p:cNvPr>
          <p:cNvSpPr/>
          <p:nvPr/>
        </p:nvSpPr>
        <p:spPr>
          <a:xfrm>
            <a:off x="5010271" y="4877574"/>
            <a:ext cx="615771" cy="742625"/>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Res.</a:t>
            </a:r>
          </a:p>
          <a:p>
            <a:pPr algn="ctr"/>
            <a:r>
              <a:rPr lang="en-US" sz="1100" dirty="0"/>
              <a:t>Limits</a:t>
            </a:r>
          </a:p>
        </p:txBody>
      </p:sp>
      <p:grpSp>
        <p:nvGrpSpPr>
          <p:cNvPr id="55" name="Group 54">
            <a:extLst>
              <a:ext uri="{FF2B5EF4-FFF2-40B4-BE49-F238E27FC236}">
                <a16:creationId xmlns:a16="http://schemas.microsoft.com/office/drawing/2014/main" id="{D6A5B715-4A61-0747-ABB5-A136FBB9DB5C}"/>
              </a:ext>
            </a:extLst>
          </p:cNvPr>
          <p:cNvGrpSpPr/>
          <p:nvPr/>
        </p:nvGrpSpPr>
        <p:grpSpPr>
          <a:xfrm>
            <a:off x="5627286" y="2807786"/>
            <a:ext cx="361848" cy="361848"/>
            <a:chOff x="3897202" y="1492216"/>
            <a:chExt cx="361848" cy="361848"/>
          </a:xfrm>
        </p:grpSpPr>
        <p:cxnSp>
          <p:nvCxnSpPr>
            <p:cNvPr id="56" name="Straight Connector 55">
              <a:extLst>
                <a:ext uri="{FF2B5EF4-FFF2-40B4-BE49-F238E27FC236}">
                  <a16:creationId xmlns:a16="http://schemas.microsoft.com/office/drawing/2014/main" id="{FB71D895-3E6D-6A48-BD55-1DDCB217E725}"/>
                </a:ext>
              </a:extLst>
            </p:cNvPr>
            <p:cNvCxnSpPr>
              <a:cxnSpLocks/>
            </p:cNvCxnSpPr>
            <p:nvPr/>
          </p:nvCxnSpPr>
          <p:spPr>
            <a:xfrm>
              <a:off x="3897202" y="1673140"/>
              <a:ext cx="3618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57353CC-FA53-F745-8756-4046D5C945AF}"/>
                </a:ext>
              </a:extLst>
            </p:cNvPr>
            <p:cNvCxnSpPr>
              <a:cxnSpLocks/>
            </p:cNvCxnSpPr>
            <p:nvPr/>
          </p:nvCxnSpPr>
          <p:spPr>
            <a:xfrm rot="16200000">
              <a:off x="4078126" y="1673140"/>
              <a:ext cx="3618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00DB3B05-D0D9-6446-91C5-5AF3183C182E}"/>
              </a:ext>
            </a:extLst>
          </p:cNvPr>
          <p:cNvSpPr txBox="1"/>
          <p:nvPr/>
        </p:nvSpPr>
        <p:spPr>
          <a:xfrm>
            <a:off x="5989134" y="2865698"/>
            <a:ext cx="800219" cy="261610"/>
          </a:xfrm>
          <a:prstGeom prst="rect">
            <a:avLst/>
          </a:prstGeom>
          <a:noFill/>
        </p:spPr>
        <p:txBody>
          <a:bodyPr wrap="none" rtlCol="0">
            <a:spAutoFit/>
          </a:bodyPr>
          <a:lstStyle/>
          <a:p>
            <a:r>
              <a:rPr lang="en-US" sz="1050" dirty="0">
                <a:latin typeface="Consolas" panose="020B0609020204030204" pitchFamily="49" charset="0"/>
                <a:cs typeface="Consolas" panose="020B0609020204030204" pitchFamily="49" charset="0"/>
              </a:rPr>
              <a:t>/metrics</a:t>
            </a:r>
          </a:p>
        </p:txBody>
      </p:sp>
      <p:sp>
        <p:nvSpPr>
          <p:cNvPr id="64" name="TextBox 63">
            <a:extLst>
              <a:ext uri="{FF2B5EF4-FFF2-40B4-BE49-F238E27FC236}">
                <a16:creationId xmlns:a16="http://schemas.microsoft.com/office/drawing/2014/main" id="{2509C6B5-D110-234C-806C-0D56A48587A5}"/>
              </a:ext>
            </a:extLst>
          </p:cNvPr>
          <p:cNvSpPr txBox="1"/>
          <p:nvPr/>
        </p:nvSpPr>
        <p:spPr>
          <a:xfrm>
            <a:off x="3838173" y="1990340"/>
            <a:ext cx="1082925" cy="307777"/>
          </a:xfrm>
          <a:prstGeom prst="rect">
            <a:avLst/>
          </a:prstGeom>
          <a:noFill/>
        </p:spPr>
        <p:txBody>
          <a:bodyPr wrap="none" rtlCol="0">
            <a:spAutoFit/>
          </a:bodyPr>
          <a:lstStyle/>
          <a:p>
            <a:pPr algn="ctr"/>
            <a:r>
              <a:rPr lang="en-US" sz="1400" dirty="0"/>
              <a:t>Deployment</a:t>
            </a:r>
          </a:p>
        </p:txBody>
      </p:sp>
      <p:sp>
        <p:nvSpPr>
          <p:cNvPr id="65" name="Folded Corner 64">
            <a:extLst>
              <a:ext uri="{FF2B5EF4-FFF2-40B4-BE49-F238E27FC236}">
                <a16:creationId xmlns:a16="http://schemas.microsoft.com/office/drawing/2014/main" id="{0F6D6FA6-D025-F94C-96AD-5A4E9C21B136}"/>
              </a:ext>
            </a:extLst>
          </p:cNvPr>
          <p:cNvSpPr/>
          <p:nvPr/>
        </p:nvSpPr>
        <p:spPr>
          <a:xfrm>
            <a:off x="5010271" y="3750559"/>
            <a:ext cx="615771" cy="742625"/>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Config</a:t>
            </a:r>
          </a:p>
          <a:p>
            <a:pPr algn="ctr"/>
            <a:r>
              <a:rPr lang="en-US" sz="1100" dirty="0"/>
              <a:t>map</a:t>
            </a:r>
          </a:p>
        </p:txBody>
      </p:sp>
      <p:cxnSp>
        <p:nvCxnSpPr>
          <p:cNvPr id="30" name="Elbow Connector 29">
            <a:extLst>
              <a:ext uri="{FF2B5EF4-FFF2-40B4-BE49-F238E27FC236}">
                <a16:creationId xmlns:a16="http://schemas.microsoft.com/office/drawing/2014/main" id="{FA7F6E20-FBE8-C940-8682-6401A6E023E0}"/>
              </a:ext>
            </a:extLst>
          </p:cNvPr>
          <p:cNvCxnSpPr>
            <a:stCxn id="4" idx="2"/>
            <a:endCxn id="65" idx="1"/>
          </p:cNvCxnSpPr>
          <p:nvPr/>
        </p:nvCxnSpPr>
        <p:spPr>
          <a:xfrm rot="16200000" flipH="1">
            <a:off x="4710134" y="3821734"/>
            <a:ext cx="488687" cy="11158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80176919-9845-ED40-ACA9-805AB4F59E09}"/>
              </a:ext>
            </a:extLst>
          </p:cNvPr>
          <p:cNvCxnSpPr>
            <a:cxnSpLocks/>
            <a:stCxn id="4" idx="2"/>
            <a:endCxn id="75" idx="1"/>
          </p:cNvCxnSpPr>
          <p:nvPr/>
        </p:nvCxnSpPr>
        <p:spPr>
          <a:xfrm rot="16200000" flipH="1">
            <a:off x="4146626" y="4385242"/>
            <a:ext cx="1615702" cy="111587"/>
          </a:xfrm>
          <a:prstGeom prst="bentConnector2">
            <a:avLst/>
          </a:prstGeom>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54912444-0CCE-C04B-8416-6BEEA8834402}"/>
              </a:ext>
            </a:extLst>
          </p:cNvPr>
          <p:cNvGrpSpPr/>
          <p:nvPr/>
        </p:nvGrpSpPr>
        <p:grpSpPr>
          <a:xfrm>
            <a:off x="5627286" y="5011958"/>
            <a:ext cx="361848" cy="361848"/>
            <a:chOff x="3897202" y="1492216"/>
            <a:chExt cx="361848" cy="361848"/>
          </a:xfrm>
        </p:grpSpPr>
        <p:cxnSp>
          <p:nvCxnSpPr>
            <p:cNvPr id="76" name="Straight Connector 75">
              <a:extLst>
                <a:ext uri="{FF2B5EF4-FFF2-40B4-BE49-F238E27FC236}">
                  <a16:creationId xmlns:a16="http://schemas.microsoft.com/office/drawing/2014/main" id="{AAEBB5A9-AABD-DB4F-A0C0-47C0DD8F1036}"/>
                </a:ext>
              </a:extLst>
            </p:cNvPr>
            <p:cNvCxnSpPr>
              <a:cxnSpLocks/>
            </p:cNvCxnSpPr>
            <p:nvPr/>
          </p:nvCxnSpPr>
          <p:spPr>
            <a:xfrm>
              <a:off x="3897202" y="1673140"/>
              <a:ext cx="3618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F101204-7DEC-E947-9DDE-FA1BDDD304F6}"/>
                </a:ext>
              </a:extLst>
            </p:cNvPr>
            <p:cNvCxnSpPr>
              <a:cxnSpLocks/>
            </p:cNvCxnSpPr>
            <p:nvPr/>
          </p:nvCxnSpPr>
          <p:spPr>
            <a:xfrm rot="16200000">
              <a:off x="4078126" y="1673140"/>
              <a:ext cx="3618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9" name="TextBox 78">
            <a:extLst>
              <a:ext uri="{FF2B5EF4-FFF2-40B4-BE49-F238E27FC236}">
                <a16:creationId xmlns:a16="http://schemas.microsoft.com/office/drawing/2014/main" id="{74BA60DA-78B8-2440-9602-8CED3329CF00}"/>
              </a:ext>
            </a:extLst>
          </p:cNvPr>
          <p:cNvSpPr txBox="1"/>
          <p:nvPr/>
        </p:nvSpPr>
        <p:spPr>
          <a:xfrm>
            <a:off x="6200212" y="4558555"/>
            <a:ext cx="848309" cy="253916"/>
          </a:xfrm>
          <a:prstGeom prst="rect">
            <a:avLst/>
          </a:prstGeom>
          <a:solidFill>
            <a:schemeClr val="bg1"/>
          </a:solidFill>
        </p:spPr>
        <p:txBody>
          <a:bodyPr wrap="none" rtlCol="0">
            <a:spAutoFit/>
          </a:bodyPr>
          <a:lstStyle/>
          <a:p>
            <a:r>
              <a:rPr lang="en-US" sz="1050" dirty="0">
                <a:latin typeface="Consolas" panose="020B0609020204030204" pitchFamily="49" charset="0"/>
                <a:cs typeface="Consolas" panose="020B0609020204030204" pitchFamily="49" charset="0"/>
              </a:rPr>
              <a:t>/</a:t>
            </a:r>
            <a:r>
              <a:rPr lang="en-US" sz="1050" dirty="0" err="1">
                <a:latin typeface="Consolas" panose="020B0609020204030204" pitchFamily="49" charset="0"/>
                <a:cs typeface="Consolas" panose="020B0609020204030204" pitchFamily="49" charset="0"/>
              </a:rPr>
              <a:t>tunables</a:t>
            </a:r>
            <a:endParaRPr lang="en-US" sz="1050" dirty="0">
              <a:latin typeface="Consolas" panose="020B0609020204030204" pitchFamily="49" charset="0"/>
              <a:cs typeface="Consolas" panose="020B0609020204030204" pitchFamily="49" charset="0"/>
            </a:endParaRPr>
          </a:p>
        </p:txBody>
      </p:sp>
      <p:grpSp>
        <p:nvGrpSpPr>
          <p:cNvPr id="81" name="Group 80">
            <a:extLst>
              <a:ext uri="{FF2B5EF4-FFF2-40B4-BE49-F238E27FC236}">
                <a16:creationId xmlns:a16="http://schemas.microsoft.com/office/drawing/2014/main" id="{258C200F-E2C0-774C-A99B-0E0A68A46527}"/>
              </a:ext>
            </a:extLst>
          </p:cNvPr>
          <p:cNvGrpSpPr/>
          <p:nvPr/>
        </p:nvGrpSpPr>
        <p:grpSpPr>
          <a:xfrm>
            <a:off x="7048521" y="1541715"/>
            <a:ext cx="814244" cy="668242"/>
            <a:chOff x="7451634" y="809897"/>
            <a:chExt cx="1262743" cy="1036320"/>
          </a:xfrm>
        </p:grpSpPr>
        <p:sp>
          <p:nvSpPr>
            <p:cNvPr id="82" name="Hexagon 81">
              <a:extLst>
                <a:ext uri="{FF2B5EF4-FFF2-40B4-BE49-F238E27FC236}">
                  <a16:creationId xmlns:a16="http://schemas.microsoft.com/office/drawing/2014/main" id="{1B756AF8-2E64-EC4C-BF55-6F64DFB31E62}"/>
                </a:ext>
              </a:extLst>
            </p:cNvPr>
            <p:cNvSpPr/>
            <p:nvPr/>
          </p:nvSpPr>
          <p:spPr>
            <a:xfrm>
              <a:off x="7451634" y="809897"/>
              <a:ext cx="1262743" cy="1036320"/>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pic>
          <p:nvPicPr>
            <p:cNvPr id="84" name="Picture 2" descr="Container monitoring system Prometheus gets a major update ...">
              <a:extLst>
                <a:ext uri="{FF2B5EF4-FFF2-40B4-BE49-F238E27FC236}">
                  <a16:creationId xmlns:a16="http://schemas.microsoft.com/office/drawing/2014/main" id="{4C190ADE-7AB0-9544-B25E-B65E60EBC2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8399" y="982236"/>
              <a:ext cx="1129212" cy="69164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6" name="Group 85">
            <a:extLst>
              <a:ext uri="{FF2B5EF4-FFF2-40B4-BE49-F238E27FC236}">
                <a16:creationId xmlns:a16="http://schemas.microsoft.com/office/drawing/2014/main" id="{D750416D-34D2-DC44-8371-94E20D885720}"/>
              </a:ext>
            </a:extLst>
          </p:cNvPr>
          <p:cNvGrpSpPr/>
          <p:nvPr/>
        </p:nvGrpSpPr>
        <p:grpSpPr>
          <a:xfrm>
            <a:off x="7862765" y="1748878"/>
            <a:ext cx="253916" cy="253916"/>
            <a:chOff x="3897202" y="1492216"/>
            <a:chExt cx="361848" cy="361848"/>
          </a:xfrm>
        </p:grpSpPr>
        <p:cxnSp>
          <p:nvCxnSpPr>
            <p:cNvPr id="87" name="Straight Connector 86">
              <a:extLst>
                <a:ext uri="{FF2B5EF4-FFF2-40B4-BE49-F238E27FC236}">
                  <a16:creationId xmlns:a16="http://schemas.microsoft.com/office/drawing/2014/main" id="{6964E58A-B929-E244-9EF3-30F8E2223CB2}"/>
                </a:ext>
              </a:extLst>
            </p:cNvPr>
            <p:cNvCxnSpPr>
              <a:cxnSpLocks/>
            </p:cNvCxnSpPr>
            <p:nvPr/>
          </p:nvCxnSpPr>
          <p:spPr>
            <a:xfrm>
              <a:off x="3897202" y="1673140"/>
              <a:ext cx="3618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B7B2ED4-9B0A-524E-B71E-24FCBC535C18}"/>
                </a:ext>
              </a:extLst>
            </p:cNvPr>
            <p:cNvCxnSpPr>
              <a:cxnSpLocks/>
            </p:cNvCxnSpPr>
            <p:nvPr/>
          </p:nvCxnSpPr>
          <p:spPr>
            <a:xfrm rot="16200000">
              <a:off x="4078126" y="1673140"/>
              <a:ext cx="3618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3" name="Right Brace 42">
            <a:extLst>
              <a:ext uri="{FF2B5EF4-FFF2-40B4-BE49-F238E27FC236}">
                <a16:creationId xmlns:a16="http://schemas.microsoft.com/office/drawing/2014/main" id="{D954B14C-0206-5E45-A17B-6DDB6E4E63BE}"/>
              </a:ext>
            </a:extLst>
          </p:cNvPr>
          <p:cNvSpPr/>
          <p:nvPr/>
        </p:nvSpPr>
        <p:spPr>
          <a:xfrm>
            <a:off x="6052683" y="4121871"/>
            <a:ext cx="171145" cy="1127015"/>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TextBox 88">
            <a:extLst>
              <a:ext uri="{FF2B5EF4-FFF2-40B4-BE49-F238E27FC236}">
                <a16:creationId xmlns:a16="http://schemas.microsoft.com/office/drawing/2014/main" id="{A886A43F-BEA8-7040-B416-DCBB454CD0EA}"/>
              </a:ext>
            </a:extLst>
          </p:cNvPr>
          <p:cNvSpPr txBox="1"/>
          <p:nvPr/>
        </p:nvSpPr>
        <p:spPr>
          <a:xfrm>
            <a:off x="8108919" y="1739335"/>
            <a:ext cx="1069524" cy="253916"/>
          </a:xfrm>
          <a:prstGeom prst="rect">
            <a:avLst/>
          </a:prstGeom>
          <a:noFill/>
        </p:spPr>
        <p:txBody>
          <a:bodyPr wrap="none" rtlCol="0">
            <a:spAutoFit/>
          </a:bodyPr>
          <a:lstStyle/>
          <a:p>
            <a:r>
              <a:rPr lang="en-US" sz="1050" dirty="0">
                <a:latin typeface="Consolas" panose="020B0609020204030204" pitchFamily="49" charset="0"/>
                <a:cs typeface="Consolas" panose="020B0609020204030204" pitchFamily="49" charset="0"/>
              </a:rPr>
              <a:t>/observables</a:t>
            </a:r>
          </a:p>
        </p:txBody>
      </p:sp>
      <p:cxnSp>
        <p:nvCxnSpPr>
          <p:cNvPr id="70" name="Elbow Connector 69">
            <a:extLst>
              <a:ext uri="{FF2B5EF4-FFF2-40B4-BE49-F238E27FC236}">
                <a16:creationId xmlns:a16="http://schemas.microsoft.com/office/drawing/2014/main" id="{1F8EEE16-9E23-E14A-BC24-51DFAF4CE1D4}"/>
              </a:ext>
            </a:extLst>
          </p:cNvPr>
          <p:cNvCxnSpPr>
            <a:cxnSpLocks/>
            <a:stCxn id="23" idx="0"/>
            <a:endCxn id="82" idx="3"/>
          </p:cNvCxnSpPr>
          <p:nvPr/>
        </p:nvCxnSpPr>
        <p:spPr>
          <a:xfrm rot="5400000" flipH="1" flipV="1">
            <a:off x="6223951" y="2041129"/>
            <a:ext cx="989862" cy="65927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ounded Rectangle 94">
            <a:extLst>
              <a:ext uri="{FF2B5EF4-FFF2-40B4-BE49-F238E27FC236}">
                <a16:creationId xmlns:a16="http://schemas.microsoft.com/office/drawing/2014/main" id="{E20DF8B2-7954-A64E-9E54-66A49224AB5F}"/>
              </a:ext>
            </a:extLst>
          </p:cNvPr>
          <p:cNvSpPr/>
          <p:nvPr/>
        </p:nvSpPr>
        <p:spPr>
          <a:xfrm>
            <a:off x="8449562" y="3190947"/>
            <a:ext cx="3134140" cy="3052422"/>
          </a:xfrm>
          <a:prstGeom prst="roundRect">
            <a:avLst>
              <a:gd name="adj" fmla="val 5614"/>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96" name="Group 95">
            <a:extLst>
              <a:ext uri="{FF2B5EF4-FFF2-40B4-BE49-F238E27FC236}">
                <a16:creationId xmlns:a16="http://schemas.microsoft.com/office/drawing/2014/main" id="{CEFDE0E0-9083-CA40-B85B-660A60B254FD}"/>
              </a:ext>
            </a:extLst>
          </p:cNvPr>
          <p:cNvGrpSpPr/>
          <p:nvPr/>
        </p:nvGrpSpPr>
        <p:grpSpPr>
          <a:xfrm>
            <a:off x="8565321" y="4808328"/>
            <a:ext cx="994172" cy="815906"/>
            <a:chOff x="7451634" y="809897"/>
            <a:chExt cx="1262743" cy="1036320"/>
          </a:xfrm>
        </p:grpSpPr>
        <p:sp>
          <p:nvSpPr>
            <p:cNvPr id="97" name="Hexagon 96">
              <a:extLst>
                <a:ext uri="{FF2B5EF4-FFF2-40B4-BE49-F238E27FC236}">
                  <a16:creationId xmlns:a16="http://schemas.microsoft.com/office/drawing/2014/main" id="{0B0A6EBD-3EA7-B242-A702-3A4CBD25EA24}"/>
                </a:ext>
              </a:extLst>
            </p:cNvPr>
            <p:cNvSpPr/>
            <p:nvPr/>
          </p:nvSpPr>
          <p:spPr>
            <a:xfrm>
              <a:off x="7451634" y="809897"/>
              <a:ext cx="1262743" cy="1036320"/>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Reloader</a:t>
              </a:r>
              <a:endParaRPr lang="en-US" sz="1400" dirty="0">
                <a:solidFill>
                  <a:schemeClr val="tx1"/>
                </a:solidFill>
              </a:endParaRPr>
            </a:p>
          </p:txBody>
        </p:sp>
        <p:pic>
          <p:nvPicPr>
            <p:cNvPr id="98" name="Picture 2" descr="Line arrow Rotate left">
              <a:extLst>
                <a:ext uri="{FF2B5EF4-FFF2-40B4-BE49-F238E27FC236}">
                  <a16:creationId xmlns:a16="http://schemas.microsoft.com/office/drawing/2014/main" id="{15C617A2-88D2-0E4F-94B0-1F544E194535}"/>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7737184" y="844586"/>
              <a:ext cx="691642" cy="691642"/>
            </a:xfrm>
            <a:prstGeom prst="rect">
              <a:avLst/>
            </a:prstGeom>
            <a:noFill/>
            <a:extLst>
              <a:ext uri="{909E8E84-426E-40DD-AFC4-6F175D3DCCD1}">
                <a14:hiddenFill xmlns:a14="http://schemas.microsoft.com/office/drawing/2010/main">
                  <a:solidFill>
                    <a:srgbClr val="FFFFFF"/>
                  </a:solidFill>
                </a14:hiddenFill>
              </a:ext>
            </a:extLst>
          </p:spPr>
        </p:pic>
      </p:grpSp>
      <p:sp>
        <p:nvSpPr>
          <p:cNvPr id="99" name="TextBox 98">
            <a:extLst>
              <a:ext uri="{FF2B5EF4-FFF2-40B4-BE49-F238E27FC236}">
                <a16:creationId xmlns:a16="http://schemas.microsoft.com/office/drawing/2014/main" id="{C01C2CD7-F53B-2E4B-A0E8-2CA36DB04C80}"/>
              </a:ext>
            </a:extLst>
          </p:cNvPr>
          <p:cNvSpPr txBox="1"/>
          <p:nvPr/>
        </p:nvSpPr>
        <p:spPr>
          <a:xfrm>
            <a:off x="8453036" y="3209490"/>
            <a:ext cx="1106457" cy="307777"/>
          </a:xfrm>
          <a:prstGeom prst="rect">
            <a:avLst/>
          </a:prstGeom>
          <a:noFill/>
        </p:spPr>
        <p:txBody>
          <a:bodyPr wrap="none" rtlCol="0">
            <a:spAutoFit/>
          </a:bodyPr>
          <a:lstStyle/>
          <a:p>
            <a:r>
              <a:rPr lang="en-US" sz="1400" dirty="0"/>
              <a:t>SmartTuning</a:t>
            </a:r>
          </a:p>
        </p:txBody>
      </p:sp>
      <p:grpSp>
        <p:nvGrpSpPr>
          <p:cNvPr id="101" name="Group 100">
            <a:extLst>
              <a:ext uri="{FF2B5EF4-FFF2-40B4-BE49-F238E27FC236}">
                <a16:creationId xmlns:a16="http://schemas.microsoft.com/office/drawing/2014/main" id="{0E2E4AF4-5DB2-7E4D-8CBF-760F32610167}"/>
              </a:ext>
            </a:extLst>
          </p:cNvPr>
          <p:cNvGrpSpPr/>
          <p:nvPr/>
        </p:nvGrpSpPr>
        <p:grpSpPr>
          <a:xfrm>
            <a:off x="8616850" y="3761325"/>
            <a:ext cx="994172" cy="820393"/>
            <a:chOff x="5671185" y="3031241"/>
            <a:chExt cx="994172" cy="820393"/>
          </a:xfrm>
        </p:grpSpPr>
        <p:sp>
          <p:nvSpPr>
            <p:cNvPr id="102" name="Hexagon 101">
              <a:extLst>
                <a:ext uri="{FF2B5EF4-FFF2-40B4-BE49-F238E27FC236}">
                  <a16:creationId xmlns:a16="http://schemas.microsoft.com/office/drawing/2014/main" id="{BB811646-B7C5-444A-B8B3-6AA4AC477CD0}"/>
                </a:ext>
              </a:extLst>
            </p:cNvPr>
            <p:cNvSpPr/>
            <p:nvPr/>
          </p:nvSpPr>
          <p:spPr>
            <a:xfrm>
              <a:off x="5671185" y="3035728"/>
              <a:ext cx="994172" cy="815906"/>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Injector</a:t>
              </a:r>
              <a:endParaRPr lang="en-US" sz="1400" dirty="0">
                <a:solidFill>
                  <a:schemeClr val="tx1"/>
                </a:solidFill>
              </a:endParaRPr>
            </a:p>
          </p:txBody>
        </p:sp>
        <p:pic>
          <p:nvPicPr>
            <p:cNvPr id="103" name="Graphic 102" descr="Puzzle pieces">
              <a:extLst>
                <a:ext uri="{FF2B5EF4-FFF2-40B4-BE49-F238E27FC236}">
                  <a16:creationId xmlns:a16="http://schemas.microsoft.com/office/drawing/2014/main" id="{BCC99000-DEEE-CB4A-A590-46E3FB3CDD6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06026" y="3031241"/>
              <a:ext cx="502650" cy="502650"/>
            </a:xfrm>
            <a:prstGeom prst="rect">
              <a:avLst/>
            </a:prstGeom>
          </p:spPr>
        </p:pic>
      </p:grpSp>
      <p:grpSp>
        <p:nvGrpSpPr>
          <p:cNvPr id="104" name="Group 103">
            <a:extLst>
              <a:ext uri="{FF2B5EF4-FFF2-40B4-BE49-F238E27FC236}">
                <a16:creationId xmlns:a16="http://schemas.microsoft.com/office/drawing/2014/main" id="{B7C3A60B-0E2D-B44D-BCD8-48C38A2E21E1}"/>
              </a:ext>
            </a:extLst>
          </p:cNvPr>
          <p:cNvGrpSpPr/>
          <p:nvPr/>
        </p:nvGrpSpPr>
        <p:grpSpPr>
          <a:xfrm>
            <a:off x="9532214" y="4274814"/>
            <a:ext cx="994172" cy="815906"/>
            <a:chOff x="6721891" y="3594467"/>
            <a:chExt cx="994172" cy="815906"/>
          </a:xfrm>
        </p:grpSpPr>
        <p:sp>
          <p:nvSpPr>
            <p:cNvPr id="105" name="Hexagon 104">
              <a:extLst>
                <a:ext uri="{FF2B5EF4-FFF2-40B4-BE49-F238E27FC236}">
                  <a16:creationId xmlns:a16="http://schemas.microsoft.com/office/drawing/2014/main" id="{7338CB2B-937E-2643-A557-F733BC88822A}"/>
                </a:ext>
              </a:extLst>
            </p:cNvPr>
            <p:cNvSpPr/>
            <p:nvPr/>
          </p:nvSpPr>
          <p:spPr>
            <a:xfrm>
              <a:off x="6721891" y="3594467"/>
              <a:ext cx="994172" cy="815906"/>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Tuning</a:t>
              </a:r>
              <a:endParaRPr lang="en-US" sz="1400" dirty="0">
                <a:solidFill>
                  <a:schemeClr val="tx1"/>
                </a:solidFill>
              </a:endParaRPr>
            </a:p>
          </p:txBody>
        </p:sp>
        <p:pic>
          <p:nvPicPr>
            <p:cNvPr id="106" name="Graphic 105" descr="Gauge">
              <a:extLst>
                <a:ext uri="{FF2B5EF4-FFF2-40B4-BE49-F238E27FC236}">
                  <a16:creationId xmlns:a16="http://schemas.microsoft.com/office/drawing/2014/main" id="{4697E53F-DA55-9340-A15A-AA946E2C43F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87895" y="3614266"/>
              <a:ext cx="479983" cy="479983"/>
            </a:xfrm>
            <a:prstGeom prst="rect">
              <a:avLst/>
            </a:prstGeom>
          </p:spPr>
        </p:pic>
      </p:grpSp>
      <p:sp>
        <p:nvSpPr>
          <p:cNvPr id="108" name="Hexagon 107">
            <a:extLst>
              <a:ext uri="{FF2B5EF4-FFF2-40B4-BE49-F238E27FC236}">
                <a16:creationId xmlns:a16="http://schemas.microsoft.com/office/drawing/2014/main" id="{61F8A201-A530-DA47-8B30-9860DD8A2740}"/>
              </a:ext>
            </a:extLst>
          </p:cNvPr>
          <p:cNvSpPr/>
          <p:nvPr/>
        </p:nvSpPr>
        <p:spPr>
          <a:xfrm>
            <a:off x="10444787" y="4774596"/>
            <a:ext cx="994171" cy="815906"/>
          </a:xfrm>
          <a:prstGeom prst="hexagon">
            <a:avLst/>
          </a:prstGeom>
          <a:solidFill>
            <a:srgbClr val="FFFFFF"/>
          </a:solidFill>
          <a:ln>
            <a:solidFill>
              <a:schemeClr val="tx1"/>
            </a:solidFill>
            <a:prstDash val="sysDash"/>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pic>
        <p:nvPicPr>
          <p:cNvPr id="109" name="Picture 2" descr="Container monitoring system Prometheus gets a major update ...">
            <a:extLst>
              <a:ext uri="{FF2B5EF4-FFF2-40B4-BE49-F238E27FC236}">
                <a16:creationId xmlns:a16="http://schemas.microsoft.com/office/drawing/2014/main" id="{F42BF51C-5AE5-9543-84CD-933FC2A73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7352" y="4910280"/>
            <a:ext cx="889041" cy="544537"/>
          </a:xfrm>
          <a:prstGeom prst="rect">
            <a:avLst/>
          </a:prstGeom>
          <a:noFill/>
          <a:extLst>
            <a:ext uri="{909E8E84-426E-40DD-AFC4-6F175D3DCCD1}">
              <a14:hiddenFill xmlns:a14="http://schemas.microsoft.com/office/drawing/2010/main">
                <a:solidFill>
                  <a:srgbClr val="FFFFFF"/>
                </a:solidFill>
              </a14:hiddenFill>
            </a:ext>
          </a:extLst>
        </p:spPr>
      </p:pic>
      <p:grpSp>
        <p:nvGrpSpPr>
          <p:cNvPr id="110" name="Group 109">
            <a:extLst>
              <a:ext uri="{FF2B5EF4-FFF2-40B4-BE49-F238E27FC236}">
                <a16:creationId xmlns:a16="http://schemas.microsoft.com/office/drawing/2014/main" id="{8CA14C10-27C1-394E-890E-4A9AD6588EFB}"/>
              </a:ext>
            </a:extLst>
          </p:cNvPr>
          <p:cNvGrpSpPr/>
          <p:nvPr/>
        </p:nvGrpSpPr>
        <p:grpSpPr>
          <a:xfrm>
            <a:off x="9503180" y="5266689"/>
            <a:ext cx="994172" cy="815906"/>
            <a:chOff x="10204452" y="3941079"/>
            <a:chExt cx="994172" cy="815906"/>
          </a:xfrm>
        </p:grpSpPr>
        <p:sp>
          <p:nvSpPr>
            <p:cNvPr id="111" name="Hexagon 110">
              <a:extLst>
                <a:ext uri="{FF2B5EF4-FFF2-40B4-BE49-F238E27FC236}">
                  <a16:creationId xmlns:a16="http://schemas.microsoft.com/office/drawing/2014/main" id="{C64F9C15-72EB-AA43-AEDD-7CCFFECCB13C}"/>
                </a:ext>
              </a:extLst>
            </p:cNvPr>
            <p:cNvSpPr/>
            <p:nvPr/>
          </p:nvSpPr>
          <p:spPr>
            <a:xfrm>
              <a:off x="10204452" y="3941079"/>
              <a:ext cx="994172" cy="815906"/>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Sampler</a:t>
              </a:r>
              <a:endParaRPr lang="en-US" sz="1400" dirty="0">
                <a:solidFill>
                  <a:schemeClr val="tx1"/>
                </a:solidFill>
              </a:endParaRPr>
            </a:p>
          </p:txBody>
        </p:sp>
        <p:pic>
          <p:nvPicPr>
            <p:cNvPr id="112" name="Graphic 111" descr="Research">
              <a:extLst>
                <a:ext uri="{FF2B5EF4-FFF2-40B4-BE49-F238E27FC236}">
                  <a16:creationId xmlns:a16="http://schemas.microsoft.com/office/drawing/2014/main" id="{51A0A16B-972D-C544-8739-47F0A7040CA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453187" y="3962338"/>
              <a:ext cx="494972" cy="494972"/>
            </a:xfrm>
            <a:prstGeom prst="rect">
              <a:avLst/>
            </a:prstGeom>
          </p:spPr>
        </p:pic>
      </p:grpSp>
      <p:grpSp>
        <p:nvGrpSpPr>
          <p:cNvPr id="113" name="Group 112">
            <a:extLst>
              <a:ext uri="{FF2B5EF4-FFF2-40B4-BE49-F238E27FC236}">
                <a16:creationId xmlns:a16="http://schemas.microsoft.com/office/drawing/2014/main" id="{CEAB742E-24CA-DF4E-995B-E65A9B63998D}"/>
              </a:ext>
            </a:extLst>
          </p:cNvPr>
          <p:cNvGrpSpPr/>
          <p:nvPr/>
        </p:nvGrpSpPr>
        <p:grpSpPr>
          <a:xfrm>
            <a:off x="10457597" y="3765852"/>
            <a:ext cx="994172" cy="815906"/>
            <a:chOff x="9136843" y="3063833"/>
            <a:chExt cx="994172" cy="815906"/>
          </a:xfrm>
        </p:grpSpPr>
        <p:sp>
          <p:nvSpPr>
            <p:cNvPr id="114" name="Hexagon 113">
              <a:extLst>
                <a:ext uri="{FF2B5EF4-FFF2-40B4-BE49-F238E27FC236}">
                  <a16:creationId xmlns:a16="http://schemas.microsoft.com/office/drawing/2014/main" id="{B6423B97-18E3-3D46-BE88-6D047F644C60}"/>
                </a:ext>
              </a:extLst>
            </p:cNvPr>
            <p:cNvSpPr/>
            <p:nvPr/>
          </p:nvSpPr>
          <p:spPr>
            <a:xfrm>
              <a:off x="9136843" y="3063833"/>
              <a:ext cx="994172" cy="815906"/>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Classifier</a:t>
              </a:r>
              <a:endParaRPr lang="en-US" sz="1400" dirty="0">
                <a:solidFill>
                  <a:schemeClr val="tx1"/>
                </a:solidFill>
              </a:endParaRPr>
            </a:p>
          </p:txBody>
        </p:sp>
        <p:pic>
          <p:nvPicPr>
            <p:cNvPr id="115" name="Graphic 114" descr="Sport balls">
              <a:extLst>
                <a:ext uri="{FF2B5EF4-FFF2-40B4-BE49-F238E27FC236}">
                  <a16:creationId xmlns:a16="http://schemas.microsoft.com/office/drawing/2014/main" id="{DFDB9CD6-5EFC-DA44-96C6-500F7939891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406004" y="3099124"/>
              <a:ext cx="455850" cy="455850"/>
            </a:xfrm>
            <a:prstGeom prst="rect">
              <a:avLst/>
            </a:prstGeom>
          </p:spPr>
        </p:pic>
      </p:grpSp>
      <p:grpSp>
        <p:nvGrpSpPr>
          <p:cNvPr id="116" name="Group 115">
            <a:extLst>
              <a:ext uri="{FF2B5EF4-FFF2-40B4-BE49-F238E27FC236}">
                <a16:creationId xmlns:a16="http://schemas.microsoft.com/office/drawing/2014/main" id="{CCAC5945-2299-D242-A8EA-8D91F26BBECE}"/>
              </a:ext>
            </a:extLst>
          </p:cNvPr>
          <p:cNvGrpSpPr/>
          <p:nvPr/>
        </p:nvGrpSpPr>
        <p:grpSpPr>
          <a:xfrm>
            <a:off x="9541123" y="3313763"/>
            <a:ext cx="994172" cy="815906"/>
            <a:chOff x="1468104" y="2078751"/>
            <a:chExt cx="994172" cy="815906"/>
          </a:xfrm>
        </p:grpSpPr>
        <p:sp>
          <p:nvSpPr>
            <p:cNvPr id="117" name="Hexagon 116">
              <a:extLst>
                <a:ext uri="{FF2B5EF4-FFF2-40B4-BE49-F238E27FC236}">
                  <a16:creationId xmlns:a16="http://schemas.microsoft.com/office/drawing/2014/main" id="{ADD4F661-92BE-354C-8263-2CA0DD914C62}"/>
                </a:ext>
              </a:extLst>
            </p:cNvPr>
            <p:cNvSpPr/>
            <p:nvPr/>
          </p:nvSpPr>
          <p:spPr>
            <a:xfrm>
              <a:off x="1468104" y="2078751"/>
              <a:ext cx="994172" cy="815906"/>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700" dirty="0">
                  <a:solidFill>
                    <a:schemeClr val="tx1"/>
                  </a:solidFill>
                </a:rPr>
                <a:t>Search space</a:t>
              </a:r>
            </a:p>
          </p:txBody>
        </p:sp>
        <p:pic>
          <p:nvPicPr>
            <p:cNvPr id="118" name="Graphic 117" descr="Clipboard with solid fill">
              <a:extLst>
                <a:ext uri="{FF2B5EF4-FFF2-40B4-BE49-F238E27FC236}">
                  <a16:creationId xmlns:a16="http://schemas.microsoft.com/office/drawing/2014/main" id="{2B27CE3C-1AF4-4342-BAF1-51961E1AE69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709680" y="2117532"/>
              <a:ext cx="511020" cy="511020"/>
            </a:xfrm>
            <a:prstGeom prst="rect">
              <a:avLst/>
            </a:prstGeom>
          </p:spPr>
        </p:pic>
      </p:grpSp>
      <p:cxnSp>
        <p:nvCxnSpPr>
          <p:cNvPr id="121" name="Elbow Connector 120">
            <a:extLst>
              <a:ext uri="{FF2B5EF4-FFF2-40B4-BE49-F238E27FC236}">
                <a16:creationId xmlns:a16="http://schemas.microsoft.com/office/drawing/2014/main" id="{CEE734A2-B470-3C47-98B6-4052A7C51593}"/>
              </a:ext>
            </a:extLst>
          </p:cNvPr>
          <p:cNvCxnSpPr>
            <a:cxnSpLocks/>
            <a:stCxn id="79" idx="2"/>
            <a:endCxn id="111" idx="2"/>
          </p:cNvCxnSpPr>
          <p:nvPr/>
        </p:nvCxnSpPr>
        <p:spPr>
          <a:xfrm rot="16200000" flipH="1">
            <a:off x="7530700" y="3906138"/>
            <a:ext cx="1270124" cy="3082790"/>
          </a:xfrm>
          <a:prstGeom prst="bentConnector3">
            <a:avLst>
              <a:gd name="adj1" fmla="val 143407"/>
            </a:avLst>
          </a:prstGeom>
          <a:ln w="6350">
            <a:solidFill>
              <a:schemeClr val="tx1"/>
            </a:solidFill>
            <a:prstDash val="sysDash"/>
            <a:headEnd type="none"/>
            <a:tailEnd type="triangle"/>
          </a:ln>
        </p:spPr>
        <p:style>
          <a:lnRef idx="1">
            <a:schemeClr val="dk1"/>
          </a:lnRef>
          <a:fillRef idx="0">
            <a:schemeClr val="dk1"/>
          </a:fillRef>
          <a:effectRef idx="0">
            <a:schemeClr val="dk1"/>
          </a:effectRef>
          <a:fontRef idx="minor">
            <a:schemeClr val="tx1"/>
          </a:fontRef>
        </p:style>
      </p:cxnSp>
      <p:cxnSp>
        <p:nvCxnSpPr>
          <p:cNvPr id="126" name="Elbow Connector 125">
            <a:extLst>
              <a:ext uri="{FF2B5EF4-FFF2-40B4-BE49-F238E27FC236}">
                <a16:creationId xmlns:a16="http://schemas.microsoft.com/office/drawing/2014/main" id="{DABA48FC-482A-2048-A25F-B746E32854CE}"/>
              </a:ext>
            </a:extLst>
          </p:cNvPr>
          <p:cNvCxnSpPr>
            <a:cxnSpLocks/>
            <a:stCxn id="230" idx="2"/>
            <a:endCxn id="105" idx="3"/>
          </p:cNvCxnSpPr>
          <p:nvPr/>
        </p:nvCxnSpPr>
        <p:spPr>
          <a:xfrm rot="5400000" flipH="1" flipV="1">
            <a:off x="6337734" y="1707075"/>
            <a:ext cx="218787" cy="6170171"/>
          </a:xfrm>
          <a:prstGeom prst="bentConnector4">
            <a:avLst>
              <a:gd name="adj1" fmla="val -522426"/>
              <a:gd name="adj2" fmla="val 69366"/>
            </a:avLst>
          </a:prstGeom>
          <a:ln w="6350">
            <a:solidFill>
              <a:schemeClr val="tx1"/>
            </a:solidFill>
            <a:prstDash val="solid"/>
            <a:headEnd type="triangle"/>
            <a:tailEnd type="none"/>
          </a:ln>
        </p:spPr>
        <p:style>
          <a:lnRef idx="1">
            <a:schemeClr val="dk1"/>
          </a:lnRef>
          <a:fillRef idx="0">
            <a:schemeClr val="dk1"/>
          </a:fillRef>
          <a:effectRef idx="0">
            <a:schemeClr val="dk1"/>
          </a:effectRef>
          <a:fontRef idx="minor">
            <a:schemeClr val="tx1"/>
          </a:fontRef>
        </p:style>
      </p:cxnSp>
      <p:sp>
        <p:nvSpPr>
          <p:cNvPr id="1030" name="Up Arrow 1029">
            <a:extLst>
              <a:ext uri="{FF2B5EF4-FFF2-40B4-BE49-F238E27FC236}">
                <a16:creationId xmlns:a16="http://schemas.microsoft.com/office/drawing/2014/main" id="{C2864178-A44E-7345-8EC2-456E3E19C014}"/>
              </a:ext>
            </a:extLst>
          </p:cNvPr>
          <p:cNvSpPr/>
          <p:nvPr/>
        </p:nvSpPr>
        <p:spPr>
          <a:xfrm rot="17704533">
            <a:off x="10382415" y="4829535"/>
            <a:ext cx="150363" cy="257554"/>
          </a:xfrm>
          <a:prstGeom prst="upArrow">
            <a:avLst/>
          </a:prstGeom>
          <a:ln w="9525"/>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5F97C001-C49E-8840-86A2-D1C7102A1272}"/>
              </a:ext>
            </a:extLst>
          </p:cNvPr>
          <p:cNvSpPr/>
          <p:nvPr/>
        </p:nvSpPr>
        <p:spPr>
          <a:xfrm>
            <a:off x="4171326" y="2348036"/>
            <a:ext cx="1454716" cy="128514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1" name="TextBox 50">
            <a:extLst>
              <a:ext uri="{FF2B5EF4-FFF2-40B4-BE49-F238E27FC236}">
                <a16:creationId xmlns:a16="http://schemas.microsoft.com/office/drawing/2014/main" id="{EFA19876-E4A0-474D-A884-DD0BC6C463C2}"/>
              </a:ext>
            </a:extLst>
          </p:cNvPr>
          <p:cNvSpPr txBox="1"/>
          <p:nvPr/>
        </p:nvSpPr>
        <p:spPr>
          <a:xfrm>
            <a:off x="4233438" y="2836722"/>
            <a:ext cx="1330493" cy="307777"/>
          </a:xfrm>
          <a:prstGeom prst="rect">
            <a:avLst/>
          </a:prstGeom>
          <a:noFill/>
        </p:spPr>
        <p:txBody>
          <a:bodyPr wrap="none" rtlCol="0">
            <a:spAutoFit/>
          </a:bodyPr>
          <a:lstStyle/>
          <a:p>
            <a:pPr algn="ctr"/>
            <a:r>
              <a:rPr lang="en-US" sz="1400" dirty="0"/>
              <a:t>Application Pod</a:t>
            </a:r>
          </a:p>
        </p:txBody>
      </p:sp>
      <p:sp>
        <p:nvSpPr>
          <p:cNvPr id="167" name="Rounded Rectangle 166">
            <a:extLst>
              <a:ext uri="{FF2B5EF4-FFF2-40B4-BE49-F238E27FC236}">
                <a16:creationId xmlns:a16="http://schemas.microsoft.com/office/drawing/2014/main" id="{C00103C6-779F-544C-AA47-D8D21BF9F2F3}"/>
              </a:ext>
            </a:extLst>
          </p:cNvPr>
          <p:cNvSpPr/>
          <p:nvPr/>
        </p:nvSpPr>
        <p:spPr>
          <a:xfrm>
            <a:off x="502644" y="2002794"/>
            <a:ext cx="2004832" cy="3803379"/>
          </a:xfrm>
          <a:prstGeom prst="roundRect">
            <a:avLst>
              <a:gd name="adj" fmla="val 2799"/>
            </a:avLst>
          </a:prstGeom>
          <a:no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grpSp>
        <p:nvGrpSpPr>
          <p:cNvPr id="168" name="Group 167">
            <a:extLst>
              <a:ext uri="{FF2B5EF4-FFF2-40B4-BE49-F238E27FC236}">
                <a16:creationId xmlns:a16="http://schemas.microsoft.com/office/drawing/2014/main" id="{3C9F1AE8-8688-CB4A-82AD-AC9267EC8B9E}"/>
              </a:ext>
            </a:extLst>
          </p:cNvPr>
          <p:cNvGrpSpPr/>
          <p:nvPr/>
        </p:nvGrpSpPr>
        <p:grpSpPr>
          <a:xfrm>
            <a:off x="2266659" y="4032595"/>
            <a:ext cx="361848" cy="361848"/>
            <a:chOff x="3897202" y="1492216"/>
            <a:chExt cx="361848" cy="361848"/>
          </a:xfrm>
        </p:grpSpPr>
        <p:cxnSp>
          <p:nvCxnSpPr>
            <p:cNvPr id="169" name="Straight Connector 168">
              <a:extLst>
                <a:ext uri="{FF2B5EF4-FFF2-40B4-BE49-F238E27FC236}">
                  <a16:creationId xmlns:a16="http://schemas.microsoft.com/office/drawing/2014/main" id="{65C03E6B-C449-A644-8C85-53D8F6BE6503}"/>
                </a:ext>
              </a:extLst>
            </p:cNvPr>
            <p:cNvCxnSpPr>
              <a:cxnSpLocks/>
            </p:cNvCxnSpPr>
            <p:nvPr/>
          </p:nvCxnSpPr>
          <p:spPr>
            <a:xfrm>
              <a:off x="3897202" y="1673140"/>
              <a:ext cx="3618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30321345-E29F-9A4C-A9AE-CBA0B4735733}"/>
                </a:ext>
              </a:extLst>
            </p:cNvPr>
            <p:cNvCxnSpPr>
              <a:cxnSpLocks/>
            </p:cNvCxnSpPr>
            <p:nvPr/>
          </p:nvCxnSpPr>
          <p:spPr>
            <a:xfrm rot="16200000">
              <a:off x="4078126" y="1673140"/>
              <a:ext cx="3618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1" name="Folded Corner 170">
            <a:extLst>
              <a:ext uri="{FF2B5EF4-FFF2-40B4-BE49-F238E27FC236}">
                <a16:creationId xmlns:a16="http://schemas.microsoft.com/office/drawing/2014/main" id="{FF1EEE3E-5A28-0249-B645-BFAB24CDD7A8}"/>
              </a:ext>
            </a:extLst>
          </p:cNvPr>
          <p:cNvSpPr/>
          <p:nvPr/>
        </p:nvSpPr>
        <p:spPr>
          <a:xfrm>
            <a:off x="1744176" y="3956361"/>
            <a:ext cx="615771" cy="742625"/>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Config</a:t>
            </a:r>
          </a:p>
          <a:p>
            <a:pPr algn="ctr"/>
            <a:r>
              <a:rPr lang="en-US" sz="1100" dirty="0"/>
              <a:t>map</a:t>
            </a:r>
          </a:p>
        </p:txBody>
      </p:sp>
      <p:sp>
        <p:nvSpPr>
          <p:cNvPr id="172" name="Folded Corner 171">
            <a:extLst>
              <a:ext uri="{FF2B5EF4-FFF2-40B4-BE49-F238E27FC236}">
                <a16:creationId xmlns:a16="http://schemas.microsoft.com/office/drawing/2014/main" id="{77C5BF83-3888-C042-9880-FEE619CE5A8A}"/>
              </a:ext>
            </a:extLst>
          </p:cNvPr>
          <p:cNvSpPr/>
          <p:nvPr/>
        </p:nvSpPr>
        <p:spPr>
          <a:xfrm>
            <a:off x="1699355" y="3872421"/>
            <a:ext cx="615771" cy="742625"/>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Config</a:t>
            </a:r>
          </a:p>
          <a:p>
            <a:pPr algn="ctr"/>
            <a:r>
              <a:rPr lang="en-US" sz="1100" dirty="0"/>
              <a:t>map</a:t>
            </a:r>
          </a:p>
        </p:txBody>
      </p:sp>
      <p:sp>
        <p:nvSpPr>
          <p:cNvPr id="173" name="Folded Corner 172">
            <a:extLst>
              <a:ext uri="{FF2B5EF4-FFF2-40B4-BE49-F238E27FC236}">
                <a16:creationId xmlns:a16="http://schemas.microsoft.com/office/drawing/2014/main" id="{1C13D402-EB4F-A944-9D5A-618E34DB4A9F}"/>
              </a:ext>
            </a:extLst>
          </p:cNvPr>
          <p:cNvSpPr/>
          <p:nvPr/>
        </p:nvSpPr>
        <p:spPr>
          <a:xfrm>
            <a:off x="1649644" y="4900827"/>
            <a:ext cx="615771" cy="742625"/>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Res.</a:t>
            </a:r>
          </a:p>
          <a:p>
            <a:pPr algn="ctr"/>
            <a:r>
              <a:rPr lang="en-US" sz="1100" dirty="0"/>
              <a:t>Limits</a:t>
            </a:r>
          </a:p>
        </p:txBody>
      </p:sp>
      <p:grpSp>
        <p:nvGrpSpPr>
          <p:cNvPr id="174" name="Group 173">
            <a:extLst>
              <a:ext uri="{FF2B5EF4-FFF2-40B4-BE49-F238E27FC236}">
                <a16:creationId xmlns:a16="http://schemas.microsoft.com/office/drawing/2014/main" id="{96BE93E4-7064-9446-A2B9-DE5D239AF7E3}"/>
              </a:ext>
            </a:extLst>
          </p:cNvPr>
          <p:cNvGrpSpPr/>
          <p:nvPr/>
        </p:nvGrpSpPr>
        <p:grpSpPr>
          <a:xfrm>
            <a:off x="2266659" y="2831039"/>
            <a:ext cx="361848" cy="361848"/>
            <a:chOff x="3897202" y="1492216"/>
            <a:chExt cx="361848" cy="361848"/>
          </a:xfrm>
        </p:grpSpPr>
        <p:cxnSp>
          <p:nvCxnSpPr>
            <p:cNvPr id="175" name="Straight Connector 174">
              <a:extLst>
                <a:ext uri="{FF2B5EF4-FFF2-40B4-BE49-F238E27FC236}">
                  <a16:creationId xmlns:a16="http://schemas.microsoft.com/office/drawing/2014/main" id="{F6F16CF0-E2E2-4D42-B216-39845062384F}"/>
                </a:ext>
              </a:extLst>
            </p:cNvPr>
            <p:cNvCxnSpPr>
              <a:cxnSpLocks/>
            </p:cNvCxnSpPr>
            <p:nvPr/>
          </p:nvCxnSpPr>
          <p:spPr>
            <a:xfrm>
              <a:off x="3897202" y="1673140"/>
              <a:ext cx="3618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F4C7C1F8-5A18-CF42-A50E-5E4DA1273654}"/>
                </a:ext>
              </a:extLst>
            </p:cNvPr>
            <p:cNvCxnSpPr>
              <a:cxnSpLocks/>
            </p:cNvCxnSpPr>
            <p:nvPr/>
          </p:nvCxnSpPr>
          <p:spPr>
            <a:xfrm rot="16200000">
              <a:off x="4078126" y="1673140"/>
              <a:ext cx="3618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7" name="TextBox 176">
            <a:extLst>
              <a:ext uri="{FF2B5EF4-FFF2-40B4-BE49-F238E27FC236}">
                <a16:creationId xmlns:a16="http://schemas.microsoft.com/office/drawing/2014/main" id="{73F39317-7F6F-084C-94C4-6FB71101672A}"/>
              </a:ext>
            </a:extLst>
          </p:cNvPr>
          <p:cNvSpPr txBox="1"/>
          <p:nvPr/>
        </p:nvSpPr>
        <p:spPr>
          <a:xfrm>
            <a:off x="2628507" y="2888951"/>
            <a:ext cx="800219" cy="261610"/>
          </a:xfrm>
          <a:prstGeom prst="rect">
            <a:avLst/>
          </a:prstGeom>
          <a:noFill/>
        </p:spPr>
        <p:txBody>
          <a:bodyPr wrap="none" rtlCol="0">
            <a:spAutoFit/>
          </a:bodyPr>
          <a:lstStyle/>
          <a:p>
            <a:r>
              <a:rPr lang="en-US" sz="1050" dirty="0">
                <a:latin typeface="Consolas" panose="020B0609020204030204" pitchFamily="49" charset="0"/>
                <a:cs typeface="Consolas" panose="020B0609020204030204" pitchFamily="49" charset="0"/>
              </a:rPr>
              <a:t>/metrics</a:t>
            </a:r>
          </a:p>
        </p:txBody>
      </p:sp>
      <p:sp>
        <p:nvSpPr>
          <p:cNvPr id="178" name="TextBox 177">
            <a:extLst>
              <a:ext uri="{FF2B5EF4-FFF2-40B4-BE49-F238E27FC236}">
                <a16:creationId xmlns:a16="http://schemas.microsoft.com/office/drawing/2014/main" id="{2C15A952-A006-6C4A-939E-E437DB1A9764}"/>
              </a:ext>
            </a:extLst>
          </p:cNvPr>
          <p:cNvSpPr txBox="1"/>
          <p:nvPr/>
        </p:nvSpPr>
        <p:spPr>
          <a:xfrm>
            <a:off x="477546" y="2013593"/>
            <a:ext cx="1082925" cy="307777"/>
          </a:xfrm>
          <a:prstGeom prst="rect">
            <a:avLst/>
          </a:prstGeom>
          <a:noFill/>
        </p:spPr>
        <p:txBody>
          <a:bodyPr wrap="none" rtlCol="0">
            <a:spAutoFit/>
          </a:bodyPr>
          <a:lstStyle/>
          <a:p>
            <a:pPr algn="ctr"/>
            <a:r>
              <a:rPr lang="en-US" sz="1400" dirty="0"/>
              <a:t>Deployment</a:t>
            </a:r>
          </a:p>
        </p:txBody>
      </p:sp>
      <p:sp>
        <p:nvSpPr>
          <p:cNvPr id="179" name="Folded Corner 178">
            <a:extLst>
              <a:ext uri="{FF2B5EF4-FFF2-40B4-BE49-F238E27FC236}">
                <a16:creationId xmlns:a16="http://schemas.microsoft.com/office/drawing/2014/main" id="{CE67AFA2-B47F-924F-B13D-57506EC21E8D}"/>
              </a:ext>
            </a:extLst>
          </p:cNvPr>
          <p:cNvSpPr/>
          <p:nvPr/>
        </p:nvSpPr>
        <p:spPr>
          <a:xfrm>
            <a:off x="1649644" y="3773812"/>
            <a:ext cx="615771" cy="742625"/>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Config</a:t>
            </a:r>
          </a:p>
          <a:p>
            <a:pPr algn="ctr"/>
            <a:r>
              <a:rPr lang="en-US" sz="1100" dirty="0"/>
              <a:t>map</a:t>
            </a:r>
          </a:p>
        </p:txBody>
      </p:sp>
      <p:cxnSp>
        <p:nvCxnSpPr>
          <p:cNvPr id="180" name="Elbow Connector 179">
            <a:extLst>
              <a:ext uri="{FF2B5EF4-FFF2-40B4-BE49-F238E27FC236}">
                <a16:creationId xmlns:a16="http://schemas.microsoft.com/office/drawing/2014/main" id="{4BBC12D6-A8AB-CF47-B40D-8739D9028091}"/>
              </a:ext>
            </a:extLst>
          </p:cNvPr>
          <p:cNvCxnSpPr>
            <a:stCxn id="188" idx="2"/>
            <a:endCxn id="179" idx="1"/>
          </p:cNvCxnSpPr>
          <p:nvPr/>
        </p:nvCxnSpPr>
        <p:spPr>
          <a:xfrm rot="16200000" flipH="1">
            <a:off x="1349507" y="3844987"/>
            <a:ext cx="488687" cy="11158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81" name="Elbow Connector 180">
            <a:extLst>
              <a:ext uri="{FF2B5EF4-FFF2-40B4-BE49-F238E27FC236}">
                <a16:creationId xmlns:a16="http://schemas.microsoft.com/office/drawing/2014/main" id="{C6D10021-F144-9741-A4F3-02147AC032F8}"/>
              </a:ext>
            </a:extLst>
          </p:cNvPr>
          <p:cNvCxnSpPr>
            <a:cxnSpLocks/>
            <a:stCxn id="188" idx="2"/>
            <a:endCxn id="173" idx="1"/>
          </p:cNvCxnSpPr>
          <p:nvPr/>
        </p:nvCxnSpPr>
        <p:spPr>
          <a:xfrm rot="16200000" flipH="1">
            <a:off x="785999" y="4408495"/>
            <a:ext cx="1615702" cy="111587"/>
          </a:xfrm>
          <a:prstGeom prst="bentConnector2">
            <a:avLst/>
          </a:prstGeom>
        </p:spPr>
        <p:style>
          <a:lnRef idx="1">
            <a:schemeClr val="accent1"/>
          </a:lnRef>
          <a:fillRef idx="0">
            <a:schemeClr val="accent1"/>
          </a:fillRef>
          <a:effectRef idx="0">
            <a:schemeClr val="accent1"/>
          </a:effectRef>
          <a:fontRef idx="minor">
            <a:schemeClr val="tx1"/>
          </a:fontRef>
        </p:style>
      </p:cxnSp>
      <p:grpSp>
        <p:nvGrpSpPr>
          <p:cNvPr id="182" name="Group 181">
            <a:extLst>
              <a:ext uri="{FF2B5EF4-FFF2-40B4-BE49-F238E27FC236}">
                <a16:creationId xmlns:a16="http://schemas.microsoft.com/office/drawing/2014/main" id="{FE7465F7-5177-8B40-AD75-3E9469D7C3E1}"/>
              </a:ext>
            </a:extLst>
          </p:cNvPr>
          <p:cNvGrpSpPr/>
          <p:nvPr/>
        </p:nvGrpSpPr>
        <p:grpSpPr>
          <a:xfrm>
            <a:off x="2266659" y="5035211"/>
            <a:ext cx="361848" cy="361848"/>
            <a:chOff x="3897202" y="1492216"/>
            <a:chExt cx="361848" cy="361848"/>
          </a:xfrm>
        </p:grpSpPr>
        <p:cxnSp>
          <p:nvCxnSpPr>
            <p:cNvPr id="183" name="Straight Connector 182">
              <a:extLst>
                <a:ext uri="{FF2B5EF4-FFF2-40B4-BE49-F238E27FC236}">
                  <a16:creationId xmlns:a16="http://schemas.microsoft.com/office/drawing/2014/main" id="{01BB18CD-29D8-3B4D-B053-23EE23D542B6}"/>
                </a:ext>
              </a:extLst>
            </p:cNvPr>
            <p:cNvCxnSpPr>
              <a:cxnSpLocks/>
            </p:cNvCxnSpPr>
            <p:nvPr/>
          </p:nvCxnSpPr>
          <p:spPr>
            <a:xfrm>
              <a:off x="3897202" y="1673140"/>
              <a:ext cx="3618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9D802553-68A8-6F44-AEB1-19C3252FDBB2}"/>
                </a:ext>
              </a:extLst>
            </p:cNvPr>
            <p:cNvCxnSpPr>
              <a:cxnSpLocks/>
            </p:cNvCxnSpPr>
            <p:nvPr/>
          </p:nvCxnSpPr>
          <p:spPr>
            <a:xfrm rot="16200000">
              <a:off x="4078126" y="1673140"/>
              <a:ext cx="3618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5" name="TextBox 184">
            <a:extLst>
              <a:ext uri="{FF2B5EF4-FFF2-40B4-BE49-F238E27FC236}">
                <a16:creationId xmlns:a16="http://schemas.microsoft.com/office/drawing/2014/main" id="{70C896C7-09E5-8342-8443-45FA6AF85765}"/>
              </a:ext>
            </a:extLst>
          </p:cNvPr>
          <p:cNvSpPr txBox="1"/>
          <p:nvPr/>
        </p:nvSpPr>
        <p:spPr>
          <a:xfrm>
            <a:off x="2839585" y="4572028"/>
            <a:ext cx="848309" cy="253916"/>
          </a:xfrm>
          <a:prstGeom prst="rect">
            <a:avLst/>
          </a:prstGeom>
          <a:noFill/>
        </p:spPr>
        <p:txBody>
          <a:bodyPr wrap="none" rtlCol="0">
            <a:spAutoFit/>
          </a:bodyPr>
          <a:lstStyle/>
          <a:p>
            <a:r>
              <a:rPr lang="en-US" sz="1050" dirty="0">
                <a:latin typeface="Consolas" panose="020B0609020204030204" pitchFamily="49" charset="0"/>
                <a:cs typeface="Consolas" panose="020B0609020204030204" pitchFamily="49" charset="0"/>
              </a:rPr>
              <a:t>/</a:t>
            </a:r>
            <a:r>
              <a:rPr lang="en-US" sz="1050" dirty="0" err="1">
                <a:latin typeface="Consolas" panose="020B0609020204030204" pitchFamily="49" charset="0"/>
                <a:cs typeface="Consolas" panose="020B0609020204030204" pitchFamily="49" charset="0"/>
              </a:rPr>
              <a:t>tunables</a:t>
            </a:r>
            <a:endParaRPr lang="en-US" sz="1050" dirty="0">
              <a:latin typeface="Consolas" panose="020B0609020204030204" pitchFamily="49" charset="0"/>
              <a:cs typeface="Consolas" panose="020B0609020204030204" pitchFamily="49" charset="0"/>
            </a:endParaRPr>
          </a:p>
        </p:txBody>
      </p:sp>
      <p:sp>
        <p:nvSpPr>
          <p:cNvPr id="186" name="Right Brace 185">
            <a:extLst>
              <a:ext uri="{FF2B5EF4-FFF2-40B4-BE49-F238E27FC236}">
                <a16:creationId xmlns:a16="http://schemas.microsoft.com/office/drawing/2014/main" id="{21688BB7-9336-4443-8D12-53A608FF103F}"/>
              </a:ext>
            </a:extLst>
          </p:cNvPr>
          <p:cNvSpPr/>
          <p:nvPr/>
        </p:nvSpPr>
        <p:spPr>
          <a:xfrm>
            <a:off x="2692056" y="4145124"/>
            <a:ext cx="171145" cy="1127015"/>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7" name="Elbow Connector 186">
            <a:extLst>
              <a:ext uri="{FF2B5EF4-FFF2-40B4-BE49-F238E27FC236}">
                <a16:creationId xmlns:a16="http://schemas.microsoft.com/office/drawing/2014/main" id="{B92181B2-4205-3A47-BD1F-923F43DB2A65}"/>
              </a:ext>
            </a:extLst>
          </p:cNvPr>
          <p:cNvCxnSpPr>
            <a:cxnSpLocks/>
            <a:stCxn id="177" idx="0"/>
            <a:endCxn id="82" idx="3"/>
          </p:cNvCxnSpPr>
          <p:nvPr/>
        </p:nvCxnSpPr>
        <p:spPr>
          <a:xfrm rot="5400000" flipH="1" flipV="1">
            <a:off x="4532012" y="372442"/>
            <a:ext cx="1013115" cy="401990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8" name="Rounded Rectangle 187">
            <a:extLst>
              <a:ext uri="{FF2B5EF4-FFF2-40B4-BE49-F238E27FC236}">
                <a16:creationId xmlns:a16="http://schemas.microsoft.com/office/drawing/2014/main" id="{327AD188-6892-784B-9E69-8D5B16673810}"/>
              </a:ext>
            </a:extLst>
          </p:cNvPr>
          <p:cNvSpPr/>
          <p:nvPr/>
        </p:nvSpPr>
        <p:spPr>
          <a:xfrm>
            <a:off x="810699" y="2371289"/>
            <a:ext cx="1454716" cy="128514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89" name="TextBox 188">
            <a:extLst>
              <a:ext uri="{FF2B5EF4-FFF2-40B4-BE49-F238E27FC236}">
                <a16:creationId xmlns:a16="http://schemas.microsoft.com/office/drawing/2014/main" id="{1F96D965-EDC9-B545-8A88-F4547F20511D}"/>
              </a:ext>
            </a:extLst>
          </p:cNvPr>
          <p:cNvSpPr txBox="1"/>
          <p:nvPr/>
        </p:nvSpPr>
        <p:spPr>
          <a:xfrm>
            <a:off x="872811" y="2859975"/>
            <a:ext cx="1330493" cy="307777"/>
          </a:xfrm>
          <a:prstGeom prst="rect">
            <a:avLst/>
          </a:prstGeom>
          <a:noFill/>
        </p:spPr>
        <p:txBody>
          <a:bodyPr wrap="none" rtlCol="0">
            <a:spAutoFit/>
          </a:bodyPr>
          <a:lstStyle/>
          <a:p>
            <a:pPr algn="ctr"/>
            <a:r>
              <a:rPr lang="en-US" sz="1400" dirty="0"/>
              <a:t>Application Pod</a:t>
            </a:r>
          </a:p>
        </p:txBody>
      </p:sp>
      <p:cxnSp>
        <p:nvCxnSpPr>
          <p:cNvPr id="191" name="Elbow Connector 190">
            <a:extLst>
              <a:ext uri="{FF2B5EF4-FFF2-40B4-BE49-F238E27FC236}">
                <a16:creationId xmlns:a16="http://schemas.microsoft.com/office/drawing/2014/main" id="{18971DD1-CECE-C24E-8B7C-1F04D948DFFB}"/>
              </a:ext>
            </a:extLst>
          </p:cNvPr>
          <p:cNvCxnSpPr>
            <a:cxnSpLocks/>
            <a:stCxn id="185" idx="2"/>
            <a:endCxn id="111" idx="2"/>
          </p:cNvCxnSpPr>
          <p:nvPr/>
        </p:nvCxnSpPr>
        <p:spPr>
          <a:xfrm rot="16200000" flipH="1">
            <a:off x="5857123" y="2232560"/>
            <a:ext cx="1256651" cy="6443417"/>
          </a:xfrm>
          <a:prstGeom prst="bentConnector3">
            <a:avLst>
              <a:gd name="adj1" fmla="val 145819"/>
            </a:avLst>
          </a:prstGeom>
          <a:ln w="6350">
            <a:solidFill>
              <a:schemeClr val="tx1"/>
            </a:solidFill>
            <a:prstDash val="sysDash"/>
            <a:headEnd type="none"/>
            <a:tailEnd type="triangle"/>
          </a:ln>
        </p:spPr>
        <p:style>
          <a:lnRef idx="1">
            <a:schemeClr val="dk1"/>
          </a:lnRef>
          <a:fillRef idx="0">
            <a:schemeClr val="dk1"/>
          </a:fillRef>
          <a:effectRef idx="0">
            <a:schemeClr val="dk1"/>
          </a:effectRef>
          <a:fontRef idx="minor">
            <a:schemeClr val="tx1"/>
          </a:fontRef>
        </p:style>
      </p:cxnSp>
      <p:cxnSp>
        <p:nvCxnSpPr>
          <p:cNvPr id="1083" name="Straight Arrow Connector 1082">
            <a:extLst>
              <a:ext uri="{FF2B5EF4-FFF2-40B4-BE49-F238E27FC236}">
                <a16:creationId xmlns:a16="http://schemas.microsoft.com/office/drawing/2014/main" id="{09ECF441-AE97-B440-AC19-87C722EACF0F}"/>
              </a:ext>
            </a:extLst>
          </p:cNvPr>
          <p:cNvCxnSpPr>
            <a:cxnSpLocks/>
            <a:stCxn id="161" idx="2"/>
            <a:endCxn id="188" idx="0"/>
          </p:cNvCxnSpPr>
          <p:nvPr/>
        </p:nvCxnSpPr>
        <p:spPr>
          <a:xfrm flipH="1">
            <a:off x="1538057" y="1114883"/>
            <a:ext cx="1665583" cy="1256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5" name="Straight Arrow Connector 1084">
            <a:extLst>
              <a:ext uri="{FF2B5EF4-FFF2-40B4-BE49-F238E27FC236}">
                <a16:creationId xmlns:a16="http://schemas.microsoft.com/office/drawing/2014/main" id="{EF353246-1384-D041-81C9-FA7542AB4385}"/>
              </a:ext>
            </a:extLst>
          </p:cNvPr>
          <p:cNvCxnSpPr>
            <a:cxnSpLocks/>
            <a:stCxn id="161" idx="2"/>
            <a:endCxn id="4" idx="0"/>
          </p:cNvCxnSpPr>
          <p:nvPr/>
        </p:nvCxnSpPr>
        <p:spPr>
          <a:xfrm>
            <a:off x="3203640" y="1114883"/>
            <a:ext cx="1695044" cy="1233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Rounded Rectangle 130">
            <a:extLst>
              <a:ext uri="{FF2B5EF4-FFF2-40B4-BE49-F238E27FC236}">
                <a16:creationId xmlns:a16="http://schemas.microsoft.com/office/drawing/2014/main" id="{BF11D8A3-9750-1B46-A95B-FC9CD19FF9AF}"/>
              </a:ext>
            </a:extLst>
          </p:cNvPr>
          <p:cNvSpPr/>
          <p:nvPr/>
        </p:nvSpPr>
        <p:spPr>
          <a:xfrm>
            <a:off x="5201801" y="1175356"/>
            <a:ext cx="693353" cy="4392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HPA</a:t>
            </a:r>
          </a:p>
        </p:txBody>
      </p:sp>
      <p:cxnSp>
        <p:nvCxnSpPr>
          <p:cNvPr id="135" name="Elbow Connector 134">
            <a:extLst>
              <a:ext uri="{FF2B5EF4-FFF2-40B4-BE49-F238E27FC236}">
                <a16:creationId xmlns:a16="http://schemas.microsoft.com/office/drawing/2014/main" id="{D9222D82-0499-7A44-9ABA-56E851E46554}"/>
              </a:ext>
            </a:extLst>
          </p:cNvPr>
          <p:cNvCxnSpPr>
            <a:stCxn id="4" idx="0"/>
            <a:endCxn id="131" idx="1"/>
          </p:cNvCxnSpPr>
          <p:nvPr/>
        </p:nvCxnSpPr>
        <p:spPr>
          <a:xfrm rot="5400000" flipH="1" flipV="1">
            <a:off x="4573707" y="1719943"/>
            <a:ext cx="953070" cy="303117"/>
          </a:xfrm>
          <a:prstGeom prst="bentConnector2">
            <a:avLst/>
          </a:prstGeom>
          <a:ln>
            <a:headEnd type="triangle"/>
            <a:tailEnd type="triangle" w="med" len="med"/>
          </a:ln>
        </p:spPr>
        <p:style>
          <a:lnRef idx="1">
            <a:schemeClr val="accent1"/>
          </a:lnRef>
          <a:fillRef idx="0">
            <a:schemeClr val="accent1"/>
          </a:fillRef>
          <a:effectRef idx="0">
            <a:schemeClr val="accent1"/>
          </a:effectRef>
          <a:fontRef idx="minor">
            <a:schemeClr val="tx1"/>
          </a:fontRef>
        </p:style>
      </p:cxnSp>
      <p:sp>
        <p:nvSpPr>
          <p:cNvPr id="161" name="Rounded Rectangle 160">
            <a:extLst>
              <a:ext uri="{FF2B5EF4-FFF2-40B4-BE49-F238E27FC236}">
                <a16:creationId xmlns:a16="http://schemas.microsoft.com/office/drawing/2014/main" id="{F1E8FBD1-158A-0F4E-966E-70519877A64D}"/>
              </a:ext>
            </a:extLst>
          </p:cNvPr>
          <p:cNvSpPr/>
          <p:nvPr/>
        </p:nvSpPr>
        <p:spPr>
          <a:xfrm>
            <a:off x="502644" y="616120"/>
            <a:ext cx="5401991" cy="4987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a:t>
            </a:r>
          </a:p>
        </p:txBody>
      </p:sp>
      <p:cxnSp>
        <p:nvCxnSpPr>
          <p:cNvPr id="196" name="Elbow Connector 195">
            <a:extLst>
              <a:ext uri="{FF2B5EF4-FFF2-40B4-BE49-F238E27FC236}">
                <a16:creationId xmlns:a16="http://schemas.microsoft.com/office/drawing/2014/main" id="{6F803FEA-1678-0143-A0AF-889CA5FF0F05}"/>
              </a:ext>
            </a:extLst>
          </p:cNvPr>
          <p:cNvCxnSpPr>
            <a:stCxn id="161" idx="3"/>
            <a:endCxn id="115" idx="0"/>
          </p:cNvCxnSpPr>
          <p:nvPr/>
        </p:nvCxnSpPr>
        <p:spPr>
          <a:xfrm>
            <a:off x="5904635" y="865502"/>
            <a:ext cx="5050048" cy="29356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8" name="Elbow Connector 197">
            <a:extLst>
              <a:ext uri="{FF2B5EF4-FFF2-40B4-BE49-F238E27FC236}">
                <a16:creationId xmlns:a16="http://schemas.microsoft.com/office/drawing/2014/main" id="{F88DC5C9-68FE-8945-B735-73B50A3353ED}"/>
              </a:ext>
            </a:extLst>
          </p:cNvPr>
          <p:cNvCxnSpPr>
            <a:stCxn id="131" idx="3"/>
            <a:endCxn id="115" idx="0"/>
          </p:cNvCxnSpPr>
          <p:nvPr/>
        </p:nvCxnSpPr>
        <p:spPr>
          <a:xfrm>
            <a:off x="5895154" y="1394966"/>
            <a:ext cx="5059529" cy="240617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05" name="Group 204">
            <a:extLst>
              <a:ext uri="{FF2B5EF4-FFF2-40B4-BE49-F238E27FC236}">
                <a16:creationId xmlns:a16="http://schemas.microsoft.com/office/drawing/2014/main" id="{764F951F-BE2E-214D-8A52-4446B5ADC4DE}"/>
              </a:ext>
            </a:extLst>
          </p:cNvPr>
          <p:cNvGrpSpPr/>
          <p:nvPr/>
        </p:nvGrpSpPr>
        <p:grpSpPr>
          <a:xfrm>
            <a:off x="10863409" y="1305161"/>
            <a:ext cx="196046" cy="196044"/>
            <a:chOff x="9911249" y="1839439"/>
            <a:chExt cx="196046" cy="196044"/>
          </a:xfrm>
        </p:grpSpPr>
        <p:sp>
          <p:nvSpPr>
            <p:cNvPr id="204" name="Rectangle 203">
              <a:extLst>
                <a:ext uri="{FF2B5EF4-FFF2-40B4-BE49-F238E27FC236}">
                  <a16:creationId xmlns:a16="http://schemas.microsoft.com/office/drawing/2014/main" id="{2672756C-875E-DB46-9BA7-12530570C3E7}"/>
                </a:ext>
              </a:extLst>
            </p:cNvPr>
            <p:cNvSpPr/>
            <p:nvPr/>
          </p:nvSpPr>
          <p:spPr>
            <a:xfrm>
              <a:off x="9911249" y="1839439"/>
              <a:ext cx="196045" cy="1960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3" name="Graphic 202" descr="Badge Follow with solid fill">
              <a:extLst>
                <a:ext uri="{FF2B5EF4-FFF2-40B4-BE49-F238E27FC236}">
                  <a16:creationId xmlns:a16="http://schemas.microsoft.com/office/drawing/2014/main" id="{E00EC1CD-5E80-8F4D-8A04-F52388ACDAA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911251" y="1839439"/>
              <a:ext cx="196044" cy="196044"/>
            </a:xfrm>
            <a:prstGeom prst="rect">
              <a:avLst/>
            </a:prstGeom>
          </p:spPr>
        </p:pic>
      </p:grpSp>
    </p:spTree>
    <p:extLst>
      <p:ext uri="{BB962C8B-B14F-4D97-AF65-F5344CB8AC3E}">
        <p14:creationId xmlns:p14="http://schemas.microsoft.com/office/powerpoint/2010/main" val="242553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9623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ounded Rectangle 57">
            <a:extLst>
              <a:ext uri="{FF2B5EF4-FFF2-40B4-BE49-F238E27FC236}">
                <a16:creationId xmlns:a16="http://schemas.microsoft.com/office/drawing/2014/main" id="{61231171-1F96-4E42-8FD3-00B9707BF958}"/>
              </a:ext>
            </a:extLst>
          </p:cNvPr>
          <p:cNvSpPr/>
          <p:nvPr/>
        </p:nvSpPr>
        <p:spPr>
          <a:xfrm>
            <a:off x="376543" y="1955935"/>
            <a:ext cx="3134140" cy="3052422"/>
          </a:xfrm>
          <a:prstGeom prst="roundRect">
            <a:avLst>
              <a:gd name="adj" fmla="val 5614"/>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49" name="Group 48">
            <a:extLst>
              <a:ext uri="{FF2B5EF4-FFF2-40B4-BE49-F238E27FC236}">
                <a16:creationId xmlns:a16="http://schemas.microsoft.com/office/drawing/2014/main" id="{44C5A221-6955-C248-B12E-BBB8C76A8AEA}"/>
              </a:ext>
            </a:extLst>
          </p:cNvPr>
          <p:cNvGrpSpPr/>
          <p:nvPr/>
        </p:nvGrpSpPr>
        <p:grpSpPr>
          <a:xfrm>
            <a:off x="492302" y="3573316"/>
            <a:ext cx="994172" cy="815906"/>
            <a:chOff x="7451634" y="809897"/>
            <a:chExt cx="1262743" cy="1036320"/>
          </a:xfrm>
        </p:grpSpPr>
        <p:sp>
          <p:nvSpPr>
            <p:cNvPr id="50" name="Hexagon 49">
              <a:extLst>
                <a:ext uri="{FF2B5EF4-FFF2-40B4-BE49-F238E27FC236}">
                  <a16:creationId xmlns:a16="http://schemas.microsoft.com/office/drawing/2014/main" id="{C34685C1-7050-3549-8902-D82900B143C3}"/>
                </a:ext>
              </a:extLst>
            </p:cNvPr>
            <p:cNvSpPr/>
            <p:nvPr/>
          </p:nvSpPr>
          <p:spPr>
            <a:xfrm>
              <a:off x="7451634" y="809897"/>
              <a:ext cx="1262743" cy="1036320"/>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Reloader</a:t>
              </a:r>
              <a:endParaRPr lang="en-US" sz="1400" dirty="0">
                <a:solidFill>
                  <a:schemeClr val="tx1"/>
                </a:solidFill>
              </a:endParaRPr>
            </a:p>
          </p:txBody>
        </p:sp>
        <p:pic>
          <p:nvPicPr>
            <p:cNvPr id="52" name="Picture 2" descr="Line arrow Rotate left">
              <a:extLst>
                <a:ext uri="{FF2B5EF4-FFF2-40B4-BE49-F238E27FC236}">
                  <a16:creationId xmlns:a16="http://schemas.microsoft.com/office/drawing/2014/main" id="{F01644BC-4268-984D-AFFD-90357219919A}"/>
                </a:ext>
              </a:extLst>
            </p:cNvPr>
            <p:cNvPicPr>
              <a:picLocks noChangeAspect="1" noChangeArrowheads="1"/>
            </p:cNvPicPr>
            <p:nvPr/>
          </p:nvPicPr>
          <p:blipFill>
            <a:blip r:embed="rId2">
              <a:extLst>
                <a:ext uri="{96DAC541-7B7A-43D3-8B79-37D633B846F1}">
                  <asvg:svgBlip xmlns:asvg="http://schemas.microsoft.com/office/drawing/2016/SVG/main" r:embed="rId3"/>
                </a:ext>
              </a:extLst>
            </a:blip>
            <a:srcRect/>
            <a:stretch/>
          </p:blipFill>
          <p:spPr bwMode="auto">
            <a:xfrm>
              <a:off x="7737184" y="844586"/>
              <a:ext cx="691642" cy="691642"/>
            </a:xfrm>
            <a:prstGeom prst="rect">
              <a:avLst/>
            </a:prstGeom>
            <a:noFill/>
            <a:extLst>
              <a:ext uri="{909E8E84-426E-40DD-AFC4-6F175D3DCCD1}">
                <a14:hiddenFill xmlns:a14="http://schemas.microsoft.com/office/drawing/2010/main">
                  <a:solidFill>
                    <a:srgbClr val="FFFFFF"/>
                  </a:solidFill>
                </a14:hiddenFill>
              </a:ext>
            </a:extLst>
          </p:spPr>
        </p:pic>
      </p:grpSp>
      <p:sp>
        <p:nvSpPr>
          <p:cNvPr id="60" name="TextBox 59">
            <a:extLst>
              <a:ext uri="{FF2B5EF4-FFF2-40B4-BE49-F238E27FC236}">
                <a16:creationId xmlns:a16="http://schemas.microsoft.com/office/drawing/2014/main" id="{25FC46F2-2014-8F43-846D-A017D3165738}"/>
              </a:ext>
            </a:extLst>
          </p:cNvPr>
          <p:cNvSpPr txBox="1"/>
          <p:nvPr/>
        </p:nvSpPr>
        <p:spPr>
          <a:xfrm>
            <a:off x="380017" y="1974478"/>
            <a:ext cx="1106457" cy="307777"/>
          </a:xfrm>
          <a:prstGeom prst="rect">
            <a:avLst/>
          </a:prstGeom>
          <a:noFill/>
        </p:spPr>
        <p:txBody>
          <a:bodyPr wrap="none" rtlCol="0">
            <a:spAutoFit/>
          </a:bodyPr>
          <a:lstStyle/>
          <a:p>
            <a:r>
              <a:rPr lang="en-US" sz="1400" dirty="0"/>
              <a:t>SmartTuning</a:t>
            </a:r>
          </a:p>
        </p:txBody>
      </p:sp>
      <p:grpSp>
        <p:nvGrpSpPr>
          <p:cNvPr id="5" name="Group 4">
            <a:extLst>
              <a:ext uri="{FF2B5EF4-FFF2-40B4-BE49-F238E27FC236}">
                <a16:creationId xmlns:a16="http://schemas.microsoft.com/office/drawing/2014/main" id="{87D68B9A-1FA9-2F40-96FB-6233C3DC0684}"/>
              </a:ext>
            </a:extLst>
          </p:cNvPr>
          <p:cNvGrpSpPr/>
          <p:nvPr/>
        </p:nvGrpSpPr>
        <p:grpSpPr>
          <a:xfrm>
            <a:off x="543831" y="2526313"/>
            <a:ext cx="994172" cy="820393"/>
            <a:chOff x="5671185" y="3031241"/>
            <a:chExt cx="994172" cy="820393"/>
          </a:xfrm>
        </p:grpSpPr>
        <p:sp>
          <p:nvSpPr>
            <p:cNvPr id="59" name="Hexagon 58">
              <a:extLst>
                <a:ext uri="{FF2B5EF4-FFF2-40B4-BE49-F238E27FC236}">
                  <a16:creationId xmlns:a16="http://schemas.microsoft.com/office/drawing/2014/main" id="{58212186-F961-3D44-A1D4-B182752EA6C5}"/>
                </a:ext>
              </a:extLst>
            </p:cNvPr>
            <p:cNvSpPr/>
            <p:nvPr/>
          </p:nvSpPr>
          <p:spPr>
            <a:xfrm>
              <a:off x="5671185" y="3035728"/>
              <a:ext cx="994172" cy="815906"/>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Injector</a:t>
              </a:r>
              <a:endParaRPr lang="en-US" sz="1400" dirty="0">
                <a:solidFill>
                  <a:schemeClr val="tx1"/>
                </a:solidFill>
              </a:endParaRPr>
            </a:p>
          </p:txBody>
        </p:sp>
        <p:pic>
          <p:nvPicPr>
            <p:cNvPr id="3" name="Graphic 2" descr="Puzzle pieces">
              <a:extLst>
                <a:ext uri="{FF2B5EF4-FFF2-40B4-BE49-F238E27FC236}">
                  <a16:creationId xmlns:a16="http://schemas.microsoft.com/office/drawing/2014/main" id="{613451D9-E90A-F947-9200-0B9A35E730E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06026" y="3031241"/>
              <a:ext cx="502650" cy="502650"/>
            </a:xfrm>
            <a:prstGeom prst="rect">
              <a:avLst/>
            </a:prstGeom>
          </p:spPr>
        </p:pic>
      </p:grpSp>
      <p:grpSp>
        <p:nvGrpSpPr>
          <p:cNvPr id="13" name="Group 12">
            <a:extLst>
              <a:ext uri="{FF2B5EF4-FFF2-40B4-BE49-F238E27FC236}">
                <a16:creationId xmlns:a16="http://schemas.microsoft.com/office/drawing/2014/main" id="{8BA3711A-BD2A-144F-B6E2-B969BED92AE7}"/>
              </a:ext>
            </a:extLst>
          </p:cNvPr>
          <p:cNvGrpSpPr/>
          <p:nvPr/>
        </p:nvGrpSpPr>
        <p:grpSpPr>
          <a:xfrm>
            <a:off x="1459195" y="3039802"/>
            <a:ext cx="994172" cy="815906"/>
            <a:chOff x="6721891" y="3594467"/>
            <a:chExt cx="994172" cy="815906"/>
          </a:xfrm>
        </p:grpSpPr>
        <p:sp>
          <p:nvSpPr>
            <p:cNvPr id="63" name="Hexagon 62">
              <a:extLst>
                <a:ext uri="{FF2B5EF4-FFF2-40B4-BE49-F238E27FC236}">
                  <a16:creationId xmlns:a16="http://schemas.microsoft.com/office/drawing/2014/main" id="{672A8B81-9146-3240-BAAF-CDB78CF65F98}"/>
                </a:ext>
              </a:extLst>
            </p:cNvPr>
            <p:cNvSpPr/>
            <p:nvPr/>
          </p:nvSpPr>
          <p:spPr>
            <a:xfrm>
              <a:off x="6721891" y="3594467"/>
              <a:ext cx="994172" cy="815906"/>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Tuning</a:t>
              </a:r>
              <a:endParaRPr lang="en-US" sz="1400" dirty="0">
                <a:solidFill>
                  <a:schemeClr val="tx1"/>
                </a:solidFill>
              </a:endParaRPr>
            </a:p>
          </p:txBody>
        </p:sp>
        <p:pic>
          <p:nvPicPr>
            <p:cNvPr id="9" name="Graphic 8" descr="Gauge">
              <a:extLst>
                <a:ext uri="{FF2B5EF4-FFF2-40B4-BE49-F238E27FC236}">
                  <a16:creationId xmlns:a16="http://schemas.microsoft.com/office/drawing/2014/main" id="{84508ABC-5D54-4546-8AB3-FEFBD6388E1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87895" y="3614266"/>
              <a:ext cx="479983" cy="479983"/>
            </a:xfrm>
            <a:prstGeom prst="rect">
              <a:avLst/>
            </a:prstGeom>
          </p:spPr>
        </p:pic>
      </p:grpSp>
      <p:grpSp>
        <p:nvGrpSpPr>
          <p:cNvPr id="12" name="Group 11">
            <a:extLst>
              <a:ext uri="{FF2B5EF4-FFF2-40B4-BE49-F238E27FC236}">
                <a16:creationId xmlns:a16="http://schemas.microsoft.com/office/drawing/2014/main" id="{1822E32B-1E00-9E40-80BD-9043EB90F021}"/>
              </a:ext>
            </a:extLst>
          </p:cNvPr>
          <p:cNvGrpSpPr/>
          <p:nvPr/>
        </p:nvGrpSpPr>
        <p:grpSpPr>
          <a:xfrm>
            <a:off x="2371768" y="3539584"/>
            <a:ext cx="994171" cy="815906"/>
            <a:chOff x="7451634" y="809897"/>
            <a:chExt cx="1262743" cy="1036320"/>
          </a:xfrm>
        </p:grpSpPr>
        <p:sp>
          <p:nvSpPr>
            <p:cNvPr id="11" name="Hexagon 10">
              <a:extLst>
                <a:ext uri="{FF2B5EF4-FFF2-40B4-BE49-F238E27FC236}">
                  <a16:creationId xmlns:a16="http://schemas.microsoft.com/office/drawing/2014/main" id="{E34A61D6-AB60-8A4C-8E65-64A2ECADE5DC}"/>
                </a:ext>
              </a:extLst>
            </p:cNvPr>
            <p:cNvSpPr/>
            <p:nvPr/>
          </p:nvSpPr>
          <p:spPr>
            <a:xfrm>
              <a:off x="7451634" y="809897"/>
              <a:ext cx="1262743" cy="1036320"/>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pic>
          <p:nvPicPr>
            <p:cNvPr id="1026" name="Picture 2" descr="Container monitoring system Prometheus gets a major update ...">
              <a:extLst>
                <a:ext uri="{FF2B5EF4-FFF2-40B4-BE49-F238E27FC236}">
                  <a16:creationId xmlns:a16="http://schemas.microsoft.com/office/drawing/2014/main" id="{73791BC1-3FE9-8944-B9C4-1CD609401BC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18399" y="982236"/>
              <a:ext cx="1129212" cy="69164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oup 18">
            <a:extLst>
              <a:ext uri="{FF2B5EF4-FFF2-40B4-BE49-F238E27FC236}">
                <a16:creationId xmlns:a16="http://schemas.microsoft.com/office/drawing/2014/main" id="{14E0D2DD-B2D9-0E42-9330-3C010388EFD8}"/>
              </a:ext>
            </a:extLst>
          </p:cNvPr>
          <p:cNvGrpSpPr/>
          <p:nvPr/>
        </p:nvGrpSpPr>
        <p:grpSpPr>
          <a:xfrm>
            <a:off x="1430161" y="4031677"/>
            <a:ext cx="994172" cy="815906"/>
            <a:chOff x="10204452" y="3941079"/>
            <a:chExt cx="994172" cy="815906"/>
          </a:xfrm>
        </p:grpSpPr>
        <p:sp>
          <p:nvSpPr>
            <p:cNvPr id="100" name="Hexagon 99">
              <a:extLst>
                <a:ext uri="{FF2B5EF4-FFF2-40B4-BE49-F238E27FC236}">
                  <a16:creationId xmlns:a16="http://schemas.microsoft.com/office/drawing/2014/main" id="{BD21FF0F-DAC1-E046-9E5A-82DC36228C6E}"/>
                </a:ext>
              </a:extLst>
            </p:cNvPr>
            <p:cNvSpPr/>
            <p:nvPr/>
          </p:nvSpPr>
          <p:spPr>
            <a:xfrm>
              <a:off x="10204452" y="3941079"/>
              <a:ext cx="994172" cy="815906"/>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Sampler</a:t>
              </a:r>
              <a:endParaRPr lang="en-US" sz="1400" dirty="0">
                <a:solidFill>
                  <a:schemeClr val="tx1"/>
                </a:solidFill>
              </a:endParaRPr>
            </a:p>
          </p:txBody>
        </p:sp>
        <p:pic>
          <p:nvPicPr>
            <p:cNvPr id="18" name="Graphic 17" descr="Research">
              <a:extLst>
                <a:ext uri="{FF2B5EF4-FFF2-40B4-BE49-F238E27FC236}">
                  <a16:creationId xmlns:a16="http://schemas.microsoft.com/office/drawing/2014/main" id="{04C40901-44B1-2544-B28F-FB78E7E4EF0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453187" y="3962338"/>
              <a:ext cx="494972" cy="494972"/>
            </a:xfrm>
            <a:prstGeom prst="rect">
              <a:avLst/>
            </a:prstGeom>
          </p:spPr>
        </p:pic>
      </p:grpSp>
      <p:grpSp>
        <p:nvGrpSpPr>
          <p:cNvPr id="25" name="Group 24">
            <a:extLst>
              <a:ext uri="{FF2B5EF4-FFF2-40B4-BE49-F238E27FC236}">
                <a16:creationId xmlns:a16="http://schemas.microsoft.com/office/drawing/2014/main" id="{543795CD-0865-4D47-9039-1B0EE3BE7CCA}"/>
              </a:ext>
            </a:extLst>
          </p:cNvPr>
          <p:cNvGrpSpPr/>
          <p:nvPr/>
        </p:nvGrpSpPr>
        <p:grpSpPr>
          <a:xfrm>
            <a:off x="2384578" y="2530840"/>
            <a:ext cx="994172" cy="815906"/>
            <a:chOff x="9136843" y="3063833"/>
            <a:chExt cx="994172" cy="815906"/>
          </a:xfrm>
        </p:grpSpPr>
        <p:sp>
          <p:nvSpPr>
            <p:cNvPr id="62" name="Hexagon 61">
              <a:extLst>
                <a:ext uri="{FF2B5EF4-FFF2-40B4-BE49-F238E27FC236}">
                  <a16:creationId xmlns:a16="http://schemas.microsoft.com/office/drawing/2014/main" id="{85F152ED-7A3F-D64F-9761-3B009CCFB636}"/>
                </a:ext>
              </a:extLst>
            </p:cNvPr>
            <p:cNvSpPr/>
            <p:nvPr/>
          </p:nvSpPr>
          <p:spPr>
            <a:xfrm>
              <a:off x="9136843" y="3063833"/>
              <a:ext cx="994172" cy="815906"/>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Classifier</a:t>
              </a:r>
              <a:endParaRPr lang="en-US" sz="1400" dirty="0">
                <a:solidFill>
                  <a:schemeClr val="tx1"/>
                </a:solidFill>
              </a:endParaRPr>
            </a:p>
          </p:txBody>
        </p:sp>
        <p:pic>
          <p:nvPicPr>
            <p:cNvPr id="24" name="Graphic 23" descr="Sport balls">
              <a:extLst>
                <a:ext uri="{FF2B5EF4-FFF2-40B4-BE49-F238E27FC236}">
                  <a16:creationId xmlns:a16="http://schemas.microsoft.com/office/drawing/2014/main" id="{93561822-D264-744E-8D41-02AC2870A64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406004" y="3099124"/>
              <a:ext cx="455850" cy="455850"/>
            </a:xfrm>
            <a:prstGeom prst="rect">
              <a:avLst/>
            </a:prstGeom>
          </p:spPr>
        </p:pic>
      </p:grpSp>
      <p:grpSp>
        <p:nvGrpSpPr>
          <p:cNvPr id="20" name="Group 19">
            <a:extLst>
              <a:ext uri="{FF2B5EF4-FFF2-40B4-BE49-F238E27FC236}">
                <a16:creationId xmlns:a16="http://schemas.microsoft.com/office/drawing/2014/main" id="{E94E1828-9A36-1745-8F51-52A85E571111}"/>
              </a:ext>
            </a:extLst>
          </p:cNvPr>
          <p:cNvGrpSpPr/>
          <p:nvPr/>
        </p:nvGrpSpPr>
        <p:grpSpPr>
          <a:xfrm>
            <a:off x="1468104" y="2078751"/>
            <a:ext cx="994172" cy="815906"/>
            <a:chOff x="1468104" y="2078751"/>
            <a:chExt cx="994172" cy="815906"/>
          </a:xfrm>
        </p:grpSpPr>
        <p:sp>
          <p:nvSpPr>
            <p:cNvPr id="80" name="Hexagon 79">
              <a:extLst>
                <a:ext uri="{FF2B5EF4-FFF2-40B4-BE49-F238E27FC236}">
                  <a16:creationId xmlns:a16="http://schemas.microsoft.com/office/drawing/2014/main" id="{E6929B33-D016-2649-B715-60642EC3BDA4}"/>
                </a:ext>
              </a:extLst>
            </p:cNvPr>
            <p:cNvSpPr/>
            <p:nvPr/>
          </p:nvSpPr>
          <p:spPr>
            <a:xfrm>
              <a:off x="1468104" y="2078751"/>
              <a:ext cx="994172" cy="815906"/>
            </a:xfrm>
            <a:prstGeom prst="hexagon">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700" dirty="0">
                  <a:solidFill>
                    <a:schemeClr val="tx1"/>
                  </a:solidFill>
                </a:rPr>
                <a:t>Search space</a:t>
              </a:r>
            </a:p>
          </p:txBody>
        </p:sp>
        <p:pic>
          <p:nvPicPr>
            <p:cNvPr id="16" name="Graphic 15" descr="Clipboard with solid fill">
              <a:extLst>
                <a:ext uri="{FF2B5EF4-FFF2-40B4-BE49-F238E27FC236}">
                  <a16:creationId xmlns:a16="http://schemas.microsoft.com/office/drawing/2014/main" id="{EF8E493E-C4B9-FA46-AC90-2C07A8B880A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709680" y="2117532"/>
              <a:ext cx="511020" cy="511020"/>
            </a:xfrm>
            <a:prstGeom prst="rect">
              <a:avLst/>
            </a:prstGeom>
          </p:spPr>
        </p:pic>
      </p:grpSp>
      <p:grpSp>
        <p:nvGrpSpPr>
          <p:cNvPr id="116" name="Group 115">
            <a:extLst>
              <a:ext uri="{FF2B5EF4-FFF2-40B4-BE49-F238E27FC236}">
                <a16:creationId xmlns:a16="http://schemas.microsoft.com/office/drawing/2014/main" id="{B9970F61-3ABE-8542-A92B-0023E533707B}"/>
              </a:ext>
            </a:extLst>
          </p:cNvPr>
          <p:cNvGrpSpPr/>
          <p:nvPr/>
        </p:nvGrpSpPr>
        <p:grpSpPr>
          <a:xfrm>
            <a:off x="4273263" y="345658"/>
            <a:ext cx="994172" cy="820393"/>
            <a:chOff x="4273263" y="345658"/>
            <a:chExt cx="994172" cy="820393"/>
          </a:xfrm>
        </p:grpSpPr>
        <p:sp>
          <p:nvSpPr>
            <p:cNvPr id="89" name="Hexagon 88">
              <a:extLst>
                <a:ext uri="{FF2B5EF4-FFF2-40B4-BE49-F238E27FC236}">
                  <a16:creationId xmlns:a16="http://schemas.microsoft.com/office/drawing/2014/main" id="{FE126AE7-565F-7F40-A0D0-52D11477BC4B}"/>
                </a:ext>
              </a:extLst>
            </p:cNvPr>
            <p:cNvSpPr/>
            <p:nvPr/>
          </p:nvSpPr>
          <p:spPr>
            <a:xfrm>
              <a:off x="4273263" y="350145"/>
              <a:ext cx="994172" cy="815906"/>
            </a:xfrm>
            <a:prstGeom prst="hexagon">
              <a:avLst/>
            </a:prstGeom>
            <a:solidFill>
              <a:srgbClr val="FFFFFF"/>
            </a:solidFill>
            <a:ln>
              <a:no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Injector</a:t>
              </a:r>
              <a:endParaRPr lang="en-US" sz="1400" dirty="0">
                <a:solidFill>
                  <a:schemeClr val="tx1"/>
                </a:solidFill>
              </a:endParaRPr>
            </a:p>
          </p:txBody>
        </p:sp>
        <p:pic>
          <p:nvPicPr>
            <p:cNvPr id="90" name="Graphic 89" descr="Puzzle pieces">
              <a:extLst>
                <a:ext uri="{FF2B5EF4-FFF2-40B4-BE49-F238E27FC236}">
                  <a16:creationId xmlns:a16="http://schemas.microsoft.com/office/drawing/2014/main" id="{A9A901D8-B6D3-584D-A896-89F9E5A5057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08104" y="345658"/>
              <a:ext cx="502650" cy="502650"/>
            </a:xfrm>
            <a:prstGeom prst="rect">
              <a:avLst/>
            </a:prstGeom>
          </p:spPr>
        </p:pic>
      </p:grpSp>
      <p:graphicFrame>
        <p:nvGraphicFramePr>
          <p:cNvPr id="115" name="Diagram 114">
            <a:extLst>
              <a:ext uri="{FF2B5EF4-FFF2-40B4-BE49-F238E27FC236}">
                <a16:creationId xmlns:a16="http://schemas.microsoft.com/office/drawing/2014/main" id="{AF6D3300-3A38-C64A-A114-6A989448A0EC}"/>
              </a:ext>
            </a:extLst>
          </p:cNvPr>
          <p:cNvGraphicFramePr/>
          <p:nvPr/>
        </p:nvGraphicFramePr>
        <p:xfrm>
          <a:off x="5648457" y="379824"/>
          <a:ext cx="4776681" cy="608744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pSp>
        <p:nvGrpSpPr>
          <p:cNvPr id="117" name="Group 116">
            <a:extLst>
              <a:ext uri="{FF2B5EF4-FFF2-40B4-BE49-F238E27FC236}">
                <a16:creationId xmlns:a16="http://schemas.microsoft.com/office/drawing/2014/main" id="{076AE69A-687F-684E-9D53-F0F11DEF7E6D}"/>
              </a:ext>
            </a:extLst>
          </p:cNvPr>
          <p:cNvGrpSpPr/>
          <p:nvPr/>
        </p:nvGrpSpPr>
        <p:grpSpPr>
          <a:xfrm>
            <a:off x="4253434" y="1360898"/>
            <a:ext cx="994172" cy="815906"/>
            <a:chOff x="4253434" y="1360898"/>
            <a:chExt cx="994172" cy="815906"/>
          </a:xfrm>
        </p:grpSpPr>
        <p:sp>
          <p:nvSpPr>
            <p:cNvPr id="92" name="Hexagon 91">
              <a:extLst>
                <a:ext uri="{FF2B5EF4-FFF2-40B4-BE49-F238E27FC236}">
                  <a16:creationId xmlns:a16="http://schemas.microsoft.com/office/drawing/2014/main" id="{401A4624-9C44-4C45-94FD-877F6966963F}"/>
                </a:ext>
              </a:extLst>
            </p:cNvPr>
            <p:cNvSpPr/>
            <p:nvPr/>
          </p:nvSpPr>
          <p:spPr>
            <a:xfrm>
              <a:off x="4253434" y="1360898"/>
              <a:ext cx="994172" cy="815906"/>
            </a:xfrm>
            <a:prstGeom prst="hexagon">
              <a:avLst/>
            </a:prstGeom>
            <a:solidFill>
              <a:srgbClr val="FFFFFF"/>
            </a:solidFill>
            <a:ln>
              <a:no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Reloader</a:t>
              </a:r>
              <a:endParaRPr lang="en-US" sz="1400" dirty="0">
                <a:solidFill>
                  <a:schemeClr val="tx1"/>
                </a:solidFill>
              </a:endParaRPr>
            </a:p>
          </p:txBody>
        </p:sp>
        <p:pic>
          <p:nvPicPr>
            <p:cNvPr id="93" name="Picture 2" descr="Line arrow Rotate left">
              <a:extLst>
                <a:ext uri="{FF2B5EF4-FFF2-40B4-BE49-F238E27FC236}">
                  <a16:creationId xmlns:a16="http://schemas.microsoft.com/office/drawing/2014/main" id="{BF7B8910-54CE-F64A-A1B7-D395B2ECDC0F}"/>
                </a:ext>
              </a:extLst>
            </p:cNvPr>
            <p:cNvPicPr>
              <a:picLocks noChangeAspect="1" noChangeArrowheads="1"/>
            </p:cNvPicPr>
            <p:nvPr/>
          </p:nvPicPr>
          <p:blipFill>
            <a:blip r:embed="rId2">
              <a:extLst>
                <a:ext uri="{96DAC541-7B7A-43D3-8B79-37D633B846F1}">
                  <asvg:svgBlip xmlns:asvg="http://schemas.microsoft.com/office/drawing/2016/SVG/main" r:embed="rId3"/>
                </a:ext>
              </a:extLst>
            </a:blip>
            <a:srcRect/>
            <a:stretch/>
          </p:blipFill>
          <p:spPr bwMode="auto">
            <a:xfrm>
              <a:off x="4478251" y="1388209"/>
              <a:ext cx="544538" cy="54453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8" name="Group 117">
            <a:extLst>
              <a:ext uri="{FF2B5EF4-FFF2-40B4-BE49-F238E27FC236}">
                <a16:creationId xmlns:a16="http://schemas.microsoft.com/office/drawing/2014/main" id="{2636C49C-11F8-FD4C-9830-DE12AE0D1B00}"/>
              </a:ext>
            </a:extLst>
          </p:cNvPr>
          <p:cNvGrpSpPr/>
          <p:nvPr/>
        </p:nvGrpSpPr>
        <p:grpSpPr>
          <a:xfrm>
            <a:off x="4264354" y="2460518"/>
            <a:ext cx="994172" cy="815906"/>
            <a:chOff x="4264354" y="2460518"/>
            <a:chExt cx="994172" cy="815906"/>
          </a:xfrm>
        </p:grpSpPr>
        <p:sp>
          <p:nvSpPr>
            <p:cNvPr id="95" name="Hexagon 94">
              <a:extLst>
                <a:ext uri="{FF2B5EF4-FFF2-40B4-BE49-F238E27FC236}">
                  <a16:creationId xmlns:a16="http://schemas.microsoft.com/office/drawing/2014/main" id="{04FCFF2E-DF39-6847-9991-09D0136B9D56}"/>
                </a:ext>
              </a:extLst>
            </p:cNvPr>
            <p:cNvSpPr/>
            <p:nvPr/>
          </p:nvSpPr>
          <p:spPr>
            <a:xfrm>
              <a:off x="4264354" y="2460518"/>
              <a:ext cx="994172" cy="815906"/>
            </a:xfrm>
            <a:prstGeom prst="hexagon">
              <a:avLst/>
            </a:prstGeom>
            <a:solidFill>
              <a:srgbClr val="FFFFFF"/>
            </a:solidFill>
            <a:ln>
              <a:no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700" dirty="0">
                  <a:solidFill>
                    <a:schemeClr val="tx1"/>
                  </a:solidFill>
                </a:rPr>
                <a:t>Search space</a:t>
              </a:r>
            </a:p>
          </p:txBody>
        </p:sp>
        <p:pic>
          <p:nvPicPr>
            <p:cNvPr id="96" name="Graphic 95" descr="Clipboard with solid fill">
              <a:extLst>
                <a:ext uri="{FF2B5EF4-FFF2-40B4-BE49-F238E27FC236}">
                  <a16:creationId xmlns:a16="http://schemas.microsoft.com/office/drawing/2014/main" id="{80FD1EBF-F698-054E-A333-4E8ED9A56AD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505930" y="2499299"/>
              <a:ext cx="511020" cy="511020"/>
            </a:xfrm>
            <a:prstGeom prst="rect">
              <a:avLst/>
            </a:prstGeom>
          </p:spPr>
        </p:pic>
      </p:grpSp>
      <p:grpSp>
        <p:nvGrpSpPr>
          <p:cNvPr id="119" name="Group 118">
            <a:extLst>
              <a:ext uri="{FF2B5EF4-FFF2-40B4-BE49-F238E27FC236}">
                <a16:creationId xmlns:a16="http://schemas.microsoft.com/office/drawing/2014/main" id="{BF68115D-B764-8340-AD00-AA501772A565}"/>
              </a:ext>
            </a:extLst>
          </p:cNvPr>
          <p:cNvGrpSpPr/>
          <p:nvPr/>
        </p:nvGrpSpPr>
        <p:grpSpPr>
          <a:xfrm>
            <a:off x="4264354" y="3567684"/>
            <a:ext cx="994172" cy="815906"/>
            <a:chOff x="4264354" y="3567684"/>
            <a:chExt cx="994172" cy="815906"/>
          </a:xfrm>
        </p:grpSpPr>
        <p:sp>
          <p:nvSpPr>
            <p:cNvPr id="98" name="Hexagon 97">
              <a:extLst>
                <a:ext uri="{FF2B5EF4-FFF2-40B4-BE49-F238E27FC236}">
                  <a16:creationId xmlns:a16="http://schemas.microsoft.com/office/drawing/2014/main" id="{E1F5BB2D-C68E-6D4C-82A7-C97A0B4AE45A}"/>
                </a:ext>
              </a:extLst>
            </p:cNvPr>
            <p:cNvSpPr/>
            <p:nvPr/>
          </p:nvSpPr>
          <p:spPr>
            <a:xfrm>
              <a:off x="4264354" y="3567684"/>
              <a:ext cx="994172" cy="815906"/>
            </a:xfrm>
            <a:prstGeom prst="hexagon">
              <a:avLst/>
            </a:prstGeom>
            <a:solidFill>
              <a:srgbClr val="FFFFFF"/>
            </a:solidFill>
            <a:ln>
              <a:no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Tuning</a:t>
              </a:r>
              <a:endParaRPr lang="en-US" sz="1400" dirty="0">
                <a:solidFill>
                  <a:schemeClr val="tx1"/>
                </a:solidFill>
              </a:endParaRPr>
            </a:p>
          </p:txBody>
        </p:sp>
        <p:pic>
          <p:nvPicPr>
            <p:cNvPr id="99" name="Graphic 98" descr="Gauge">
              <a:extLst>
                <a:ext uri="{FF2B5EF4-FFF2-40B4-BE49-F238E27FC236}">
                  <a16:creationId xmlns:a16="http://schemas.microsoft.com/office/drawing/2014/main" id="{570E3A20-C73F-1848-B883-C2BC3169E4A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530358" y="3587483"/>
              <a:ext cx="479983" cy="479983"/>
            </a:xfrm>
            <a:prstGeom prst="rect">
              <a:avLst/>
            </a:prstGeom>
          </p:spPr>
        </p:pic>
      </p:grpSp>
      <p:grpSp>
        <p:nvGrpSpPr>
          <p:cNvPr id="120" name="Group 119">
            <a:extLst>
              <a:ext uri="{FF2B5EF4-FFF2-40B4-BE49-F238E27FC236}">
                <a16:creationId xmlns:a16="http://schemas.microsoft.com/office/drawing/2014/main" id="{FD56CEC3-BEAE-BF46-9579-63385D4054EF}"/>
              </a:ext>
            </a:extLst>
          </p:cNvPr>
          <p:cNvGrpSpPr/>
          <p:nvPr/>
        </p:nvGrpSpPr>
        <p:grpSpPr>
          <a:xfrm>
            <a:off x="4251233" y="4613295"/>
            <a:ext cx="994172" cy="815906"/>
            <a:chOff x="4251233" y="4613295"/>
            <a:chExt cx="994172" cy="815906"/>
          </a:xfrm>
        </p:grpSpPr>
        <p:sp>
          <p:nvSpPr>
            <p:cNvPr id="102" name="Hexagon 101">
              <a:extLst>
                <a:ext uri="{FF2B5EF4-FFF2-40B4-BE49-F238E27FC236}">
                  <a16:creationId xmlns:a16="http://schemas.microsoft.com/office/drawing/2014/main" id="{65EED361-DF37-3B44-89EB-12E5E7788674}"/>
                </a:ext>
              </a:extLst>
            </p:cNvPr>
            <p:cNvSpPr/>
            <p:nvPr/>
          </p:nvSpPr>
          <p:spPr>
            <a:xfrm>
              <a:off x="4251233" y="4613295"/>
              <a:ext cx="994172" cy="815906"/>
            </a:xfrm>
            <a:prstGeom prst="hexagon">
              <a:avLst/>
            </a:prstGeom>
            <a:solidFill>
              <a:srgbClr val="FFFFFF"/>
            </a:solidFill>
            <a:ln>
              <a:no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Classifier</a:t>
              </a:r>
              <a:endParaRPr lang="en-US" sz="1400" dirty="0">
                <a:solidFill>
                  <a:schemeClr val="tx1"/>
                </a:solidFill>
              </a:endParaRPr>
            </a:p>
          </p:txBody>
        </p:sp>
        <p:pic>
          <p:nvPicPr>
            <p:cNvPr id="103" name="Graphic 102" descr="Sport balls">
              <a:extLst>
                <a:ext uri="{FF2B5EF4-FFF2-40B4-BE49-F238E27FC236}">
                  <a16:creationId xmlns:a16="http://schemas.microsoft.com/office/drawing/2014/main" id="{3BC6DC32-52FE-464E-84B7-D1AE9F882C7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520394" y="4648586"/>
              <a:ext cx="455850" cy="455850"/>
            </a:xfrm>
            <a:prstGeom prst="rect">
              <a:avLst/>
            </a:prstGeom>
          </p:spPr>
        </p:pic>
      </p:grpSp>
      <p:grpSp>
        <p:nvGrpSpPr>
          <p:cNvPr id="121" name="Group 120">
            <a:extLst>
              <a:ext uri="{FF2B5EF4-FFF2-40B4-BE49-F238E27FC236}">
                <a16:creationId xmlns:a16="http://schemas.microsoft.com/office/drawing/2014/main" id="{826AACE5-52CF-5E43-9AB2-78414114AF00}"/>
              </a:ext>
            </a:extLst>
          </p:cNvPr>
          <p:cNvGrpSpPr/>
          <p:nvPr/>
        </p:nvGrpSpPr>
        <p:grpSpPr>
          <a:xfrm>
            <a:off x="4251233" y="5651359"/>
            <a:ext cx="994172" cy="815906"/>
            <a:chOff x="4251233" y="5651359"/>
            <a:chExt cx="994172" cy="815906"/>
          </a:xfrm>
        </p:grpSpPr>
        <p:sp>
          <p:nvSpPr>
            <p:cNvPr id="105" name="Hexagon 104">
              <a:extLst>
                <a:ext uri="{FF2B5EF4-FFF2-40B4-BE49-F238E27FC236}">
                  <a16:creationId xmlns:a16="http://schemas.microsoft.com/office/drawing/2014/main" id="{56A43F0E-1C6F-434F-B3D6-88CA06241AF7}"/>
                </a:ext>
              </a:extLst>
            </p:cNvPr>
            <p:cNvSpPr/>
            <p:nvPr/>
          </p:nvSpPr>
          <p:spPr>
            <a:xfrm>
              <a:off x="4251233" y="5651359"/>
              <a:ext cx="994172" cy="815906"/>
            </a:xfrm>
            <a:prstGeom prst="hexagon">
              <a:avLst/>
            </a:prstGeom>
            <a:solidFill>
              <a:srgbClr val="FFFFFF"/>
            </a:solidFill>
            <a:ln>
              <a:noFill/>
            </a:ln>
          </p:spPr>
          <p:style>
            <a:lnRef idx="3">
              <a:schemeClr val="lt1"/>
            </a:lnRef>
            <a:fillRef idx="1">
              <a:schemeClr val="accent1"/>
            </a:fillRef>
            <a:effectRef idx="1">
              <a:schemeClr val="accent1"/>
            </a:effectRef>
            <a:fontRef idx="minor">
              <a:schemeClr val="lt1"/>
            </a:fontRef>
          </p:style>
          <p:txBody>
            <a:bodyPr tIns="0" bIns="0" rtlCol="0" anchor="b" anchorCtr="1"/>
            <a:lstStyle/>
            <a:p>
              <a:pPr algn="ctr"/>
              <a:r>
                <a:rPr lang="en-US" sz="1100" dirty="0">
                  <a:solidFill>
                    <a:schemeClr val="tx1"/>
                  </a:solidFill>
                </a:rPr>
                <a:t>Sampler</a:t>
              </a:r>
              <a:endParaRPr lang="en-US" sz="1400" dirty="0">
                <a:solidFill>
                  <a:schemeClr val="tx1"/>
                </a:solidFill>
              </a:endParaRPr>
            </a:p>
          </p:txBody>
        </p:sp>
        <p:pic>
          <p:nvPicPr>
            <p:cNvPr id="106" name="Graphic 105" descr="Research">
              <a:extLst>
                <a:ext uri="{FF2B5EF4-FFF2-40B4-BE49-F238E27FC236}">
                  <a16:creationId xmlns:a16="http://schemas.microsoft.com/office/drawing/2014/main" id="{43EE94C8-D34B-7444-8A1C-8612A1DE69D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499968" y="5672618"/>
              <a:ext cx="494972" cy="494972"/>
            </a:xfrm>
            <a:prstGeom prst="rect">
              <a:avLst/>
            </a:prstGeom>
          </p:spPr>
        </p:pic>
      </p:grpSp>
    </p:spTree>
    <p:extLst>
      <p:ext uri="{BB962C8B-B14F-4D97-AF65-F5344CB8AC3E}">
        <p14:creationId xmlns:p14="http://schemas.microsoft.com/office/powerpoint/2010/main" val="18563057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34020</TotalTime>
  <Words>478</Words>
  <Application>Microsoft Macintosh PowerPoint</Application>
  <PresentationFormat>Widescreen</PresentationFormat>
  <Paragraphs>81</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Adalberto Junior</dc:creator>
  <cp:lastModifiedBy>Adalberto Junior</cp:lastModifiedBy>
  <cp:revision>41</cp:revision>
  <dcterms:created xsi:type="dcterms:W3CDTF">2020-04-21T17:25:33Z</dcterms:created>
  <dcterms:modified xsi:type="dcterms:W3CDTF">2021-09-15T20:53:18Z</dcterms:modified>
</cp:coreProperties>
</file>