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323" r:id="rId3"/>
    <p:sldId id="338" r:id="rId4"/>
    <p:sldId id="324" r:id="rId5"/>
    <p:sldId id="340" r:id="rId6"/>
    <p:sldId id="257" r:id="rId7"/>
    <p:sldId id="349" r:id="rId8"/>
    <p:sldId id="342" r:id="rId9"/>
    <p:sldId id="263" r:id="rId10"/>
    <p:sldId id="266" r:id="rId11"/>
    <p:sldId id="267" r:id="rId12"/>
    <p:sldId id="259" r:id="rId13"/>
    <p:sldId id="260" r:id="rId14"/>
    <p:sldId id="261" r:id="rId15"/>
    <p:sldId id="262" r:id="rId16"/>
    <p:sldId id="343" r:id="rId17"/>
    <p:sldId id="344" r:id="rId18"/>
    <p:sldId id="345" r:id="rId19"/>
    <p:sldId id="346" r:id="rId20"/>
    <p:sldId id="347" r:id="rId21"/>
    <p:sldId id="348" r:id="rId22"/>
  </p:sldIdLst>
  <p:sldSz cx="12192000" cy="6858000"/>
  <p:notesSz cx="6858000" cy="9144000"/>
  <p:defaultTextStyle>
    <a:defPPr>
      <a:defRPr lang="en-M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88"/>
  </p:normalViewPr>
  <p:slideViewPr>
    <p:cSldViewPr snapToGrid="0">
      <p:cViewPr varScale="1">
        <p:scale>
          <a:sx n="116" d="100"/>
          <a:sy n="116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243DE-736C-AB47-9730-2E275347C5FF}" type="datetimeFigureOut">
              <a:rPr lang="en-MA" smtClean="0"/>
              <a:t>28/4/2024</a:t>
            </a:fld>
            <a:endParaRPr lang="en-M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EA901-4402-F043-B94B-7B0AB78B2B7D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2925801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A" dirty="0"/>
          </a:p>
        </p:txBody>
      </p:sp>
    </p:spTree>
    <p:extLst>
      <p:ext uri="{BB962C8B-B14F-4D97-AF65-F5344CB8AC3E}">
        <p14:creationId xmlns:p14="http://schemas.microsoft.com/office/powerpoint/2010/main" val="2921017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EA901-4402-F043-B94B-7B0AB78B2B7D}" type="slidenum">
              <a:rPr lang="en-MA" smtClean="0"/>
              <a:t>10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54489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EA901-4402-F043-B94B-7B0AB78B2B7D}" type="slidenum">
              <a:rPr lang="en-MA" smtClean="0"/>
              <a:t>21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252602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2F9C-CB16-3C3A-1651-C421C0E1F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7DFFF-538A-6B5A-22D4-BC54A0EAE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46D93-A286-15A9-E38D-5739AB73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204C-0206-F54A-A5FA-1B85ECC0F563}" type="datetimeFigureOut">
              <a:rPr lang="en-MA" smtClean="0"/>
              <a:t>28/4/2024</a:t>
            </a:fld>
            <a:endParaRPr lang="en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C17C1-85A8-0620-01AA-9FC58BC5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5AA9-1974-EC13-44A0-CA6AB62B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60B9-5C04-9E49-BB2C-B73589C29D68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02690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0766-566A-2019-11D5-92ECDFF4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81C0D-A740-C257-88B2-854A0AD13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3941F-51F4-8990-1B66-4C219C55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204C-0206-F54A-A5FA-1B85ECC0F563}" type="datetimeFigureOut">
              <a:rPr lang="en-MA" smtClean="0"/>
              <a:t>28/4/2024</a:t>
            </a:fld>
            <a:endParaRPr lang="en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02341-FAEF-A0F2-0BCC-167A4C4A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E7432-99B1-B7A2-8E0E-A8D14E38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60B9-5C04-9E49-BB2C-B73589C29D68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394834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772894-C30E-3865-545C-B03707BBA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D41A1-044A-64E4-2326-96C75D4B0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701B7-41C5-B1E7-1377-DBFFE9028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204C-0206-F54A-A5FA-1B85ECC0F563}" type="datetimeFigureOut">
              <a:rPr lang="en-MA" smtClean="0"/>
              <a:t>28/4/2024</a:t>
            </a:fld>
            <a:endParaRPr lang="en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B14D8-D587-4FC5-B5B4-7A757CD9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A5BC6-8EB9-066B-8406-A1B530A8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60B9-5C04-9E49-BB2C-B73589C29D68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335765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CB9C8-F3FF-05A3-32DC-CBE85359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BD13E-3789-A59B-1E22-C6F484485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B5BCA-8EA3-2A3B-3747-CCBDD792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204C-0206-F54A-A5FA-1B85ECC0F563}" type="datetimeFigureOut">
              <a:rPr lang="en-MA" smtClean="0"/>
              <a:t>28/4/2024</a:t>
            </a:fld>
            <a:endParaRPr lang="en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4A2BA-4C56-2BB3-D14E-F38D8364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A0F61-A52A-B266-A8A8-080F0531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60B9-5C04-9E49-BB2C-B73589C29D68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410170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2AFA-57FA-21BE-FF4E-0557B007A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DCBD-537B-2089-2254-E142C2B6B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2DA31-4D94-E01D-CD87-D7D6ADE45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204C-0206-F54A-A5FA-1B85ECC0F563}" type="datetimeFigureOut">
              <a:rPr lang="en-MA" smtClean="0"/>
              <a:t>28/4/2024</a:t>
            </a:fld>
            <a:endParaRPr lang="en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61037-146C-828E-766B-A46812F8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4BA9A-049B-1745-9147-3D0E1A2D9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60B9-5C04-9E49-BB2C-B73589C29D68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34911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A589-68E0-9D16-AFB2-29843AB8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41379-3323-DFBD-03FF-59E802708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B55B8-A2F1-D1DB-AFA8-7B4CCD8EB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66D6C-94C3-FF15-A91D-27158371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204C-0206-F54A-A5FA-1B85ECC0F563}" type="datetimeFigureOut">
              <a:rPr lang="en-MA" smtClean="0"/>
              <a:t>28/4/2024</a:t>
            </a:fld>
            <a:endParaRPr lang="en-M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A587F-DDB6-0398-0A69-DA10E40A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60EE9-A5DD-6ECB-3AC4-D6DBF8BD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60B9-5C04-9E49-BB2C-B73589C29D68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89547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9497-983D-26E0-60FD-64B9FA1B8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7816A-09E9-733C-04C0-01DD66AD4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A86F8-27F1-4C53-3856-36FD59A68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7F6BFC-E20C-6A03-DEB0-DF2B6FB3E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E17BD2-CA4C-F6B9-8A31-24744F487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66E38-FA5B-C714-F967-138F0532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204C-0206-F54A-A5FA-1B85ECC0F563}" type="datetimeFigureOut">
              <a:rPr lang="en-MA" smtClean="0"/>
              <a:t>28/4/2024</a:t>
            </a:fld>
            <a:endParaRPr lang="en-M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B45FA-4213-89BA-F67B-4469BD2F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A8919-1864-FC3C-F9FD-2301C3BC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60B9-5C04-9E49-BB2C-B73589C29D68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81588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1913-C725-523F-5503-B7F72E31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CB8FDC-3C07-1888-2A4F-6B60EC1AA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204C-0206-F54A-A5FA-1B85ECC0F563}" type="datetimeFigureOut">
              <a:rPr lang="en-MA" smtClean="0"/>
              <a:t>28/4/2024</a:t>
            </a:fld>
            <a:endParaRPr lang="en-M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B4064-A5CB-B105-584B-E80117EB0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888B6-F214-6DFA-C4B7-633B90150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60B9-5C04-9E49-BB2C-B73589C29D68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84354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674ECA-F819-6DE8-2F83-5E801CED9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204C-0206-F54A-A5FA-1B85ECC0F563}" type="datetimeFigureOut">
              <a:rPr lang="en-MA" smtClean="0"/>
              <a:t>28/4/2024</a:t>
            </a:fld>
            <a:endParaRPr lang="en-M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56C3B-7EF0-1EDF-E108-8D5D0635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74592-9B12-6D6C-28B8-15AE5F21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60B9-5C04-9E49-BB2C-B73589C29D68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87716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7EB5-34A9-EC9C-CC3D-8E74803B8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41DC7-A11D-0A99-829D-089790C6C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892FD-55D2-F288-0B2A-F0229E9B5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6BD9A-DF5A-E9CC-82D3-B58720201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204C-0206-F54A-A5FA-1B85ECC0F563}" type="datetimeFigureOut">
              <a:rPr lang="en-MA" smtClean="0"/>
              <a:t>28/4/2024</a:t>
            </a:fld>
            <a:endParaRPr lang="en-M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EA57C-28EE-5DB8-49D0-D50E70FC2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F0D48-F44B-2599-4420-57AEA925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60B9-5C04-9E49-BB2C-B73589C29D68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34558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E413-6E9C-ACE2-9EC8-6E9F0BC1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E9A4C-DE1E-FE4F-C637-A78215F4E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C9EFC-6C41-7903-5A83-8F63914F5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2085B-3580-D66A-5B2C-3E9CEC9F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204C-0206-F54A-A5FA-1B85ECC0F563}" type="datetimeFigureOut">
              <a:rPr lang="en-MA" smtClean="0"/>
              <a:t>28/4/2024</a:t>
            </a:fld>
            <a:endParaRPr lang="en-M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09DA4-F9BD-D5DF-F43B-FCC0817F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DFF80-ABD5-DEAA-1C40-DD7A7657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60B9-5C04-9E49-BB2C-B73589C29D68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76422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53EE4-A369-5145-6244-5D8F4D48F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DD905-D5BF-40EE-9B67-91B13991C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A1573-947F-6743-B9D8-8CB168711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68204C-0206-F54A-A5FA-1B85ECC0F563}" type="datetimeFigureOut">
              <a:rPr lang="en-MA" smtClean="0"/>
              <a:t>28/4/2024</a:t>
            </a:fld>
            <a:endParaRPr lang="en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AD458-5C7B-DE64-A3D5-D68FE4664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68F82-1CB2-F714-A545-93C3D979B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D360B9-5C04-9E49-BB2C-B73589C29D68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367350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zure/architecture/ai-ml/guide/mlops-maturity-mode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4C27C-A81A-306D-EECC-AB415D1EF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A" dirty="0"/>
              <a:t>MLOPS Day-1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C578E-1DA8-E081-FB86-9F7BEB9B7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163544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8C659-6A0D-0325-163B-29062A72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MA" sz="4800" dirty="0"/>
              <a:t>DevOps vs MlOps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A24A8-E455-CD4F-637D-2CEA2266F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b="1" dirty="0">
                <a:effectLst/>
                <a:latin typeface="Helvetica" pitchFamily="2" charset="0"/>
              </a:rPr>
              <a:t>set of processes and automation </a:t>
            </a:r>
            <a:r>
              <a:rPr lang="en-US" sz="2400" dirty="0">
                <a:effectLst/>
                <a:latin typeface="Helvetica" pitchFamily="2" charset="0"/>
              </a:rPr>
              <a:t>to manage </a:t>
            </a:r>
            <a:r>
              <a:rPr lang="en-US" sz="2400" b="1" dirty="0">
                <a:effectLst/>
                <a:latin typeface="Helvetica" pitchFamily="2" charset="0"/>
              </a:rPr>
              <a:t>models, data and code </a:t>
            </a:r>
            <a:r>
              <a:rPr lang="en-US" sz="2400" dirty="0">
                <a:effectLst/>
                <a:latin typeface="Helvetica" pitchFamily="2" charset="0"/>
              </a:rPr>
              <a:t>to meet the two goals of </a:t>
            </a:r>
            <a:r>
              <a:rPr lang="en-US" sz="2400" b="1" dirty="0">
                <a:effectLst/>
                <a:latin typeface="Helvetica" pitchFamily="2" charset="0"/>
              </a:rPr>
              <a:t>stable performance and long-term efficiency in ML systems</a:t>
            </a:r>
            <a:r>
              <a:rPr lang="en-US" sz="2400" dirty="0">
                <a:effectLst/>
                <a:latin typeface="Helvetica" pitchFamily="2" charset="0"/>
              </a:rPr>
              <a:t>. </a:t>
            </a:r>
            <a:r>
              <a:rPr lang="en-US" sz="2400" i="1" dirty="0" err="1">
                <a:effectLst/>
                <a:latin typeface="Helvetica" pitchFamily="2" charset="0"/>
              </a:rPr>
              <a:t>MLOps</a:t>
            </a:r>
            <a:r>
              <a:rPr lang="en-US" sz="2400" i="1" dirty="0">
                <a:effectLst/>
                <a:latin typeface="Helvetica" pitchFamily="2" charset="0"/>
              </a:rPr>
              <a:t> = </a:t>
            </a:r>
            <a:r>
              <a:rPr lang="en-US" sz="2400" i="1" dirty="0" err="1">
                <a:effectLst/>
                <a:latin typeface="Helvetica" pitchFamily="2" charset="0"/>
              </a:rPr>
              <a:t>ModelOps</a:t>
            </a:r>
            <a:r>
              <a:rPr lang="en-US" sz="2400" i="1" dirty="0">
                <a:effectLst/>
                <a:latin typeface="Helvetica" pitchFamily="2" charset="0"/>
              </a:rPr>
              <a:t> + </a:t>
            </a:r>
            <a:r>
              <a:rPr lang="en-US" sz="2400" i="1" dirty="0" err="1">
                <a:effectLst/>
                <a:latin typeface="Helvetica" pitchFamily="2" charset="0"/>
              </a:rPr>
              <a:t>DataOps</a:t>
            </a:r>
            <a:r>
              <a:rPr lang="en-US" sz="2400" i="1" dirty="0">
                <a:effectLst/>
                <a:latin typeface="Helvetica" pitchFamily="2" charset="0"/>
              </a:rPr>
              <a:t> + DevOps</a:t>
            </a:r>
            <a:r>
              <a:rPr lang="en-US" sz="2400" dirty="0">
                <a:effectLst/>
                <a:latin typeface="Helvetica" pitchFamily="2" charset="0"/>
              </a:rPr>
              <a:t>.</a:t>
            </a:r>
          </a:p>
          <a:p>
            <a:r>
              <a:rPr lang="en-US" sz="2400" dirty="0">
                <a:effectLst/>
                <a:latin typeface="Helvetica" pitchFamily="2" charset="0"/>
              </a:rPr>
              <a:t>artifacts : models, data, code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A9F71A-A1BC-1F57-7156-84F68295C3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25" r="8069"/>
          <a:stretch/>
        </p:blipFill>
        <p:spPr>
          <a:xfrm>
            <a:off x="6844145" y="2434208"/>
            <a:ext cx="4308765" cy="38766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32DC58-5B5E-C831-ADB4-5B8F4C537E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76" r="17756"/>
          <a:stretch/>
        </p:blipFill>
        <p:spPr>
          <a:xfrm>
            <a:off x="1039090" y="2701116"/>
            <a:ext cx="3935245" cy="35406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0EB845-E3DF-480F-CFF5-80C66A156009}"/>
              </a:ext>
            </a:extLst>
          </p:cNvPr>
          <p:cNvSpPr txBox="1"/>
          <p:nvPr/>
        </p:nvSpPr>
        <p:spPr>
          <a:xfrm>
            <a:off x="6002594" y="6627167"/>
            <a:ext cx="4650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</a:t>
            </a:r>
            <a:r>
              <a:rPr lang="en-MA" sz="1200" dirty="0"/>
              <a:t>ource : </a:t>
            </a:r>
            <a:r>
              <a:rPr lang="en-US" sz="1200" i="1" dirty="0">
                <a:solidFill>
                  <a:srgbClr val="1C4856"/>
                </a:solidFill>
                <a:effectLst/>
                <a:latin typeface="Helvetica" pitchFamily="2" charset="0"/>
              </a:rPr>
              <a:t>Machine Learning</a:t>
            </a:r>
            <a:r>
              <a:rPr lang="en-US" sz="1200" dirty="0">
                <a:solidFill>
                  <a:srgbClr val="1C4856"/>
                </a:solidFill>
                <a:latin typeface="Helvetica" pitchFamily="2" charset="0"/>
              </a:rPr>
              <a:t> </a:t>
            </a:r>
            <a:r>
              <a:rPr lang="en-US" sz="1200" i="1" dirty="0">
                <a:solidFill>
                  <a:srgbClr val="1C4856"/>
                </a:solidFill>
                <a:effectLst/>
                <a:latin typeface="Helvetica" pitchFamily="2" charset="0"/>
              </a:rPr>
              <a:t>Engineering for the</a:t>
            </a:r>
            <a:r>
              <a:rPr lang="en-US" sz="1200" dirty="0">
                <a:solidFill>
                  <a:srgbClr val="1C4856"/>
                </a:solidFill>
                <a:latin typeface="Helvetica" pitchFamily="2" charset="0"/>
              </a:rPr>
              <a:t> </a:t>
            </a:r>
            <a:r>
              <a:rPr lang="en-US" sz="1200" i="1" dirty="0">
                <a:solidFill>
                  <a:srgbClr val="1C4856"/>
                </a:solidFill>
                <a:effectLst/>
                <a:latin typeface="Helvetica" pitchFamily="2" charset="0"/>
              </a:rPr>
              <a:t>Real World</a:t>
            </a:r>
            <a:endParaRPr lang="en-US" sz="1200" dirty="0">
              <a:solidFill>
                <a:srgbClr val="1C4856"/>
              </a:solidFill>
              <a:effectLst/>
              <a:latin typeface="Helvetica" pitchFamily="2" charset="0"/>
            </a:endParaRPr>
          </a:p>
          <a:p>
            <a:endParaRPr lang="en-MA" sz="1200" dirty="0"/>
          </a:p>
        </p:txBody>
      </p:sp>
    </p:spTree>
    <p:extLst>
      <p:ext uri="{BB962C8B-B14F-4D97-AF65-F5344CB8AC3E}">
        <p14:creationId xmlns:p14="http://schemas.microsoft.com/office/powerpoint/2010/main" val="1020530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A59F0-1293-5455-CFBF-F1CCF236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A" dirty="0"/>
              <a:t>Deployment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7FF41-0260-1DC7-2C40-8D77E1AE5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963" y="1690688"/>
            <a:ext cx="7772400" cy="431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65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B271-804B-4125-34FD-F420BE61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Maturity levels of </a:t>
            </a:r>
            <a:r>
              <a:rPr lang="en-US" b="1" dirty="0" err="1"/>
              <a:t>MLOps</a:t>
            </a:r>
            <a:r>
              <a:rPr lang="en-US" b="1" dirty="0"/>
              <a:t> systems</a:t>
            </a:r>
            <a:br>
              <a:rPr lang="en-US" b="1" dirty="0"/>
            </a:br>
            <a:endParaRPr lang="en-M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FC800-DADE-2409-2E33-101E11E96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Version google</a:t>
            </a:r>
          </a:p>
          <a:p>
            <a:pPr lvl="1"/>
            <a:r>
              <a:rPr lang="en-US" dirty="0"/>
              <a:t>Level 0 - manual</a:t>
            </a:r>
          </a:p>
          <a:p>
            <a:pPr lvl="1"/>
            <a:r>
              <a:rPr lang="en-US" dirty="0"/>
              <a:t>Level 1 - ML pipeline automation</a:t>
            </a:r>
          </a:p>
          <a:p>
            <a:pPr lvl="1"/>
            <a:r>
              <a:rPr lang="en-US" dirty="0"/>
              <a:t>Level 2 - CI/CD pipeline automation</a:t>
            </a:r>
          </a:p>
          <a:p>
            <a:r>
              <a:rPr lang="en-MA" dirty="0"/>
              <a:t>Version Microsoft</a:t>
            </a:r>
          </a:p>
          <a:p>
            <a:pPr lvl="1"/>
            <a:r>
              <a:rPr lang="en-US" dirty="0">
                <a:hlinkClick r:id="rId2"/>
              </a:rPr>
              <a:t>https://learn.microsoft.com/en-us/azure/architecture/ai-ml/guide/mlops-maturity-model</a:t>
            </a:r>
            <a:endParaRPr lang="en-MA"/>
          </a:p>
          <a:p>
            <a:pPr marL="457200" lvl="1" indent="0">
              <a:buNone/>
            </a:pPr>
            <a:endParaRPr lang="en-MA" dirty="0"/>
          </a:p>
        </p:txBody>
      </p:sp>
    </p:spTree>
    <p:extLst>
      <p:ext uri="{BB962C8B-B14F-4D97-AF65-F5344CB8AC3E}">
        <p14:creationId xmlns:p14="http://schemas.microsoft.com/office/powerpoint/2010/main" val="509259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31" name="Rectangle 313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26BA9-8061-CD9B-E62D-E78698FF0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b="1"/>
              <a:t>MLOps level 0: Manual process</a:t>
            </a:r>
          </a:p>
        </p:txBody>
      </p:sp>
      <p:sp>
        <p:nvSpPr>
          <p:cNvPr id="3133" name="Rectangle 313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5" name="Rectangle 313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2080C-6603-AF71-7F3D-F747F9FB7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/>
              <a:t>Manual, script-driven, and interactive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/>
              <a:t>Disconnection between ML and 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/>
              <a:t>Infrequent release iterations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/>
              <a:t>No CI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/>
              <a:t>No CD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/>
              <a:t>Deployment refers to the prediction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/>
              <a:t>Lack of active performance monitoring</a:t>
            </a:r>
          </a:p>
        </p:txBody>
      </p:sp>
      <p:pic>
        <p:nvPicPr>
          <p:cNvPr id="3076" name="Picture 4" descr="Level 0 maturity">
            <a:extLst>
              <a:ext uri="{FF2B5EF4-FFF2-40B4-BE49-F238E27FC236}">
                <a16:creationId xmlns:a16="http://schemas.microsoft.com/office/drawing/2014/main" id="{08AAF45B-E2FD-75EA-F8A6-C4CBAB2EF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3356387"/>
            <a:ext cx="5150277" cy="196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37" name="Rectangle 313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62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5" name="Rectangle 411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5BC33-BA60-B44E-37F4-68E268453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b="1"/>
              <a:t>MLOps level 1: ML pipeline automation</a:t>
            </a:r>
            <a:endParaRPr lang="en-MA" dirty="0"/>
          </a:p>
        </p:txBody>
      </p:sp>
      <p:sp>
        <p:nvSpPr>
          <p:cNvPr id="4116" name="Rectangle 4115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FE5BF-889B-8ED6-3CE3-265CAA509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Rapid experiment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CT of the model in production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Experimental-operational symmetry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Modularized code for components and 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Continuous delivery of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Pipeline deployment</a:t>
            </a:r>
            <a:endParaRPr lang="en-MA" sz="2000"/>
          </a:p>
        </p:txBody>
      </p:sp>
      <p:pic>
        <p:nvPicPr>
          <p:cNvPr id="4098" name="Picture 2" descr="Level 1 maturity">
            <a:extLst>
              <a:ext uri="{FF2B5EF4-FFF2-40B4-BE49-F238E27FC236}">
                <a16:creationId xmlns:a16="http://schemas.microsoft.com/office/drawing/2014/main" id="{85D19F77-76CF-4F79-0F3A-500F8BE56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2525905"/>
            <a:ext cx="5150277" cy="363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Rectangle 410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62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A3B8A-2A7D-F0DD-3C0F-42700732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100" b="1"/>
              <a:t>MLOps level 2: CI/CD pipeline automation</a:t>
            </a:r>
            <a:endParaRPr lang="en-MA" sz="4100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562BD-E46D-E755-F1E4-9D21ADF8D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Automatically build, test, and deploy the new pipeline components to the target environment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Deployment: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Automated - to the test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Semi-automated - to pre-production (triggered by merge)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Manual - to production</a:t>
            </a:r>
          </a:p>
        </p:txBody>
      </p:sp>
      <p:pic>
        <p:nvPicPr>
          <p:cNvPr id="5122" name="Picture 2" descr="Level 2 maturity">
            <a:extLst>
              <a:ext uri="{FF2B5EF4-FFF2-40B4-BE49-F238E27FC236}">
                <a16:creationId xmlns:a16="http://schemas.microsoft.com/office/drawing/2014/main" id="{66E1657A-AF00-38EA-87EA-40DAA05AE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2590283"/>
            <a:ext cx="5150277" cy="350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3" name="Rectangle 513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26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74F24-1624-73C6-9D6D-33A0D457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practices for ML projects</a:t>
            </a:r>
            <a:br>
              <a:rPr lang="en-US" dirty="0"/>
            </a:br>
            <a:endParaRPr lang="en-M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94B8-5B7B-A0EA-49D4-4B286DDC8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Coding (Software Development)</a:t>
            </a:r>
          </a:p>
          <a:p>
            <a:pPr lvl="1"/>
            <a:r>
              <a:rPr lang="en-US" dirty="0"/>
              <a:t>Clean Code</a:t>
            </a:r>
          </a:p>
          <a:p>
            <a:pPr lvl="1"/>
            <a:r>
              <a:rPr lang="en-US" dirty="0"/>
              <a:t>Code version control (Git)</a:t>
            </a:r>
          </a:p>
          <a:p>
            <a:pPr lvl="1"/>
            <a:r>
              <a:rPr lang="en-US" dirty="0"/>
              <a:t>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Project structure &amp; dev environment</a:t>
            </a:r>
          </a:p>
          <a:p>
            <a:pPr lvl="1"/>
            <a:r>
              <a:rPr lang="en-US" dirty="0"/>
              <a:t>Organize a project repository</a:t>
            </a:r>
          </a:p>
          <a:p>
            <a:pPr lvl="1"/>
            <a:r>
              <a:rPr lang="en-US" dirty="0"/>
              <a:t>Environment dependencies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Documentation &amp; task tracking</a:t>
            </a:r>
          </a:p>
          <a:p>
            <a:pPr lvl="1"/>
            <a:r>
              <a:rPr lang="en-US" dirty="0"/>
              <a:t>Document your code, experiments and findings</a:t>
            </a:r>
          </a:p>
          <a:p>
            <a:pPr lvl="1"/>
            <a:r>
              <a:rPr lang="en-US" dirty="0"/>
              <a:t>Task tracking</a:t>
            </a:r>
            <a:endParaRPr lang="en-MA" dirty="0"/>
          </a:p>
        </p:txBody>
      </p:sp>
    </p:spTree>
    <p:extLst>
      <p:ext uri="{BB962C8B-B14F-4D97-AF65-F5344CB8AC3E}">
        <p14:creationId xmlns:p14="http://schemas.microsoft.com/office/powerpoint/2010/main" val="282728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DB28C-3431-1BDE-DBB7-E4F54E89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(Software Development)</a:t>
            </a:r>
            <a:endParaRPr lang="en-M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E3A75-82E2-452D-4C84-3A6E35A90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Organize code into clean reusable units</a:t>
            </a:r>
          </a:p>
          <a:p>
            <a:pPr lvl="1"/>
            <a:r>
              <a:rPr lang="en-US" dirty="0"/>
              <a:t>(functions, classes, modules)</a:t>
            </a:r>
          </a:p>
          <a:p>
            <a:r>
              <a:rPr lang="en-US" dirty="0"/>
              <a:t>Use Git for code version control</a:t>
            </a:r>
          </a:p>
          <a:p>
            <a:r>
              <a:rPr lang="en-US" dirty="0"/>
              <a:t>Follow style-guides (</a:t>
            </a:r>
            <a:r>
              <a:rPr lang="en-US" dirty="0" err="1"/>
              <a:t>i.t</a:t>
            </a:r>
            <a:r>
              <a:rPr lang="en-US" dirty="0"/>
              <a:t>. PEP8 in case of Python)</a:t>
            </a:r>
          </a:p>
          <a:p>
            <a:pPr lvl="1"/>
            <a:r>
              <a:rPr lang="en-US" dirty="0"/>
              <a:t>Write comments, docstrings and type annotations</a:t>
            </a:r>
          </a:p>
          <a:p>
            <a:pPr lvl="1"/>
            <a:r>
              <a:rPr lang="en-US" dirty="0"/>
              <a:t>Give functions and variables meaningful names</a:t>
            </a:r>
          </a:p>
          <a:p>
            <a:r>
              <a:rPr lang="en-US" dirty="0"/>
              <a:t>Make dependencies and requirements explicit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requirements.txt</a:t>
            </a:r>
            <a:r>
              <a:rPr lang="en-US" dirty="0"/>
              <a:t> and </a:t>
            </a:r>
            <a:r>
              <a:rPr lang="en-US" dirty="0" err="1"/>
              <a:t>Dockerfile</a:t>
            </a:r>
            <a:r>
              <a:rPr lang="en-US" dirty="0"/>
              <a:t> to a project repository</a:t>
            </a:r>
          </a:p>
          <a:p>
            <a:endParaRPr lang="en-US" dirty="0"/>
          </a:p>
          <a:p>
            <a:r>
              <a:rPr lang="en-US" dirty="0"/>
              <a:t>Testing</a:t>
            </a:r>
            <a:endParaRPr lang="en-MA" dirty="0"/>
          </a:p>
        </p:txBody>
      </p:sp>
    </p:spTree>
    <p:extLst>
      <p:ext uri="{BB962C8B-B14F-4D97-AF65-F5344CB8AC3E}">
        <p14:creationId xmlns:p14="http://schemas.microsoft.com/office/powerpoint/2010/main" val="640774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867B-E1E3-DF9B-599E-C7CFF947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A" dirty="0"/>
              <a:t>Git Workflow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E6BA7-ACFA-7570-3444-F1FEA5EAE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" y="1375038"/>
            <a:ext cx="12053455" cy="548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08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707A6-696D-E6EE-E79B-C22BD2A6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Repo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8A29F-F1FA-A298-5AAB-C09F781B52CD}"/>
              </a:ext>
            </a:extLst>
          </p:cNvPr>
          <p:cNvSpPr txBox="1"/>
          <p:nvPr/>
        </p:nvSpPr>
        <p:spPr>
          <a:xfrm>
            <a:off x="5773944" y="6515446"/>
            <a:ext cx="4036333" cy="2281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Source: https://</a:t>
            </a:r>
            <a:r>
              <a:rPr lang="en-US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drivendata.github.io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cookiecutter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-data-science/#requirements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610AEE8-A139-959C-573A-04C0216AC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953" y="21516"/>
            <a:ext cx="6763223" cy="681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9416-5659-84AA-D96A-AA1F2AEB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200E-F190-F745-853D-21D606D4C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A"/>
          </a:p>
        </p:txBody>
      </p:sp>
      <p:pic>
        <p:nvPicPr>
          <p:cNvPr id="4" name="Picture 2" descr="Evolution of data storage, from data warehouses to data lakes to data lakehouses">
            <a:extLst>
              <a:ext uri="{FF2B5EF4-FFF2-40B4-BE49-F238E27FC236}">
                <a16:creationId xmlns:a16="http://schemas.microsoft.com/office/drawing/2014/main" id="{7FED085F-8152-BC03-64C9-BA6860E69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121920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A176DD-8F51-AC91-3FFC-3AD8AD538A36}"/>
              </a:ext>
            </a:extLst>
          </p:cNvPr>
          <p:cNvSpPr txBox="1"/>
          <p:nvPr/>
        </p:nvSpPr>
        <p:spPr>
          <a:xfrm>
            <a:off x="6008131" y="6398698"/>
            <a:ext cx="61838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A" sz="2400" dirty="0"/>
              <a:t>https://www.databricks.com/glossary/data-lakehouse</a:t>
            </a:r>
          </a:p>
        </p:txBody>
      </p:sp>
    </p:spTree>
    <p:extLst>
      <p:ext uri="{BB962C8B-B14F-4D97-AF65-F5344CB8AC3E}">
        <p14:creationId xmlns:p14="http://schemas.microsoft.com/office/powerpoint/2010/main" val="1894150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A20B-2433-2CC3-E5C2-0DECC9C0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MA" dirty="0"/>
              <a:t>irtual env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F7BC56-A1B7-2226-056E-D38F067FF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8525"/>
            <a:ext cx="12104524" cy="491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58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8101-9202-DCAA-BF04-DB04EBCE0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d</a:t>
            </a:r>
            <a:r>
              <a:rPr lang="en-MA" dirty="0"/>
              <a:t>ev container</a:t>
            </a:r>
          </a:p>
        </p:txBody>
      </p:sp>
      <p:pic>
        <p:nvPicPr>
          <p:cNvPr id="1026" name="Picture 2" descr="Container Architecture">
            <a:extLst>
              <a:ext uri="{FF2B5EF4-FFF2-40B4-BE49-F238E27FC236}">
                <a16:creationId xmlns:a16="http://schemas.microsoft.com/office/drawing/2014/main" id="{ACFE7EE8-F9F8-7193-7E73-02955B115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1030"/>
            <a:ext cx="12192000" cy="506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E0F477-9F4F-7195-F3F3-750318F94C08}"/>
              </a:ext>
            </a:extLst>
          </p:cNvPr>
          <p:cNvSpPr txBox="1"/>
          <p:nvPr/>
        </p:nvSpPr>
        <p:spPr>
          <a:xfrm>
            <a:off x="217583" y="6211669"/>
            <a:ext cx="9168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code.visualstudio.com</a:t>
            </a:r>
            <a:r>
              <a:rPr lang="en-US" dirty="0"/>
              <a:t>/docs/</a:t>
            </a:r>
            <a:r>
              <a:rPr lang="en-US" dirty="0" err="1"/>
              <a:t>devcontainers</a:t>
            </a:r>
            <a:r>
              <a:rPr lang="en-US" dirty="0"/>
              <a:t>/containers</a:t>
            </a:r>
            <a:endParaRPr lang="en-MA" dirty="0"/>
          </a:p>
          <a:p>
            <a:r>
              <a:rPr lang="en-MA" dirty="0"/>
              <a:t>https://code.visualstudio.com/docs/containers/quickstart-python</a:t>
            </a:r>
          </a:p>
        </p:txBody>
      </p:sp>
    </p:spTree>
    <p:extLst>
      <p:ext uri="{BB962C8B-B14F-4D97-AF65-F5344CB8AC3E}">
        <p14:creationId xmlns:p14="http://schemas.microsoft.com/office/powerpoint/2010/main" val="349629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CFF8-D405-53F8-F9BA-262D5939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A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0701-7F06-75FA-781C-B7211C1F0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A" dirty="0"/>
              <a:t>Transaction support</a:t>
            </a:r>
          </a:p>
          <a:p>
            <a:r>
              <a:rPr lang="en-US" dirty="0"/>
              <a:t>S</a:t>
            </a:r>
            <a:r>
              <a:rPr lang="en-MA" dirty="0"/>
              <a:t>chema enforcement and governance</a:t>
            </a:r>
          </a:p>
          <a:p>
            <a:r>
              <a:rPr lang="en-MA" dirty="0"/>
              <a:t>Data gouvernance</a:t>
            </a:r>
          </a:p>
          <a:p>
            <a:r>
              <a:rPr lang="en-MA" dirty="0"/>
              <a:t>Bi Support</a:t>
            </a:r>
          </a:p>
          <a:p>
            <a:r>
              <a:rPr lang="en-MA" dirty="0"/>
              <a:t>Decoupled storage from compute</a:t>
            </a:r>
          </a:p>
          <a:p>
            <a:r>
              <a:rPr lang="en-MA" dirty="0"/>
              <a:t>Open storage format</a:t>
            </a:r>
          </a:p>
          <a:p>
            <a:r>
              <a:rPr lang="en-MA" dirty="0"/>
              <a:t>Support for divers workloads and data types</a:t>
            </a:r>
          </a:p>
          <a:p>
            <a:r>
              <a:rPr lang="en-US" dirty="0"/>
              <a:t>E</a:t>
            </a:r>
            <a:r>
              <a:rPr lang="en-MA" dirty="0"/>
              <a:t>nd-to-end streaming</a:t>
            </a:r>
          </a:p>
          <a:p>
            <a:endParaRPr lang="en-MA" dirty="0"/>
          </a:p>
        </p:txBody>
      </p:sp>
    </p:spTree>
    <p:extLst>
      <p:ext uri="{BB962C8B-B14F-4D97-AF65-F5344CB8AC3E}">
        <p14:creationId xmlns:p14="http://schemas.microsoft.com/office/powerpoint/2010/main" val="3861110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B426-24F3-C415-D9A8-1A14458A8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A" dirty="0"/>
              <a:t>Building blocks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D7AC21-7553-5758-F276-916FD6E4DA79}"/>
              </a:ext>
            </a:extLst>
          </p:cNvPr>
          <p:cNvSpPr/>
          <p:nvPr/>
        </p:nvSpPr>
        <p:spPr>
          <a:xfrm>
            <a:off x="1784115" y="1430261"/>
            <a:ext cx="2549236" cy="1676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</a:t>
            </a:r>
            <a:r>
              <a:rPr lang="en-MA" sz="2400" dirty="0"/>
              <a:t>ngest Stream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2C7894-FC8F-AE64-6356-1CCCA9C38C9E}"/>
              </a:ext>
            </a:extLst>
          </p:cNvPr>
          <p:cNvSpPr/>
          <p:nvPr/>
        </p:nvSpPr>
        <p:spPr>
          <a:xfrm>
            <a:off x="4591970" y="1430261"/>
            <a:ext cx="2424545" cy="1676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A" sz="2400" dirty="0"/>
              <a:t>Process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1CF313-D026-0C85-DF6D-97E49E48EDA2}"/>
              </a:ext>
            </a:extLst>
          </p:cNvPr>
          <p:cNvSpPr/>
          <p:nvPr/>
        </p:nvSpPr>
        <p:spPr>
          <a:xfrm>
            <a:off x="4591970" y="3302935"/>
            <a:ext cx="5107709" cy="17087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A" sz="2400" dirty="0"/>
              <a:t>Store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DF2D35-2AA0-9361-5D7E-F6FDB3CE4980}"/>
              </a:ext>
            </a:extLst>
          </p:cNvPr>
          <p:cNvSpPr/>
          <p:nvPr/>
        </p:nvSpPr>
        <p:spPr>
          <a:xfrm>
            <a:off x="7275134" y="1430261"/>
            <a:ext cx="2424545" cy="1676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A" sz="2400" dirty="0"/>
              <a:t>Serve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DB0E12-C3E9-5F10-F55E-BDA51E0140E6}"/>
              </a:ext>
            </a:extLst>
          </p:cNvPr>
          <p:cNvSpPr/>
          <p:nvPr/>
        </p:nvSpPr>
        <p:spPr>
          <a:xfrm>
            <a:off x="1784114" y="5184844"/>
            <a:ext cx="7915564" cy="107978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A" sz="2400" dirty="0"/>
              <a:t>Monitor and Govern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50DAD6-7C41-AD04-476A-FE349A55886B}"/>
              </a:ext>
            </a:extLst>
          </p:cNvPr>
          <p:cNvSpPr/>
          <p:nvPr/>
        </p:nvSpPr>
        <p:spPr>
          <a:xfrm>
            <a:off x="1784115" y="3302935"/>
            <a:ext cx="2549236" cy="1676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</a:t>
            </a:r>
            <a:r>
              <a:rPr lang="en-MA" sz="2400" dirty="0"/>
              <a:t>ngest batch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27EC86-B32D-DF07-42AC-A7CA7EC7E593}"/>
              </a:ext>
            </a:extLst>
          </p:cNvPr>
          <p:cNvSpPr/>
          <p:nvPr/>
        </p:nvSpPr>
        <p:spPr>
          <a:xfrm>
            <a:off x="1867113" y="5398069"/>
            <a:ext cx="828865" cy="6192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A" sz="1200" dirty="0"/>
              <a:t>Data Catalog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C1C1E4-5126-3CE7-813C-2F57FAABB654}"/>
              </a:ext>
            </a:extLst>
          </p:cNvPr>
          <p:cNvSpPr/>
          <p:nvPr/>
        </p:nvSpPr>
        <p:spPr>
          <a:xfrm>
            <a:off x="2778977" y="5408094"/>
            <a:ext cx="828865" cy="6192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A" sz="1200" dirty="0"/>
              <a:t>DevOps</a:t>
            </a:r>
          </a:p>
          <a:p>
            <a:pPr algn="ctr"/>
            <a:r>
              <a:rPr lang="en-MA" sz="1200" dirty="0"/>
              <a:t>&amp;</a:t>
            </a:r>
          </a:p>
          <a:p>
            <a:pPr algn="ctr"/>
            <a:r>
              <a:rPr lang="en-MA" sz="1200" dirty="0"/>
              <a:t>MLops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488522-FD44-A239-272D-B575CFFBC55B}"/>
              </a:ext>
            </a:extLst>
          </p:cNvPr>
          <p:cNvSpPr/>
          <p:nvPr/>
        </p:nvSpPr>
        <p:spPr>
          <a:xfrm>
            <a:off x="3690840" y="5418119"/>
            <a:ext cx="828865" cy="6192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A" sz="1200" dirty="0"/>
              <a:t>Keyvault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57F33F-C079-4343-B8CC-69281EF7407D}"/>
              </a:ext>
            </a:extLst>
          </p:cNvPr>
          <p:cNvSpPr/>
          <p:nvPr/>
        </p:nvSpPr>
        <p:spPr>
          <a:xfrm>
            <a:off x="6887012" y="5404198"/>
            <a:ext cx="828865" cy="6192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A" sz="1200" dirty="0"/>
              <a:t>Authent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B2E4AA-A047-6EDD-B420-6960B07671C6}"/>
              </a:ext>
            </a:extLst>
          </p:cNvPr>
          <p:cNvSpPr/>
          <p:nvPr/>
        </p:nvSpPr>
        <p:spPr>
          <a:xfrm>
            <a:off x="7798876" y="5414223"/>
            <a:ext cx="828865" cy="6192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A" sz="1200" dirty="0"/>
              <a:t>Monitor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F17371-76CA-220D-07E7-81A1865097EE}"/>
              </a:ext>
            </a:extLst>
          </p:cNvPr>
          <p:cNvSpPr/>
          <p:nvPr/>
        </p:nvSpPr>
        <p:spPr>
          <a:xfrm>
            <a:off x="8710738" y="5424249"/>
            <a:ext cx="828865" cy="6192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A" sz="1200" dirty="0"/>
              <a:t>Orchestrate</a:t>
            </a:r>
          </a:p>
        </p:txBody>
      </p:sp>
    </p:spTree>
    <p:extLst>
      <p:ext uri="{BB962C8B-B14F-4D97-AF65-F5344CB8AC3E}">
        <p14:creationId xmlns:p14="http://schemas.microsoft.com/office/powerpoint/2010/main" val="193784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volution of data storage, from data warehouses to data lakes to data lakehouses">
            <a:extLst>
              <a:ext uri="{FF2B5EF4-FFF2-40B4-BE49-F238E27FC236}">
                <a16:creationId xmlns:a16="http://schemas.microsoft.com/office/drawing/2014/main" id="{9FBD635F-196D-F345-9571-787E4D953A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23" t="8398" r="2530" b="79565"/>
          <a:stretch/>
        </p:blipFill>
        <p:spPr bwMode="auto">
          <a:xfrm>
            <a:off x="0" y="0"/>
            <a:ext cx="3260995" cy="77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270B970-7916-E2E9-1B72-FC9B635F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0199" y="6867"/>
            <a:ext cx="9098000" cy="763600"/>
          </a:xfrm>
        </p:spPr>
        <p:txBody>
          <a:bodyPr/>
          <a:lstStyle/>
          <a:p>
            <a:r>
              <a:rPr lang="en-MA" dirty="0"/>
              <a:t>DBX on Azure architecture reference</a:t>
            </a:r>
          </a:p>
        </p:txBody>
      </p:sp>
      <p:pic>
        <p:nvPicPr>
          <p:cNvPr id="6" name="Picture 4" descr="Architecture diagram showing how a modern data architecture collects, processes, analyzes, and visualizes data.">
            <a:extLst>
              <a:ext uri="{FF2B5EF4-FFF2-40B4-BE49-F238E27FC236}">
                <a16:creationId xmlns:a16="http://schemas.microsoft.com/office/drawing/2014/main" id="{464DC342-42FE-3855-B3A8-323719F2B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049" y="880305"/>
            <a:ext cx="7054015" cy="585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C460FF-F921-5D21-8A71-26BF18C5ACAC}"/>
              </a:ext>
            </a:extLst>
          </p:cNvPr>
          <p:cNvSpPr txBox="1"/>
          <p:nvPr/>
        </p:nvSpPr>
        <p:spPr>
          <a:xfrm>
            <a:off x="812801" y="6425285"/>
            <a:ext cx="134990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A" sz="1200" dirty="0"/>
              <a:t>https://learn.microsoft.com/fr-fr/azure/architecture/solution-ideas/articles/azure-databricks-modern-analytics-architecture</a:t>
            </a:r>
          </a:p>
        </p:txBody>
      </p:sp>
    </p:spTree>
    <p:extLst>
      <p:ext uri="{BB962C8B-B14F-4D97-AF65-F5344CB8AC3E}">
        <p14:creationId xmlns:p14="http://schemas.microsoft.com/office/powerpoint/2010/main" val="44514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492FB-4115-12BC-1650-E8039D1C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ML Lifecycle and Roles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L Lifecycle and Roles">
            <a:extLst>
              <a:ext uri="{FF2B5EF4-FFF2-40B4-BE49-F238E27FC236}">
                <a16:creationId xmlns:a16="http://schemas.microsoft.com/office/drawing/2014/main" id="{6572F131-1F74-BE00-5098-9CD9EE965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2231" y="2633472"/>
            <a:ext cx="8244489" cy="358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32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B21C7-FD79-2181-776F-31978603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process flow&#10;&#10;Description automatically generated">
            <a:extLst>
              <a:ext uri="{FF2B5EF4-FFF2-40B4-BE49-F238E27FC236}">
                <a16:creationId xmlns:a16="http://schemas.microsoft.com/office/drawing/2014/main" id="{C39BF4DF-B02F-4D78-9667-2ACD2C74B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586" y="0"/>
            <a:ext cx="6059277" cy="6732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704B27-EA9D-4C23-331E-11AAA777C9B2}"/>
              </a:ext>
            </a:extLst>
          </p:cNvPr>
          <p:cNvSpPr txBox="1"/>
          <p:nvPr/>
        </p:nvSpPr>
        <p:spPr>
          <a:xfrm>
            <a:off x="6002594" y="6627167"/>
            <a:ext cx="4650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</a:t>
            </a:r>
            <a:r>
              <a:rPr lang="en-MA" sz="1200" dirty="0"/>
              <a:t>ource : </a:t>
            </a:r>
            <a:r>
              <a:rPr lang="en-US" sz="1200" i="1" dirty="0">
                <a:solidFill>
                  <a:srgbClr val="1C4856"/>
                </a:solidFill>
                <a:effectLst/>
                <a:latin typeface="Helvetica" pitchFamily="2" charset="0"/>
              </a:rPr>
              <a:t>Machine Learning</a:t>
            </a:r>
            <a:r>
              <a:rPr lang="en-US" sz="1200" dirty="0">
                <a:solidFill>
                  <a:srgbClr val="1C4856"/>
                </a:solidFill>
                <a:latin typeface="Helvetica" pitchFamily="2" charset="0"/>
              </a:rPr>
              <a:t> </a:t>
            </a:r>
            <a:r>
              <a:rPr lang="en-US" sz="1200" i="1" dirty="0">
                <a:solidFill>
                  <a:srgbClr val="1C4856"/>
                </a:solidFill>
                <a:effectLst/>
                <a:latin typeface="Helvetica" pitchFamily="2" charset="0"/>
              </a:rPr>
              <a:t>Engineering for the</a:t>
            </a:r>
            <a:r>
              <a:rPr lang="en-US" sz="1200" dirty="0">
                <a:solidFill>
                  <a:srgbClr val="1C4856"/>
                </a:solidFill>
                <a:latin typeface="Helvetica" pitchFamily="2" charset="0"/>
              </a:rPr>
              <a:t> </a:t>
            </a:r>
            <a:r>
              <a:rPr lang="en-US" sz="1200" i="1" dirty="0">
                <a:solidFill>
                  <a:srgbClr val="1C4856"/>
                </a:solidFill>
                <a:effectLst/>
                <a:latin typeface="Helvetica" pitchFamily="2" charset="0"/>
              </a:rPr>
              <a:t>Real World</a:t>
            </a:r>
            <a:endParaRPr lang="en-US" sz="1200" dirty="0">
              <a:solidFill>
                <a:srgbClr val="1C4856"/>
              </a:solidFill>
              <a:effectLst/>
              <a:latin typeface="Helvetica" pitchFamily="2" charset="0"/>
            </a:endParaRPr>
          </a:p>
          <a:p>
            <a:endParaRPr lang="en-MA" sz="1200" dirty="0"/>
          </a:p>
        </p:txBody>
      </p:sp>
    </p:spTree>
    <p:extLst>
      <p:ext uri="{BB962C8B-B14F-4D97-AF65-F5344CB8AC3E}">
        <p14:creationId xmlns:p14="http://schemas.microsoft.com/office/powerpoint/2010/main" val="1805678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492FB-4115-12BC-1650-E8039D1C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/>
              <a:t>The 12 Principles behind the Agile Manifesto</a:t>
            </a:r>
          </a:p>
        </p:txBody>
      </p:sp>
      <p:sp>
        <p:nvSpPr>
          <p:cNvPr id="104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B51788-0DF9-240C-D5A8-5D0C292AF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01" y="2111897"/>
            <a:ext cx="7772400" cy="438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4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5836-5F27-246A-0F54-01DA3181E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ML Ecosystem</a:t>
            </a:r>
            <a:b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15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ML systems is more than ML code.">
            <a:extLst>
              <a:ext uri="{FF2B5EF4-FFF2-40B4-BE49-F238E27FC236}">
                <a16:creationId xmlns:a16="http://schemas.microsoft.com/office/drawing/2014/main" id="{3BC707AD-FF47-45B5-4A94-B91DF5C95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73567" y="2633472"/>
            <a:ext cx="8641817" cy="358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431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492</Words>
  <Application>Microsoft Macintosh PowerPoint</Application>
  <PresentationFormat>Widescreen</PresentationFormat>
  <Paragraphs>98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Helvetica</vt:lpstr>
      <vt:lpstr>Office Theme</vt:lpstr>
      <vt:lpstr>MLOPS Day-1</vt:lpstr>
      <vt:lpstr>PowerPoint Presentation</vt:lpstr>
      <vt:lpstr>Key Features</vt:lpstr>
      <vt:lpstr>Building blocks</vt:lpstr>
      <vt:lpstr>DBX on Azure architecture reference</vt:lpstr>
      <vt:lpstr>ML Lifecycle and Roles</vt:lpstr>
      <vt:lpstr>Process</vt:lpstr>
      <vt:lpstr>The 12 Principles behind the Agile Manifesto</vt:lpstr>
      <vt:lpstr>ML Ecosystem </vt:lpstr>
      <vt:lpstr>DevOps vs MlOps</vt:lpstr>
      <vt:lpstr>Deployment models</vt:lpstr>
      <vt:lpstr>Maturity levels of MLOps systems </vt:lpstr>
      <vt:lpstr>MLOps level 0: Manual process</vt:lpstr>
      <vt:lpstr>MLOps level 1: ML pipeline automation</vt:lpstr>
      <vt:lpstr>MLOps level 2: CI/CD pipeline automation</vt:lpstr>
      <vt:lpstr>Good practices for ML projects </vt:lpstr>
      <vt:lpstr>Coding (Software Development)</vt:lpstr>
      <vt:lpstr>Git Workflow</vt:lpstr>
      <vt:lpstr>Repo structure</vt:lpstr>
      <vt:lpstr>Virtual env</vt:lpstr>
      <vt:lpstr>Vscode dev container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Nabil MELLAL</dc:creator>
  <cp:lastModifiedBy>Nabil MELLAL</cp:lastModifiedBy>
  <cp:revision>5</cp:revision>
  <dcterms:created xsi:type="dcterms:W3CDTF">2024-04-27T11:25:48Z</dcterms:created>
  <dcterms:modified xsi:type="dcterms:W3CDTF">2024-04-29T10:29:57Z</dcterms:modified>
</cp:coreProperties>
</file>