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11349" r:id="rId5"/>
    <p:sldId id="11350" r:id="rId6"/>
    <p:sldId id="11347" r:id="rId7"/>
    <p:sldId id="262" r:id="rId8"/>
    <p:sldId id="263" r:id="rId9"/>
    <p:sldId id="264" r:id="rId10"/>
    <p:sldId id="11348" r:id="rId11"/>
    <p:sldId id="11346" r:id="rId12"/>
    <p:sldId id="260" r:id="rId13"/>
    <p:sldId id="261" r:id="rId14"/>
    <p:sldId id="11352" r:id="rId15"/>
    <p:sldId id="11351" r:id="rId16"/>
    <p:sldId id="11353" r:id="rId17"/>
    <p:sldId id="11354" r:id="rId18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0"/>
  </p:normalViewPr>
  <p:slideViewPr>
    <p:cSldViewPr snapToGrid="0">
      <p:cViewPr varScale="1">
        <p:scale>
          <a:sx n="116" d="100"/>
          <a:sy n="11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A42E-4864-1D1A-A3CF-22B89A7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618EA-2D1A-C3B4-1141-ECEC41DA6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4A7E-0CE1-ADF2-9E78-0BE940BA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2299-B6F6-62A4-5914-8EA3740D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BDC6-15FD-1725-DB10-410065BE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31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3CCF-02AC-77F3-C5B7-6E2C5708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A0EEB-58A6-D8DB-48EC-33993850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D5E7-BEEB-08B3-F8AC-AEF2291E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A96A-9BD4-7D40-61DC-8381F66C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97C3-0377-58D1-BBE5-57AE8185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7948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7EE-62FC-2A99-7393-EB90285CA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D74B-5941-AFD0-0149-49670D4B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0109-F30B-8B24-6C02-5AD8F405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121D-A500-ADCE-83B1-9F1B6466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E90A-1D72-CE8C-2F77-C9929D16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2118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1284-9AE6-42CB-95E6-DCF6A9E05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00" y="172020"/>
            <a:ext cx="11113800" cy="5404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CLIQUER ET MODIFIER LE TITRE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1BCE87D-CC7A-4AA9-9654-26DE4D0CC60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40000" y="932732"/>
            <a:ext cx="11712000" cy="532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7EE994A-E76F-4BF4-95F4-0452745B5630}"/>
              </a:ext>
            </a:extLst>
          </p:cNvPr>
          <p:cNvCxnSpPr>
            <a:cxnSpLocks/>
          </p:cNvCxnSpPr>
          <p:nvPr userDrawn="1"/>
        </p:nvCxnSpPr>
        <p:spPr>
          <a:xfrm>
            <a:off x="240000" y="740701"/>
            <a:ext cx="11712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BECF35D-C021-4C39-8D83-D80228ED14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17" y="6283733"/>
            <a:ext cx="11521280" cy="62993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AE139055-55EB-4121-B5EE-ED556A680AEE}"/>
              </a:ext>
            </a:extLst>
          </p:cNvPr>
          <p:cNvSpPr/>
          <p:nvPr userDrawn="1"/>
        </p:nvSpPr>
        <p:spPr>
          <a:xfrm>
            <a:off x="11794521" y="6424188"/>
            <a:ext cx="314961" cy="3149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559F"/>
            </a:solidFill>
          </a:ln>
        </p:spPr>
        <p:txBody>
          <a:bodyPr lIns="0" tIns="0" rIns="0" bIns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fld id="{8B0727C5-CA65-4283-85F5-BD8DBE016AFC}" type="slidenum">
              <a:rPr lang="fr-FR" sz="900" b="1" smtClean="0">
                <a:solidFill>
                  <a:srgbClr val="2B4D89"/>
                </a:solidFill>
              </a:rPr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fr-FR" sz="700" b="1" dirty="0">
              <a:solidFill>
                <a:srgbClr val="2B4D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1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894A-6EC3-E6E5-6A0A-28517BC0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C46C-D491-C571-1EEB-99D98922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E3C9-6D10-80FF-FA79-DA4CF3D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F423-C3B7-DAA7-6843-0B38C762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5886-609C-A4DE-F944-E45E1377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24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13A3-46F2-0CFB-CC77-89D98BF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64B68-64B0-0A5C-B2F7-0D337CB0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927A-A0A8-C4CB-3D4D-A4523329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BEDD-25BC-F848-460C-8EC90CEB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A1EE-2E86-17DA-04F6-0ECCE983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9555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63D3-8548-39A3-1AF5-6100676C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7DB9-3B72-C9D4-33B1-38C19493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B280-0CB0-4599-4454-19A50D725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3D1A-B55C-9B6F-12F3-780CC31E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EF0F-34AB-1897-7542-65B6B730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08AC-66BB-E780-9AD3-B5605297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800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B23B-5BBB-A9C0-C831-F25619DC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1332-D5C0-7DC7-67CF-46164562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C5DB8-3A82-F90E-F5B7-B905D96A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B5E50-5628-CBE1-E4D1-8B2CE325E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FF89E-8E5C-6CD4-135B-0633DB2F8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20843-D4A1-0697-194A-BCA4ED8C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A39CC-A9BA-A7E5-4096-25F538E2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B8CD1-BBF7-7D71-1950-01142A3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790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7161-FA0E-187F-4395-9E5F415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EA6F3-1C2B-B4D5-58BD-9950D843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6300D-828C-B61D-A537-3278D748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BA3D6-299A-1367-60C5-95ED7259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6605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59DE0-5901-4E15-42FC-291F07FF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6111B-E953-319B-C712-C6A838A7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767C-3958-EE50-5B40-C4131FF3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6540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EA6-2ADF-8437-7CAC-2F862E1D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00F4-075F-6088-DD73-7010E837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3F87-2188-49A4-AAEA-9005E7B1D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DE81-8592-EF5C-6389-EFE36DA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0895-2270-3D28-3EBE-F12943E0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080B-76CC-91C5-ED8C-4D9FBDB6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098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16E8-3E8F-008E-98F2-813D002E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B0496-DD4F-72B9-38BF-D3A12929A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3B8A6-CAAE-EF28-7596-DEB8B7E7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561C-21D7-AA39-2C53-03451B4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7015-0E64-2F5C-FA9D-D43AE093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01E4-8782-1D7E-C11C-5FC6583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50120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AE42-AE91-4900-B663-895E0800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CE77-7680-ED6C-05A7-C9381850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028C-B4A3-3319-A201-C179CF6E1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40224-028F-D14E-8338-6A8A36ADB4C2}" type="datetimeFigureOut">
              <a:rPr lang="en-MA" smtClean="0"/>
              <a:t>30/4/2024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C2D3-1B0C-F3C3-5776-E088B676D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7C9AC-F4F8-B9E5-C9C8-F7E59DD6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3455C-4285-A84C-AD02-044600DD381E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21529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precision-and-recall" TargetMode="External"/><Relationship Id="rId7" Type="http://schemas.openxmlformats.org/officeDocument/2006/relationships/hyperlink" Target="https://towardsdatascience.com/understanding-confusion-matrix-a9ad42dcfd62" TargetMode="External"/><Relationship Id="rId2" Type="http://schemas.openxmlformats.org/officeDocument/2006/relationships/hyperlink" Target="https://developers.google.com/machine-learning/crash-course/classification/accura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okell.io/blog/machine-learning-testing" TargetMode="External"/><Relationship Id="rId5" Type="http://schemas.openxmlformats.org/officeDocument/2006/relationships/hyperlink" Target="https://developers.google.com/machine-learning/crash-course/classification/roc-and-auc" TargetMode="External"/><Relationship Id="rId4" Type="http://schemas.openxmlformats.org/officeDocument/2006/relationships/hyperlink" Target="https://developers.google.com/machine-learning/crash-course/descending-into-ml/training-and-los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machin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okell.io/blog/machine-learning-tes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4C27C-A81A-306D-EECC-AB415D1EF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MA" sz="6600" dirty="0"/>
              <a:t>MLOPS Day-2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578E-1DA8-E081-FB86-9F7BEB9B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MA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1EA2-2B2A-EA60-0C76-7C42E2E0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 Popular Open Source Data Quality Tools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C2-A56C-17D5-29EE-6A1F11BC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Cucumber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Dbt</a:t>
            </a:r>
            <a:r>
              <a:rPr lang="en-US" dirty="0"/>
              <a:t> Core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Deequ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Great Expectations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MobyDQ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Soda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B3243-E3F5-815C-CA30-4B4AD7EEE39E}"/>
              </a:ext>
            </a:extLst>
          </p:cNvPr>
          <p:cNvSpPr txBox="1"/>
          <p:nvPr/>
        </p:nvSpPr>
        <p:spPr>
          <a:xfrm>
            <a:off x="838200" y="5583382"/>
            <a:ext cx="519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atlan.com</a:t>
            </a:r>
            <a:r>
              <a:rPr lang="en-US" dirty="0"/>
              <a:t>/open-source-data-quality-tools/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69062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81197-23FA-4206-BE2F-055F734B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cs typeface="Calibri Light"/>
              </a:rPr>
              <a:t>Processus de développement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E9718BE-9528-63EF-BEE5-DDD81A6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0" y="911229"/>
            <a:ext cx="11412186" cy="51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7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27680-283B-1C1A-6A21-D7E11AAC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testing : Dataset split</a:t>
            </a:r>
          </a:p>
        </p:txBody>
      </p:sp>
      <p:pic>
        <p:nvPicPr>
          <p:cNvPr id="3074" name="Picture 2" descr="Data Split">
            <a:extLst>
              <a:ext uri="{FF2B5EF4-FFF2-40B4-BE49-F238E27FC236}">
                <a16:creationId xmlns:a16="http://schemas.microsoft.com/office/drawing/2014/main" id="{672C9DE3-CB24-89CD-D929-62CD9C9C5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8555" y="1675227"/>
            <a:ext cx="64148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2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AB44-AFA7-3D00-FCFB-C00E4EAF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Testing : Dataset Split</a:t>
            </a:r>
          </a:p>
        </p:txBody>
      </p:sp>
      <p:pic>
        <p:nvPicPr>
          <p:cNvPr id="4098" name="Picture 2" descr="Training and Validation">
            <a:extLst>
              <a:ext uri="{FF2B5EF4-FFF2-40B4-BE49-F238E27FC236}">
                <a16:creationId xmlns:a16="http://schemas.microsoft.com/office/drawing/2014/main" id="{AE8CA6FA-46A0-4418-6449-51C62FD778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1177" y="1675227"/>
            <a:ext cx="516964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6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23B-C693-5F3B-82A9-187700C9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2578AD-D983-7FB7-D9AA-65DD16ECA1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42294"/>
            <a:ext cx="58674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2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9FD-A5F3-4D0A-6252-8FFCFD9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models using metrics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089F-5A9C-2CAF-5710-5829AC7C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Accuracy</a:t>
            </a:r>
            <a:r>
              <a:rPr lang="en-US" dirty="0"/>
              <a:t> : From all the classes (positive and negative), how many of them we have predicted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Precision : </a:t>
            </a:r>
            <a:r>
              <a:rPr lang="en-US" dirty="0"/>
              <a:t>from all the classes we have predicted as positive, how many are actually positive.</a:t>
            </a:r>
            <a:endParaRPr lang="en-US" dirty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Recall</a:t>
            </a:r>
            <a:r>
              <a:rPr lang="en-US" dirty="0"/>
              <a:t> :from all the positive classes, how many we predicted correctly.</a:t>
            </a:r>
          </a:p>
          <a:p>
            <a:r>
              <a:rPr lang="en-US" dirty="0">
                <a:hlinkClick r:id="rId4"/>
              </a:rPr>
              <a:t>Loss</a:t>
            </a:r>
            <a:r>
              <a:rPr lang="en-US" dirty="0"/>
              <a:t> : how bad the model's prediction was on a single example.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area under the ROC curve (AUC)</a:t>
            </a:r>
            <a:r>
              <a:rPr lang="en-US" dirty="0"/>
              <a:t> :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It tells how much the model is capable of distinguishing between classes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CF68A-DCB3-FE34-5F92-E706F092A7C5}"/>
              </a:ext>
            </a:extLst>
          </p:cNvPr>
          <p:cNvSpPr txBox="1"/>
          <p:nvPr/>
        </p:nvSpPr>
        <p:spPr>
          <a:xfrm>
            <a:off x="2500746" y="5985043"/>
            <a:ext cx="9691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/machine-learning/testing-debugging/metrics/metrics</a:t>
            </a:r>
          </a:p>
          <a:p>
            <a:pPr algn="r"/>
            <a:r>
              <a:rPr lang="en-US" sz="1200" dirty="0">
                <a:hlinkClick r:id="rId6"/>
              </a:rPr>
              <a:t>https://serokell.io/blog/machine-learning-testing</a:t>
            </a:r>
            <a:endParaRPr lang="en-US" sz="1200" dirty="0"/>
          </a:p>
          <a:p>
            <a:pPr algn="r"/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/understanding-auc-roc-curve-68b2303cc9c5</a:t>
            </a:r>
          </a:p>
          <a:p>
            <a:pPr algn="r"/>
            <a:r>
              <a:rPr lang="en-US" sz="1200" dirty="0">
                <a:hlinkClick r:id="rId7"/>
              </a:rPr>
              <a:t>https://towardsdatascience.com/understanding-confusion-matrix-a9ad42dcfd62</a:t>
            </a:r>
            <a:endParaRPr lang="en-US" sz="1200" dirty="0"/>
          </a:p>
          <a:p>
            <a:pPr algn="r"/>
            <a:endParaRPr lang="en-MA" sz="1200" dirty="0"/>
          </a:p>
        </p:txBody>
      </p:sp>
    </p:spTree>
    <p:extLst>
      <p:ext uri="{BB962C8B-B14F-4D97-AF65-F5344CB8AC3E}">
        <p14:creationId xmlns:p14="http://schemas.microsoft.com/office/powerpoint/2010/main" val="239682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348A-53D6-1CA9-0E5D-DBB7A70D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What is CML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DA93-350D-1018-2D2A-6E17C126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CML is a library of functions used inside CI/CD runners to make ML compatible with </a:t>
            </a:r>
            <a:r>
              <a:rPr lang="en-US" b="1" dirty="0"/>
              <a:t>GitHub Actions</a:t>
            </a:r>
            <a:r>
              <a:rPr lang="en-US" dirty="0"/>
              <a:t> and </a:t>
            </a:r>
            <a:r>
              <a:rPr lang="en-US" b="1" dirty="0"/>
              <a:t>GitLab CI</a:t>
            </a:r>
            <a:r>
              <a:rPr lang="en-US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 informative reports on every Pull/Merge Request with metrics, plots, and hyperparameters changes.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Provision GPU\CPU resources from cloud service providers (</a:t>
            </a:r>
            <a:r>
              <a:rPr lang="en-US" b="1" dirty="0"/>
              <a:t>AWS, GCP, Azure, Ali</a:t>
            </a:r>
            <a:r>
              <a:rPr lang="en-US" dirty="0"/>
              <a:t>) and deploy CI runners using </a:t>
            </a:r>
            <a:r>
              <a:rPr lang="en-US" dirty="0">
                <a:hlinkClick r:id="rId2"/>
              </a:rPr>
              <a:t>Docker Machine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Bring datasets from cloud storage to runners (using </a:t>
            </a:r>
            <a:r>
              <a:rPr lang="en-US" b="1" dirty="0"/>
              <a:t>DVC</a:t>
            </a:r>
            <a:r>
              <a:rPr lang="en-US" dirty="0"/>
              <a:t>) for model training, as well as save the resulting model in cloud storage.</a:t>
            </a:r>
          </a:p>
          <a:p>
            <a:endParaRPr lang="en-M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B9677-498E-0494-746D-CD8C9A980BAE}"/>
              </a:ext>
            </a:extLst>
          </p:cNvPr>
          <p:cNvSpPr txBox="1"/>
          <p:nvPr/>
        </p:nvSpPr>
        <p:spPr>
          <a:xfrm>
            <a:off x="8802477" y="6319417"/>
            <a:ext cx="17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cml.dev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60439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23A6-5871-6F78-1910-9887A8E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dirty="0"/>
              <a:t>CML Workflow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FB3075-76C5-EE3B-EA03-DC11AA55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27" y="1985082"/>
            <a:ext cx="889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252E9-A427-00C9-F097-536962BD2DAB}"/>
              </a:ext>
            </a:extLst>
          </p:cNvPr>
          <p:cNvSpPr txBox="1"/>
          <p:nvPr/>
        </p:nvSpPr>
        <p:spPr>
          <a:xfrm>
            <a:off x="2010150" y="5708476"/>
            <a:ext cx="79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/continuous-machine-learning-e1ffb847b8da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10848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AE71C-EE2A-B428-994F-10F65AFA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in Mlops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admap">
            <a:extLst>
              <a:ext uri="{FF2B5EF4-FFF2-40B4-BE49-F238E27FC236}">
                <a16:creationId xmlns:a16="http://schemas.microsoft.com/office/drawing/2014/main" id="{CFE98A15-DFE0-68A2-34D1-3BCAB719A3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7338" y="640080"/>
            <a:ext cx="656853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0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AD83-6C4D-93CB-CBCD-B156170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in mlops</a:t>
            </a:r>
          </a:p>
        </p:txBody>
      </p:sp>
      <p:pic>
        <p:nvPicPr>
          <p:cNvPr id="2050" name="Picture 2" descr="DevOps vs. MLOps: Testing">
            <a:extLst>
              <a:ext uri="{FF2B5EF4-FFF2-40B4-BE49-F238E27FC236}">
                <a16:creationId xmlns:a16="http://schemas.microsoft.com/office/drawing/2014/main" id="{30AEDE8F-C66A-5176-C4F5-9C5DE377E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22937"/>
            <a:ext cx="10905066" cy="32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2542B-6F90-58EC-5A58-1217422D3632}"/>
              </a:ext>
            </a:extLst>
          </p:cNvPr>
          <p:cNvSpPr txBox="1"/>
          <p:nvPr/>
        </p:nvSpPr>
        <p:spPr>
          <a:xfrm>
            <a:off x="643467" y="5845201"/>
            <a:ext cx="425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/pubs/pub46555/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40170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2BB8-CDBE-BE35-3441-FA6AB66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8107-7DFF-DEA7-D65B-78C96F67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 tests.</a:t>
            </a:r>
            <a:r>
              <a:rPr lang="en-US" dirty="0"/>
              <a:t> The program is broken down into blocks, and each element (unit) is tested separately.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 tests.</a:t>
            </a:r>
            <a:r>
              <a:rPr lang="en-US" dirty="0"/>
              <a:t> They cover already tested software to see if it doesn’t suddenly break.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tests.</a:t>
            </a:r>
            <a:r>
              <a:rPr lang="en-US" dirty="0"/>
              <a:t> This type of testing observes how multiple components of the program work together.</a:t>
            </a:r>
          </a:p>
          <a:p>
            <a:pPr marL="0" indent="0">
              <a:buNone/>
            </a:pPr>
            <a:endParaRPr lang="en-M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E1C35-1BEC-A7D9-E7C3-39FCE7762D42}"/>
              </a:ext>
            </a:extLst>
          </p:cNvPr>
          <p:cNvSpPr txBox="1"/>
          <p:nvPr/>
        </p:nvSpPr>
        <p:spPr>
          <a:xfrm>
            <a:off x="942109" y="5070763"/>
            <a:ext cx="503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https://serokell.io/blog/machine-learning-testing</a:t>
            </a:r>
            <a:endParaRPr lang="en-US" dirty="0"/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1438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70D-47AC-BCC5-A3A3-0486A7CB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A" sz="4200"/>
              <a:t>Software testing : pytest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C565-7B10-2460-AF3F-208594DA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pytest</a:t>
            </a:r>
            <a:r>
              <a:rPr lang="en-US" sz="2200" dirty="0"/>
              <a:t> framework makes it easy to write small tests, yet scales to support complex functional testing for applications and libraries.</a:t>
            </a:r>
            <a:endParaRPr lang="en-MA" sz="2200" dirty="0"/>
          </a:p>
        </p:txBody>
      </p:sp>
      <p:pic>
        <p:nvPicPr>
          <p:cNvPr id="6146" name="Picture 2" descr="PyTest Screenshot">
            <a:extLst>
              <a:ext uri="{FF2B5EF4-FFF2-40B4-BE49-F238E27FC236}">
                <a16:creationId xmlns:a16="http://schemas.microsoft.com/office/drawing/2014/main" id="{1FC87A30-6C0B-AAE2-B3C1-7A83BDE3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14216"/>
            <a:ext cx="6903720" cy="52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5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7DEE-BBC9-597D-E06A-CD74530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concept of data quality</a:t>
            </a:r>
          </a:p>
        </p:txBody>
      </p:sp>
      <p:pic>
        <p:nvPicPr>
          <p:cNvPr id="5122" name="Picture 2" descr="GIGO for ML">
            <a:extLst>
              <a:ext uri="{FF2B5EF4-FFF2-40B4-BE49-F238E27FC236}">
                <a16:creationId xmlns:a16="http://schemas.microsoft.com/office/drawing/2014/main" id="{0F526EFA-E805-2CEF-DD40-623160AF1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4975" y="643466"/>
            <a:ext cx="4385381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0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5F62-E4A9-3210-6C3C-B57D295D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quality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9AB1-C474-B0BF-C868-9BC26E02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2" y="1787236"/>
            <a:ext cx="11409935" cy="39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1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5F62-E4A9-3210-6C3C-B57D295D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quality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4EF70-BA99-CD04-A3FE-B47C8CD5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1785583"/>
            <a:ext cx="11040093" cy="2334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5F211-F64F-10AB-63FA-3152263F3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3" b="4966"/>
          <a:stretch/>
        </p:blipFill>
        <p:spPr>
          <a:xfrm>
            <a:off x="556532" y="3740139"/>
            <a:ext cx="10734923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7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CA5C-6B33-DC6E-D0A9-37619D8D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quality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3D5F3-14DD-FF36-3CED-AC22FFFA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70" y="56827"/>
            <a:ext cx="5916058" cy="67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399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 Light</vt:lpstr>
      <vt:lpstr>source-serif-pro</vt:lpstr>
      <vt:lpstr>Office Theme</vt:lpstr>
      <vt:lpstr>MLOPS Day-2</vt:lpstr>
      <vt:lpstr>Testing in Mlops</vt:lpstr>
      <vt:lpstr>Testing in mlops</vt:lpstr>
      <vt:lpstr>software testing</vt:lpstr>
      <vt:lpstr>Software testing : pytest</vt:lpstr>
      <vt:lpstr>The concept of data quality</vt:lpstr>
      <vt:lpstr>Data quality Dimension</vt:lpstr>
      <vt:lpstr>Data quality Dimension</vt:lpstr>
      <vt:lpstr>Data quality management</vt:lpstr>
      <vt:lpstr>6 Popular Open Source Data Quality Tools</vt:lpstr>
      <vt:lpstr>Processus de développement</vt:lpstr>
      <vt:lpstr>Model testing : Dataset split</vt:lpstr>
      <vt:lpstr>Model Testing : Dataset Split</vt:lpstr>
      <vt:lpstr>PowerPoint Presentation</vt:lpstr>
      <vt:lpstr>Evaluate models using metrics</vt:lpstr>
      <vt:lpstr>What is CML</vt:lpstr>
      <vt:lpstr>CML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Day-2</dc:title>
  <dc:creator>Nabil MELLAL</dc:creator>
  <cp:lastModifiedBy>Nabil MELLAL</cp:lastModifiedBy>
  <cp:revision>4</cp:revision>
  <dcterms:created xsi:type="dcterms:W3CDTF">2024-04-29T19:13:54Z</dcterms:created>
  <dcterms:modified xsi:type="dcterms:W3CDTF">2024-04-30T07:40:41Z</dcterms:modified>
</cp:coreProperties>
</file>