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308" r:id="rId3"/>
    <p:sldId id="257" r:id="rId4"/>
    <p:sldId id="258" r:id="rId5"/>
    <p:sldId id="259" r:id="rId6"/>
    <p:sldId id="260" r:id="rId7"/>
    <p:sldId id="296" r:id="rId8"/>
    <p:sldId id="297" r:id="rId9"/>
    <p:sldId id="298" r:id="rId10"/>
    <p:sldId id="295" r:id="rId11"/>
    <p:sldId id="294" r:id="rId12"/>
    <p:sldId id="299" r:id="rId13"/>
    <p:sldId id="302" r:id="rId14"/>
    <p:sldId id="303" r:id="rId15"/>
    <p:sldId id="304" r:id="rId16"/>
    <p:sldId id="305" r:id="rId17"/>
    <p:sldId id="309" r:id="rId18"/>
    <p:sldId id="292" r:id="rId19"/>
    <p:sldId id="293" r:id="rId20"/>
    <p:sldId id="306" r:id="rId21"/>
  </p:sldIdLst>
  <p:sldSz cx="9144000" cy="5143500" type="screen16x9"/>
  <p:notesSz cx="6858000" cy="9144000"/>
  <p:embeddedFontLs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a938265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a938265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490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2d46b9e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2d46b9e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548542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2d46b9e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2d46b9e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2721287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2d46b9e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2d46b9e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127050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2d46b9e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2d46b9e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55662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a938265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a938265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646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2d46b9e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2d46b9e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859962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2d46b9e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2d46b9e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718659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aa834567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1aa834567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eeccd5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eeccd5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e2d46b9e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e2d46b9e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310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eeccd5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eeccd5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348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41183a09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41183a09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e2d46b9e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e2d46b9e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a938265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a938265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2d46b9e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2d46b9e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2d46b9e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2d46b9e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5158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2d46b9e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2d46b9e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746316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2d46b9e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2d46b9e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288933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elenacaseli@ufsca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753/sbc.12954.7.1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dalves-ufabc/2023-SBBD-Minicurso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api-referenc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latform.openai.com/docs/supported-countri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live/ihYWfh_s2q0?si=QMNzvLwv_NPDepU3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s://www.youtube.com/live/xkZBNio1-oc?si=28v5tS3x4xMUERk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ttes.cnpq.br/299497940317485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8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chemeClr val="lt2"/>
                </a:solidFill>
              </a:rPr>
              <a:t>Introdução</a:t>
            </a:r>
            <a:endParaRPr sz="3000" b="1" dirty="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lt2"/>
                </a:solidFill>
              </a:rPr>
              <a:t>Alexandre Donizeti Alves</a:t>
            </a:r>
            <a:endParaRPr dirty="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pt-BR" u="sng" dirty="0" smtClean="0">
                <a:solidFill>
                  <a:schemeClr val="hlink"/>
                </a:solidFill>
                <a:hlinkClick r:id="rId3"/>
              </a:rPr>
              <a:t>alexandre.donizeti</a:t>
            </a:r>
            <a:r>
              <a:rPr lang="pt-BR" u="sng" dirty="0" smtClean="0">
                <a:solidFill>
                  <a:schemeClr val="hlink"/>
                </a:solidFill>
              </a:rPr>
              <a:t>@ufabc.edu.br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853950" y="972612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dirty="0" smtClean="0">
                <a:solidFill>
                  <a:srgbClr val="FB8C00"/>
                </a:solidFill>
                <a:latin typeface="Lato"/>
                <a:ea typeface="Lato"/>
                <a:cs typeface="Lato"/>
                <a:sym typeface="Lato"/>
              </a:rPr>
              <a:t>Introdução à API da OpenAI</a:t>
            </a:r>
            <a:endParaRPr sz="4800" b="1" dirty="0">
              <a:solidFill>
                <a:srgbClr val="FB8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86" y="2044147"/>
            <a:ext cx="1399308" cy="227821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0" r="10862"/>
          <a:stretch/>
        </p:blipFill>
        <p:spPr>
          <a:xfrm>
            <a:off x="7481451" y="2485726"/>
            <a:ext cx="1323109" cy="1395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1351765" y="1377450"/>
            <a:ext cx="7146233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5"/>
                </a:solidFill>
              </a:rPr>
              <a:t>O que é </a:t>
            </a:r>
            <a:r>
              <a:rPr lang="pt-BR" dirty="0" smtClean="0">
                <a:solidFill>
                  <a:schemeClr val="accent5"/>
                </a:solidFill>
              </a:rPr>
              <a:t>a </a:t>
            </a:r>
            <a:r>
              <a:rPr lang="pt-BR" dirty="0" smtClean="0">
                <a:solidFill>
                  <a:srgbClr val="00B050"/>
                </a:solidFill>
              </a:rPr>
              <a:t>API</a:t>
            </a:r>
            <a:r>
              <a:rPr lang="pt-BR" dirty="0" smtClean="0">
                <a:solidFill>
                  <a:schemeClr val="accent5"/>
                </a:solidFill>
              </a:rPr>
              <a:t> </a:t>
            </a:r>
            <a:r>
              <a:rPr lang="pt-BR" dirty="0" smtClean="0">
                <a:solidFill>
                  <a:srgbClr val="0070C0"/>
                </a:solidFill>
              </a:rPr>
              <a:t>OpenAI</a:t>
            </a:r>
            <a:r>
              <a:rPr lang="pt-BR" dirty="0" smtClean="0">
                <a:solidFill>
                  <a:schemeClr val="accent5"/>
                </a:solidFill>
              </a:rPr>
              <a:t>?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10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336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11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O que é a API da OpenAI?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9" name="Google Shape;15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506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666666"/>
                </a:solidFill>
              </a:rPr>
              <a:t>Uma das ferramentas desenvolvidas pela </a:t>
            </a:r>
            <a:r>
              <a:rPr lang="pt-BR" sz="2400" b="1" dirty="0">
                <a:solidFill>
                  <a:srgbClr val="0070C0"/>
                </a:solidFill>
              </a:rPr>
              <a:t>OpenAI</a:t>
            </a:r>
            <a:r>
              <a:rPr lang="pt-BR" sz="2400" dirty="0">
                <a:solidFill>
                  <a:srgbClr val="666666"/>
                </a:solidFill>
              </a:rPr>
              <a:t> é sua </a:t>
            </a:r>
            <a:r>
              <a:rPr lang="pt-BR" sz="2400" b="1" dirty="0">
                <a:solidFill>
                  <a:srgbClr val="00B050"/>
                </a:solidFill>
              </a:rPr>
              <a:t>API</a:t>
            </a:r>
            <a:r>
              <a:rPr lang="pt-BR" sz="2400" b="1" dirty="0">
                <a:solidFill>
                  <a:srgbClr val="666666"/>
                </a:solidFill>
              </a:rPr>
              <a:t> </a:t>
            </a:r>
            <a:r>
              <a:rPr lang="pt-BR" sz="2400" dirty="0">
                <a:solidFill>
                  <a:srgbClr val="666666"/>
                </a:solidFill>
              </a:rPr>
              <a:t>(</a:t>
            </a:r>
            <a:r>
              <a:rPr lang="pt-BR" sz="2400" i="1" dirty="0" err="1">
                <a:solidFill>
                  <a:srgbClr val="666666"/>
                </a:solidFill>
              </a:rPr>
              <a:t>Application</a:t>
            </a:r>
            <a:r>
              <a:rPr lang="pt-BR" sz="2400" i="1" dirty="0">
                <a:solidFill>
                  <a:srgbClr val="666666"/>
                </a:solidFill>
              </a:rPr>
              <a:t> </a:t>
            </a:r>
            <a:r>
              <a:rPr lang="pt-BR" sz="2400" i="1" dirty="0" err="1">
                <a:solidFill>
                  <a:srgbClr val="666666"/>
                </a:solidFill>
              </a:rPr>
              <a:t>Programming</a:t>
            </a:r>
            <a:r>
              <a:rPr lang="pt-BR" sz="2400" i="1" dirty="0">
                <a:solidFill>
                  <a:srgbClr val="666666"/>
                </a:solidFill>
              </a:rPr>
              <a:t> Interface</a:t>
            </a:r>
            <a:r>
              <a:rPr lang="pt-BR" sz="2400" dirty="0">
                <a:solidFill>
                  <a:srgbClr val="666666"/>
                </a:solidFill>
              </a:rPr>
              <a:t>), projetada para facilitar o acesso a uma série de recursos avançados de linguagem </a:t>
            </a:r>
            <a:r>
              <a:rPr lang="pt-BR" sz="2400" dirty="0" smtClean="0">
                <a:solidFill>
                  <a:srgbClr val="666666"/>
                </a:solidFill>
              </a:rPr>
              <a:t>natural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dirty="0" smtClean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666666"/>
                </a:solidFill>
              </a:rPr>
              <a:t>Esta </a:t>
            </a:r>
            <a:r>
              <a:rPr lang="pt-BR" sz="2400" b="1" dirty="0">
                <a:solidFill>
                  <a:srgbClr val="00B050"/>
                </a:solidFill>
              </a:rPr>
              <a:t>interface</a:t>
            </a:r>
            <a:r>
              <a:rPr lang="pt-BR" sz="2400" dirty="0">
                <a:solidFill>
                  <a:srgbClr val="666666"/>
                </a:solidFill>
              </a:rPr>
              <a:t> oferece aos desenvolvedores uma forma eficiente de integrar capacidades de linguagem natural em seus projetos, proporcionando recursos como análise de sentimentos, sumarização de textos, geração de conteúdo e muito mais</a:t>
            </a:r>
            <a:endParaRPr lang="pt-BR" sz="2400" dirty="0" smtClean="0">
              <a:solidFill>
                <a:srgbClr val="666666"/>
              </a:solidFill>
            </a:endParaRPr>
          </a:p>
          <a:p>
            <a:pPr marL="0" lvl="0" indent="0" algn="just"/>
            <a:endParaRPr lang="pt-BR" sz="2400" dirty="0">
              <a:solidFill>
                <a:srgbClr val="666666"/>
              </a:solidFill>
            </a:endParaRPr>
          </a:p>
          <a:p>
            <a:pPr marL="0" lvl="0" indent="0" algn="just"/>
            <a:endParaRPr sz="2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3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12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Modelos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9" name="Google Shape;15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853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A </a:t>
            </a:r>
            <a:r>
              <a:rPr lang="pt-BR" sz="2200" b="1" dirty="0">
                <a:solidFill>
                  <a:srgbClr val="00B050"/>
                </a:solidFill>
              </a:rPr>
              <a:t>API</a:t>
            </a:r>
            <a:r>
              <a:rPr lang="pt-BR" sz="2200" dirty="0">
                <a:solidFill>
                  <a:srgbClr val="666666"/>
                </a:solidFill>
              </a:rPr>
              <a:t>  se fundamenta em modelos de linguagem natural </a:t>
            </a:r>
            <a:r>
              <a:rPr lang="pt-BR" sz="2200" dirty="0" smtClean="0">
                <a:solidFill>
                  <a:srgbClr val="666666"/>
                </a:solidFill>
              </a:rPr>
              <a:t>avançados</a:t>
            </a:r>
            <a:r>
              <a:rPr lang="pt-BR" sz="2200" dirty="0">
                <a:solidFill>
                  <a:srgbClr val="666666"/>
                </a:solidFill>
              </a:rPr>
              <a:t>, como o </a:t>
            </a:r>
            <a:r>
              <a:rPr lang="pt-BR" sz="2200" b="1" dirty="0" smtClean="0">
                <a:solidFill>
                  <a:srgbClr val="666666"/>
                </a:solidFill>
              </a:rPr>
              <a:t>GPT-3</a:t>
            </a:r>
            <a:endParaRPr lang="pt-BR" sz="2200" b="1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dirty="0" smtClean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Há também o modelo </a:t>
            </a:r>
            <a:r>
              <a:rPr lang="pt-BR" sz="2200" b="1" dirty="0">
                <a:solidFill>
                  <a:srgbClr val="666666"/>
                </a:solidFill>
              </a:rPr>
              <a:t>GPT-3.5</a:t>
            </a:r>
            <a:r>
              <a:rPr lang="pt-BR" sz="2200" dirty="0">
                <a:solidFill>
                  <a:srgbClr val="666666"/>
                </a:solidFill>
              </a:rPr>
              <a:t>, que representa uma evolução significativa na modelagem de linguagem </a:t>
            </a:r>
            <a:r>
              <a:rPr lang="pt-BR" sz="2200" dirty="0" smtClean="0">
                <a:solidFill>
                  <a:srgbClr val="666666"/>
                </a:solidFill>
              </a:rPr>
              <a:t>natural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Utilizando a </a:t>
            </a:r>
            <a:r>
              <a:rPr lang="pt-BR" sz="2200" b="1" dirty="0">
                <a:solidFill>
                  <a:srgbClr val="7030A0"/>
                </a:solidFill>
              </a:rPr>
              <a:t>arquitetura </a:t>
            </a:r>
            <a:r>
              <a:rPr lang="pt-BR" sz="2200" b="1" i="1" dirty="0">
                <a:solidFill>
                  <a:srgbClr val="7030A0"/>
                </a:solidFill>
              </a:rPr>
              <a:t>Transformer</a:t>
            </a:r>
            <a:r>
              <a:rPr lang="pt-BR" sz="2200" dirty="0">
                <a:solidFill>
                  <a:srgbClr val="666666"/>
                </a:solidFill>
              </a:rPr>
              <a:t>, o modelo foi treinado com um conjunto extenso de dados, possibilitando capturar uma gama mais ampla de nuances e contextos linguísticos</a:t>
            </a:r>
            <a:endParaRPr sz="22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56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13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Modelos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9" name="Google Shape;15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853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rgbClr val="666666"/>
                </a:solidFill>
              </a:rPr>
              <a:t>Esse </a:t>
            </a:r>
            <a:r>
              <a:rPr lang="pt-BR" sz="2800" dirty="0">
                <a:solidFill>
                  <a:srgbClr val="666666"/>
                </a:solidFill>
              </a:rPr>
              <a:t>modelo é adaptado para entender e gerar respostas para </a:t>
            </a:r>
            <a:r>
              <a:rPr lang="pt-BR" sz="2800" b="1" i="1" dirty="0" err="1">
                <a:solidFill>
                  <a:srgbClr val="FFC000"/>
                </a:solidFill>
              </a:rPr>
              <a:t>prompts</a:t>
            </a:r>
            <a:r>
              <a:rPr lang="pt-BR" sz="2800" dirty="0">
                <a:solidFill>
                  <a:srgbClr val="666666"/>
                </a:solidFill>
              </a:rPr>
              <a:t> complexos, com diferentes estilos e formatos </a:t>
            </a:r>
            <a:r>
              <a:rPr lang="pt-BR" sz="2800" dirty="0" smtClean="0">
                <a:solidFill>
                  <a:srgbClr val="666666"/>
                </a:solidFill>
              </a:rPr>
              <a:t>textuais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8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rgbClr val="666666"/>
                </a:solidFill>
              </a:rPr>
              <a:t>Além disso, incorpora um aprendizado acumulado dos modelos anteriores, aprimorando sua eficácia em tarefas de </a:t>
            </a:r>
            <a:r>
              <a:rPr lang="pt-BR" sz="2800" b="1" dirty="0" smtClean="0">
                <a:solidFill>
                  <a:srgbClr val="7030A0"/>
                </a:solidFill>
              </a:rPr>
              <a:t>PLN</a:t>
            </a:r>
            <a:r>
              <a:rPr lang="pt-BR" sz="2800" dirty="0" smtClean="0">
                <a:solidFill>
                  <a:srgbClr val="666666"/>
                </a:solidFill>
              </a:rPr>
              <a:t> </a:t>
            </a:r>
            <a:r>
              <a:rPr lang="pt-BR" sz="2800" dirty="0">
                <a:solidFill>
                  <a:srgbClr val="666666"/>
                </a:solidFill>
              </a:rPr>
              <a:t>e reduzindo algumas das limitações encontradas em modelos anteriores</a:t>
            </a:r>
            <a:endParaRPr sz="28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6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14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Modelos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9" name="Google Shape;15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853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rgbClr val="666666"/>
                </a:solidFill>
              </a:rPr>
              <a:t>O modelo mais </a:t>
            </a:r>
            <a:r>
              <a:rPr lang="pt-BR" sz="2800" b="1" dirty="0">
                <a:solidFill>
                  <a:srgbClr val="FF0000"/>
                </a:solidFill>
              </a:rPr>
              <a:t>recente</a:t>
            </a:r>
            <a:r>
              <a:rPr lang="pt-BR" sz="2800" dirty="0">
                <a:solidFill>
                  <a:srgbClr val="666666"/>
                </a:solidFill>
              </a:rPr>
              <a:t> é o </a:t>
            </a:r>
            <a:r>
              <a:rPr lang="pt-BR" sz="2800" b="1" dirty="0" smtClean="0">
                <a:solidFill>
                  <a:srgbClr val="666666"/>
                </a:solidFill>
              </a:rPr>
              <a:t>GPT-4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8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rgbClr val="666666"/>
                </a:solidFill>
              </a:rPr>
              <a:t>Entretanto, esse modelo ainda não foi liberado para acesso e utilização por meio da </a:t>
            </a:r>
            <a:r>
              <a:rPr lang="pt-BR" sz="2800" b="1" dirty="0">
                <a:solidFill>
                  <a:srgbClr val="00B050"/>
                </a:solidFill>
              </a:rPr>
              <a:t>API</a:t>
            </a:r>
            <a:r>
              <a:rPr lang="pt-BR" sz="2800" dirty="0">
                <a:solidFill>
                  <a:srgbClr val="666666"/>
                </a:solidFill>
              </a:rPr>
              <a:t> para o público em </a:t>
            </a:r>
            <a:r>
              <a:rPr lang="pt-BR" sz="2800" dirty="0" smtClean="0">
                <a:solidFill>
                  <a:srgbClr val="666666"/>
                </a:solidFill>
              </a:rPr>
              <a:t>geral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8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rgbClr val="666666"/>
                </a:solidFill>
              </a:rPr>
              <a:t>Atualmente, a </a:t>
            </a:r>
            <a:r>
              <a:rPr lang="pt-BR" sz="2800" b="1" dirty="0">
                <a:solidFill>
                  <a:srgbClr val="0070C0"/>
                </a:solidFill>
              </a:rPr>
              <a:t>OpenAI</a:t>
            </a:r>
            <a:r>
              <a:rPr lang="pt-BR" sz="2800" dirty="0">
                <a:solidFill>
                  <a:srgbClr val="666666"/>
                </a:solidFill>
              </a:rPr>
              <a:t> disponibiliza sua </a:t>
            </a:r>
            <a:r>
              <a:rPr lang="pt-BR" sz="2800" b="1" dirty="0">
                <a:solidFill>
                  <a:srgbClr val="00B050"/>
                </a:solidFill>
              </a:rPr>
              <a:t>API</a:t>
            </a:r>
            <a:r>
              <a:rPr lang="pt-BR" sz="2800" dirty="0">
                <a:solidFill>
                  <a:srgbClr val="666666"/>
                </a:solidFill>
              </a:rPr>
              <a:t> para vários países, regiões e </a:t>
            </a:r>
            <a:r>
              <a:rPr lang="pt-BR" sz="2800" dirty="0" smtClean="0">
                <a:solidFill>
                  <a:srgbClr val="666666"/>
                </a:solidFill>
              </a:rPr>
              <a:t>territórios</a:t>
            </a:r>
            <a:endParaRPr sz="20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7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1351765" y="1377450"/>
            <a:ext cx="7146233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accent5"/>
                </a:solidFill>
              </a:rPr>
              <a:t>Objetivo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15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5535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16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153;p21"/>
          <p:cNvSpPr txBox="1">
            <a:spLocks noGrp="1"/>
          </p:cNvSpPr>
          <p:nvPr>
            <p:ph type="body" idx="4294967295"/>
          </p:nvPr>
        </p:nvSpPr>
        <p:spPr>
          <a:xfrm>
            <a:off x="886691" y="762722"/>
            <a:ext cx="7162800" cy="3618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200000"/>
              </a:lnSpc>
              <a:buNone/>
            </a:pPr>
            <a:r>
              <a:rPr lang="pt-BR" sz="2800" dirty="0" smtClean="0">
                <a:solidFill>
                  <a:srgbClr val="666666"/>
                </a:solidFill>
              </a:rPr>
              <a:t>Este </a:t>
            </a:r>
            <a:r>
              <a:rPr lang="pt-BR" sz="2800" b="1" dirty="0">
                <a:solidFill>
                  <a:srgbClr val="FF0000"/>
                </a:solidFill>
              </a:rPr>
              <a:t>minicurso</a:t>
            </a:r>
            <a:r>
              <a:rPr lang="pt-BR" sz="2800" dirty="0">
                <a:solidFill>
                  <a:srgbClr val="666666"/>
                </a:solidFill>
              </a:rPr>
              <a:t> tem como </a:t>
            </a:r>
            <a:r>
              <a:rPr lang="pt-BR" sz="2800" b="1" dirty="0">
                <a:solidFill>
                  <a:schemeClr val="bg2"/>
                </a:solidFill>
              </a:rPr>
              <a:t>objetivo</a:t>
            </a:r>
            <a:r>
              <a:rPr lang="pt-BR" sz="2800" dirty="0">
                <a:solidFill>
                  <a:srgbClr val="666666"/>
                </a:solidFill>
              </a:rPr>
              <a:t> apresentar uma visão geral detalhada da </a:t>
            </a:r>
            <a:r>
              <a:rPr lang="pt-BR" sz="2800" b="1" dirty="0">
                <a:solidFill>
                  <a:srgbClr val="00B050"/>
                </a:solidFill>
              </a:rPr>
              <a:t>API</a:t>
            </a:r>
            <a:r>
              <a:rPr lang="pt-BR" sz="2800" dirty="0">
                <a:solidFill>
                  <a:srgbClr val="666666"/>
                </a:solidFill>
              </a:rPr>
              <a:t> da </a:t>
            </a:r>
            <a:r>
              <a:rPr lang="pt-BR" sz="2800" b="1" dirty="0" smtClean="0">
                <a:solidFill>
                  <a:srgbClr val="0070C0"/>
                </a:solidFill>
              </a:rPr>
              <a:t>OpenAI </a:t>
            </a:r>
            <a:r>
              <a:rPr lang="pt-BR" sz="2800" dirty="0" smtClean="0">
                <a:solidFill>
                  <a:srgbClr val="666666"/>
                </a:solidFill>
              </a:rPr>
              <a:t> </a:t>
            </a:r>
            <a:r>
              <a:rPr lang="pt-BR" sz="2800" dirty="0">
                <a:solidFill>
                  <a:srgbClr val="666666"/>
                </a:solidFill>
              </a:rPr>
              <a:t>utilizando exemplos práticos em </a:t>
            </a:r>
            <a:r>
              <a:rPr lang="pt-BR" sz="2800" b="1" dirty="0" smtClean="0">
                <a:solidFill>
                  <a:srgbClr val="7030A0"/>
                </a:solidFill>
              </a:rPr>
              <a:t>Python </a:t>
            </a:r>
            <a:r>
              <a:rPr lang="pt-BR" sz="2800" dirty="0" smtClean="0">
                <a:solidFill>
                  <a:srgbClr val="666666"/>
                </a:solidFill>
              </a:rPr>
              <a:t>e </a:t>
            </a:r>
            <a:r>
              <a:rPr lang="pt-BR" sz="2800" b="1" dirty="0">
                <a:solidFill>
                  <a:srgbClr val="7030A0"/>
                </a:solidFill>
              </a:rPr>
              <a:t>JavaScript</a:t>
            </a:r>
            <a:r>
              <a:rPr lang="pt-BR" sz="2800" dirty="0">
                <a:solidFill>
                  <a:srgbClr val="666666"/>
                </a:solidFill>
              </a:rPr>
              <a:t> (</a:t>
            </a:r>
            <a:r>
              <a:rPr lang="pt-BR" sz="2800" b="1" dirty="0">
                <a:solidFill>
                  <a:srgbClr val="7030A0"/>
                </a:solidFill>
              </a:rPr>
              <a:t>Node.js</a:t>
            </a:r>
            <a:r>
              <a:rPr lang="pt-BR" sz="2800" dirty="0" smtClean="0">
                <a:solidFill>
                  <a:srgbClr val="666666"/>
                </a:solidFill>
              </a:rPr>
              <a:t>)</a:t>
            </a:r>
            <a:endParaRPr sz="28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17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153;p21"/>
          <p:cNvSpPr txBox="1">
            <a:spLocks noGrp="1"/>
          </p:cNvSpPr>
          <p:nvPr>
            <p:ph type="body" idx="4294967295"/>
          </p:nvPr>
        </p:nvSpPr>
        <p:spPr>
          <a:xfrm>
            <a:off x="699655" y="1178794"/>
            <a:ext cx="7744690" cy="2785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800" dirty="0" smtClean="0">
                <a:solidFill>
                  <a:srgbClr val="666666"/>
                </a:solidFill>
              </a:rPr>
              <a:t>Com </a:t>
            </a:r>
            <a:r>
              <a:rPr lang="pt-BR" sz="2800" dirty="0">
                <a:solidFill>
                  <a:srgbClr val="666666"/>
                </a:solidFill>
              </a:rPr>
              <a:t>isso, será possível proporcionar um entendimento das principais funcionalidades da </a:t>
            </a:r>
            <a:r>
              <a:rPr lang="pt-BR" sz="2800" b="1" dirty="0">
                <a:solidFill>
                  <a:srgbClr val="00B050"/>
                </a:solidFill>
              </a:rPr>
              <a:t>API</a:t>
            </a:r>
            <a:r>
              <a:rPr lang="pt-BR" sz="2800" dirty="0">
                <a:solidFill>
                  <a:srgbClr val="666666"/>
                </a:solidFill>
              </a:rPr>
              <a:t>, evidenciando o seu </a:t>
            </a:r>
            <a:r>
              <a:rPr lang="pt-BR" sz="2800" b="1" dirty="0">
                <a:solidFill>
                  <a:srgbClr val="7030A0"/>
                </a:solidFill>
              </a:rPr>
              <a:t>potencial</a:t>
            </a:r>
            <a:r>
              <a:rPr lang="pt-BR" sz="2800" dirty="0">
                <a:solidFill>
                  <a:srgbClr val="666666"/>
                </a:solidFill>
              </a:rPr>
              <a:t> em variados contextos e sua </a:t>
            </a:r>
            <a:r>
              <a:rPr lang="pt-BR" sz="2800" b="1" dirty="0">
                <a:solidFill>
                  <a:srgbClr val="7030A0"/>
                </a:solidFill>
              </a:rPr>
              <a:t>aplicação</a:t>
            </a:r>
            <a:r>
              <a:rPr lang="pt-BR" sz="2800" dirty="0">
                <a:solidFill>
                  <a:srgbClr val="666666"/>
                </a:solidFill>
              </a:rPr>
              <a:t> em cenários reais</a:t>
            </a:r>
            <a:endParaRPr sz="28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5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Links interessantes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25" name="Google Shape;425;p4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18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" name="Google Shape;426;p49"/>
          <p:cNvSpPr txBox="1">
            <a:spLocks noGrp="1"/>
          </p:cNvSpPr>
          <p:nvPr>
            <p:ph type="body" idx="1"/>
          </p:nvPr>
        </p:nvSpPr>
        <p:spPr>
          <a:xfrm>
            <a:off x="2410100" y="1595775"/>
            <a:ext cx="6321600" cy="3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pt-BR" sz="2000" dirty="0">
                <a:solidFill>
                  <a:srgbClr val="666666"/>
                </a:solidFill>
              </a:rPr>
              <a:t>Capítulo deste minicurso</a:t>
            </a:r>
            <a:endParaRPr sz="2000" dirty="0">
              <a:solidFill>
                <a:srgbClr val="666666"/>
              </a:solidFill>
            </a:endParaRPr>
          </a:p>
          <a:p>
            <a:pPr lvl="1">
              <a:buClr>
                <a:srgbClr val="666666"/>
              </a:buClr>
            </a:pPr>
            <a:r>
              <a:rPr lang="pt-BR" sz="1600" dirty="0">
                <a:hlinkClick r:id="rId3"/>
              </a:rPr>
              <a:t>https://doi.org/10.5753/sbc.12954.7.1</a:t>
            </a:r>
            <a:endParaRPr lang="pt-BR" sz="1600" dirty="0" smtClean="0"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endParaRPr lang="pt-BR" sz="2000" dirty="0" smtClean="0"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pt-BR" sz="2000" dirty="0" smtClean="0">
                <a:solidFill>
                  <a:srgbClr val="666666"/>
                </a:solidFill>
              </a:rPr>
              <a:t>GitHub</a:t>
            </a:r>
          </a:p>
          <a:p>
            <a:pPr lvl="1" indent="-342900">
              <a:buClr>
                <a:srgbClr val="666666"/>
              </a:buClr>
              <a:buSzPts val="1800"/>
              <a:buChar char="●"/>
            </a:pPr>
            <a:r>
              <a:rPr lang="pt-BR" sz="1600" dirty="0">
                <a:solidFill>
                  <a:srgbClr val="666666"/>
                </a:solidFill>
                <a:hlinkClick r:id="rId4"/>
              </a:rPr>
              <a:t>https://</a:t>
            </a:r>
            <a:r>
              <a:rPr lang="pt-BR" sz="1600" dirty="0" smtClean="0">
                <a:solidFill>
                  <a:srgbClr val="666666"/>
                </a:solidFill>
                <a:hlinkClick r:id="rId4"/>
              </a:rPr>
              <a:t>github.com/adalves-ufabc/2023-SBBD-Minicurso</a:t>
            </a:r>
            <a:endParaRPr lang="pt-BR" sz="1600" dirty="0" smtClean="0">
              <a:solidFill>
                <a:srgbClr val="666666"/>
              </a:solidFill>
            </a:endParaRPr>
          </a:p>
          <a:p>
            <a:pPr lvl="1" indent="-342900">
              <a:buClr>
                <a:srgbClr val="666666"/>
              </a:buClr>
              <a:buSzPts val="1800"/>
              <a:buChar char="●"/>
            </a:pPr>
            <a:endParaRPr sz="16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Links interessantes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32" name="Google Shape;432;p5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19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50"/>
          <p:cNvSpPr txBox="1">
            <a:spLocks noGrp="1"/>
          </p:cNvSpPr>
          <p:nvPr>
            <p:ph type="body" idx="1"/>
          </p:nvPr>
        </p:nvSpPr>
        <p:spPr>
          <a:xfrm>
            <a:off x="2410100" y="1595775"/>
            <a:ext cx="6321600" cy="3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Clr>
                <a:srgbClr val="666666"/>
              </a:buClr>
            </a:pPr>
            <a:r>
              <a:rPr lang="pt-BR" dirty="0">
                <a:solidFill>
                  <a:srgbClr val="666666"/>
                </a:solidFill>
                <a:hlinkClick r:id="rId3"/>
              </a:rPr>
              <a:t>https://</a:t>
            </a:r>
            <a:r>
              <a:rPr lang="pt-BR" dirty="0" smtClean="0">
                <a:solidFill>
                  <a:srgbClr val="666666"/>
                </a:solidFill>
                <a:hlinkClick r:id="rId3"/>
              </a:rPr>
              <a:t>platform.openai.com/docs/api-reference</a:t>
            </a:r>
            <a:endParaRPr lang="pt-BR" dirty="0" smtClean="0">
              <a:solidFill>
                <a:srgbClr val="666666"/>
              </a:solidFill>
            </a:endParaRPr>
          </a:p>
          <a:p>
            <a:pPr lvl="0">
              <a:buClr>
                <a:srgbClr val="666666"/>
              </a:buClr>
            </a:pPr>
            <a:endParaRPr lang="pt-BR" dirty="0">
              <a:solidFill>
                <a:srgbClr val="666666"/>
              </a:solidFill>
            </a:endParaRPr>
          </a:p>
          <a:p>
            <a:pPr lvl="0">
              <a:buClr>
                <a:srgbClr val="666666"/>
              </a:buClr>
            </a:pPr>
            <a:r>
              <a:rPr lang="pt-BR" dirty="0">
                <a:solidFill>
                  <a:srgbClr val="666666"/>
                </a:solidFill>
                <a:hlinkClick r:id="rId4"/>
              </a:rPr>
              <a:t>https://</a:t>
            </a:r>
            <a:r>
              <a:rPr lang="pt-BR" dirty="0" smtClean="0">
                <a:solidFill>
                  <a:srgbClr val="666666"/>
                </a:solidFill>
                <a:hlinkClick r:id="rId4"/>
              </a:rPr>
              <a:t>platform.openai.com/docs/supported-countries</a:t>
            </a:r>
            <a:endParaRPr lang="pt-BR" dirty="0" smtClean="0">
              <a:solidFill>
                <a:srgbClr val="666666"/>
              </a:solidFill>
            </a:endParaRPr>
          </a:p>
          <a:p>
            <a:pPr lvl="0">
              <a:buClr>
                <a:srgbClr val="666666"/>
              </a:buClr>
            </a:pPr>
            <a:endParaRPr lang="pt-BR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Agradecimentos</a:t>
            </a:r>
            <a:endParaRPr dirty="0">
              <a:solidFill>
                <a:srgbClr val="666666"/>
              </a:solidFill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797537" y="1541925"/>
            <a:ext cx="3407318" cy="864900"/>
            <a:chOff x="313912" y="1302025"/>
            <a:chExt cx="3407318" cy="864900"/>
          </a:xfrm>
        </p:grpSpPr>
        <p:cxnSp>
          <p:nvCxnSpPr>
            <p:cNvPr id="89" name="Google Shape;89;p15"/>
            <p:cNvCxnSpPr/>
            <p:nvPr/>
          </p:nvCxnSpPr>
          <p:spPr>
            <a:xfrm rot="2700000">
              <a:off x="313912" y="1482452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" name="Google Shape;90;p15"/>
            <p:cNvSpPr txBox="1"/>
            <p:nvPr/>
          </p:nvSpPr>
          <p:spPr>
            <a:xfrm>
              <a:off x="580324" y="1302025"/>
              <a:ext cx="3140906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115000"/>
                </a:lnSpc>
              </a:pPr>
              <a:r>
                <a:rPr lang="pt-BR" sz="1800" b="1" dirty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Humberto Luiz </a:t>
              </a:r>
              <a:r>
                <a:rPr lang="pt-BR" sz="1800" b="1" dirty="0" err="1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Razente</a:t>
              </a:r>
              <a:endParaRPr lang="pt-BR" sz="1800" b="1" dirty="0" smtClean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747937" y="3057166"/>
            <a:ext cx="3570047" cy="864900"/>
            <a:chOff x="313912" y="1302025"/>
            <a:chExt cx="3570047" cy="864900"/>
          </a:xfrm>
        </p:grpSpPr>
        <p:cxnSp>
          <p:nvCxnSpPr>
            <p:cNvPr id="95" name="Google Shape;95;p15"/>
            <p:cNvCxnSpPr/>
            <p:nvPr/>
          </p:nvCxnSpPr>
          <p:spPr>
            <a:xfrm rot="2700000">
              <a:off x="313912" y="1482452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" name="Google Shape;96;p15"/>
            <p:cNvSpPr txBox="1"/>
            <p:nvPr/>
          </p:nvSpPr>
          <p:spPr>
            <a:xfrm>
              <a:off x="580325" y="1302025"/>
              <a:ext cx="3303634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pt-BR" sz="1800" b="1" dirty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Michele A. </a:t>
              </a:r>
              <a:r>
                <a:rPr lang="pt-BR" sz="18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Brandão</a:t>
              </a: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00" name="Google Shape;100;p15"/>
          <p:cNvSpPr/>
          <p:nvPr/>
        </p:nvSpPr>
        <p:spPr>
          <a:xfrm>
            <a:off x="471425" y="177757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471425" y="3267766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</a:endParaRPr>
          </a:p>
        </p:txBody>
      </p:sp>
      <p:grpSp>
        <p:nvGrpSpPr>
          <p:cNvPr id="22" name="Google Shape;94;p15"/>
          <p:cNvGrpSpPr/>
          <p:nvPr/>
        </p:nvGrpSpPr>
        <p:grpSpPr>
          <a:xfrm>
            <a:off x="5220664" y="1597469"/>
            <a:ext cx="3277335" cy="864900"/>
            <a:chOff x="313912" y="1302025"/>
            <a:chExt cx="3277335" cy="864900"/>
          </a:xfrm>
        </p:grpSpPr>
        <p:cxnSp>
          <p:nvCxnSpPr>
            <p:cNvPr id="23" name="Google Shape;95;p15"/>
            <p:cNvCxnSpPr/>
            <p:nvPr/>
          </p:nvCxnSpPr>
          <p:spPr>
            <a:xfrm rot="2700000">
              <a:off x="313912" y="1482452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" name="Google Shape;96;p15"/>
            <p:cNvSpPr txBox="1"/>
            <p:nvPr/>
          </p:nvSpPr>
          <p:spPr>
            <a:xfrm>
              <a:off x="580324" y="1302025"/>
              <a:ext cx="3010923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pt-BR" sz="1800" b="1" dirty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Daniel </a:t>
              </a:r>
              <a:r>
                <a:rPr lang="pt-BR" sz="1800" b="1" dirty="0" err="1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Hasan</a:t>
              </a:r>
              <a:r>
                <a:rPr lang="pt-BR" sz="1800" b="1" dirty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lang="pt-BR" sz="1800" b="1" dirty="0" err="1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Dalip</a:t>
              </a: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5" name="Google Shape;102;p15"/>
          <p:cNvSpPr/>
          <p:nvPr/>
        </p:nvSpPr>
        <p:spPr>
          <a:xfrm>
            <a:off x="4944152" y="1808069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9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Vídeos </a:t>
            </a:r>
            <a:r>
              <a:rPr lang="pt-BR" dirty="0">
                <a:solidFill>
                  <a:srgbClr val="666666"/>
                </a:solidFill>
              </a:rPr>
              <a:t>interessantes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432" name="Google Shape;432;p5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20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50"/>
          <p:cNvSpPr txBox="1">
            <a:spLocks noGrp="1"/>
          </p:cNvSpPr>
          <p:nvPr>
            <p:ph type="body" idx="1"/>
          </p:nvPr>
        </p:nvSpPr>
        <p:spPr>
          <a:xfrm>
            <a:off x="2410099" y="1595775"/>
            <a:ext cx="6574573" cy="3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Clr>
                <a:srgbClr val="666666"/>
              </a:buClr>
              <a:buFont typeface="Wingdings" panose="05000000000000000000" pitchFamily="2" charset="2"/>
              <a:buChar char="q"/>
            </a:pPr>
            <a:r>
              <a:rPr lang="pt-BR" dirty="0">
                <a:solidFill>
                  <a:srgbClr val="666666"/>
                </a:solidFill>
              </a:rPr>
              <a:t>Construindo um produto com </a:t>
            </a:r>
            <a:r>
              <a:rPr lang="pt-BR" i="1" dirty="0" err="1">
                <a:solidFill>
                  <a:srgbClr val="666666"/>
                </a:solidFill>
              </a:rPr>
              <a:t>Large</a:t>
            </a:r>
            <a:r>
              <a:rPr lang="pt-BR" i="1" dirty="0">
                <a:solidFill>
                  <a:srgbClr val="666666"/>
                </a:solidFill>
              </a:rPr>
              <a:t> </a:t>
            </a:r>
            <a:r>
              <a:rPr lang="pt-BR" i="1" dirty="0" err="1">
                <a:solidFill>
                  <a:srgbClr val="666666"/>
                </a:solidFill>
              </a:rPr>
              <a:t>Language</a:t>
            </a:r>
            <a:r>
              <a:rPr lang="pt-BR" i="1" dirty="0">
                <a:solidFill>
                  <a:srgbClr val="666666"/>
                </a:solidFill>
              </a:rPr>
              <a:t> </a:t>
            </a:r>
            <a:r>
              <a:rPr lang="pt-BR" i="1" dirty="0" err="1">
                <a:solidFill>
                  <a:srgbClr val="666666"/>
                </a:solidFill>
              </a:rPr>
              <a:t>Models</a:t>
            </a:r>
            <a:r>
              <a:rPr lang="pt-BR" i="1" dirty="0">
                <a:solidFill>
                  <a:srgbClr val="666666"/>
                </a:solidFill>
              </a:rPr>
              <a:t> </a:t>
            </a:r>
            <a:r>
              <a:rPr lang="pt-BR" dirty="0">
                <a:solidFill>
                  <a:srgbClr val="666666"/>
                </a:solidFill>
              </a:rPr>
              <a:t>- um caso de análise de </a:t>
            </a:r>
            <a:r>
              <a:rPr lang="pt-BR" dirty="0" smtClean="0">
                <a:solidFill>
                  <a:srgbClr val="666666"/>
                </a:solidFill>
              </a:rPr>
              <a:t>feedbacks</a:t>
            </a:r>
          </a:p>
          <a:p>
            <a:pPr marL="596900" lvl="1" indent="0">
              <a:buClr>
                <a:srgbClr val="666666"/>
              </a:buClr>
              <a:buNone/>
            </a:pPr>
            <a:r>
              <a:rPr lang="pt-BR" dirty="0"/>
              <a:t>Everton A. </a:t>
            </a:r>
            <a:r>
              <a:rPr lang="pt-BR" dirty="0" err="1" smtClean="0"/>
              <a:t>Cherman</a:t>
            </a:r>
            <a:r>
              <a:rPr lang="pt-BR" dirty="0" smtClean="0"/>
              <a:t> (</a:t>
            </a:r>
            <a:r>
              <a:rPr lang="pt-BR" dirty="0" err="1" smtClean="0"/>
              <a:t>Birdie</a:t>
            </a:r>
            <a:r>
              <a:rPr lang="pt-BR" dirty="0" smtClean="0"/>
              <a:t>)</a:t>
            </a:r>
            <a:endParaRPr lang="pt-BR" dirty="0">
              <a:solidFill>
                <a:srgbClr val="666666"/>
              </a:solidFill>
            </a:endParaRPr>
          </a:p>
          <a:p>
            <a:pPr marL="596900" lvl="1" indent="0">
              <a:buClr>
                <a:srgbClr val="666666"/>
              </a:buClr>
              <a:buNone/>
            </a:pPr>
            <a:r>
              <a:rPr lang="pt-BR" dirty="0">
                <a:solidFill>
                  <a:srgbClr val="666666"/>
                </a:solidFill>
                <a:hlinkClick r:id="rId3"/>
              </a:rPr>
              <a:t>https://</a:t>
            </a:r>
            <a:r>
              <a:rPr lang="pt-BR" dirty="0" smtClean="0">
                <a:solidFill>
                  <a:srgbClr val="666666"/>
                </a:solidFill>
                <a:hlinkClick r:id="rId3"/>
              </a:rPr>
              <a:t>www.youtube.com/live/ihYWfh_s2q0?si=QMNzvLwv_NPDepU3</a:t>
            </a:r>
            <a:endParaRPr lang="pt-BR" dirty="0" smtClean="0">
              <a:solidFill>
                <a:srgbClr val="666666"/>
              </a:solidFill>
            </a:endParaRPr>
          </a:p>
          <a:p>
            <a:pPr lvl="1">
              <a:buClr>
                <a:srgbClr val="666666"/>
              </a:buClr>
            </a:pPr>
            <a:endParaRPr lang="pt-BR" sz="1200" dirty="0">
              <a:solidFill>
                <a:srgbClr val="666666"/>
              </a:solidFill>
            </a:endParaRPr>
          </a:p>
          <a:p>
            <a:pPr lvl="1">
              <a:buClr>
                <a:srgbClr val="666666"/>
              </a:buClr>
            </a:pPr>
            <a:endParaRPr lang="pt-BR" sz="1200" dirty="0" smtClean="0">
              <a:solidFill>
                <a:srgbClr val="666666"/>
              </a:solidFill>
            </a:endParaRPr>
          </a:p>
          <a:p>
            <a:pPr>
              <a:buClr>
                <a:srgbClr val="666666"/>
              </a:buClr>
              <a:buFont typeface="Wingdings" panose="05000000000000000000" pitchFamily="2" charset="2"/>
              <a:buChar char="q"/>
            </a:pPr>
            <a:r>
              <a:rPr lang="pt-BR" sz="1600" dirty="0">
                <a:solidFill>
                  <a:srgbClr val="666666"/>
                </a:solidFill>
              </a:rPr>
              <a:t>Integrando </a:t>
            </a:r>
            <a:r>
              <a:rPr lang="pt-BR" sz="1600" dirty="0" err="1">
                <a:solidFill>
                  <a:srgbClr val="666666"/>
                </a:solidFill>
              </a:rPr>
              <a:t>Large</a:t>
            </a:r>
            <a:r>
              <a:rPr lang="pt-BR" sz="1600" dirty="0">
                <a:solidFill>
                  <a:srgbClr val="666666"/>
                </a:solidFill>
              </a:rPr>
              <a:t> </a:t>
            </a:r>
            <a:r>
              <a:rPr lang="pt-BR" sz="1600" dirty="0" err="1">
                <a:solidFill>
                  <a:srgbClr val="666666"/>
                </a:solidFill>
              </a:rPr>
              <a:t>Language</a:t>
            </a:r>
            <a:r>
              <a:rPr lang="pt-BR" sz="1600" dirty="0">
                <a:solidFill>
                  <a:srgbClr val="666666"/>
                </a:solidFill>
              </a:rPr>
              <a:t> </a:t>
            </a:r>
            <a:r>
              <a:rPr lang="pt-BR" sz="1600" dirty="0" err="1">
                <a:solidFill>
                  <a:srgbClr val="666666"/>
                </a:solidFill>
              </a:rPr>
              <a:t>Models</a:t>
            </a:r>
            <a:r>
              <a:rPr lang="pt-BR" sz="1600" dirty="0">
                <a:solidFill>
                  <a:srgbClr val="666666"/>
                </a:solidFill>
              </a:rPr>
              <a:t> (LLM) em Agrupamento de </a:t>
            </a:r>
            <a:r>
              <a:rPr lang="pt-BR" sz="1600" dirty="0" smtClean="0">
                <a:solidFill>
                  <a:srgbClr val="666666"/>
                </a:solidFill>
              </a:rPr>
              <a:t>Textos</a:t>
            </a:r>
          </a:p>
          <a:p>
            <a:pPr marL="596900" lvl="1" indent="0">
              <a:buClr>
                <a:srgbClr val="666666"/>
              </a:buClr>
              <a:buNone/>
            </a:pPr>
            <a:r>
              <a:rPr lang="pt-BR" dirty="0"/>
              <a:t>Ricardo </a:t>
            </a:r>
            <a:r>
              <a:rPr lang="pt-BR" dirty="0" err="1" smtClean="0"/>
              <a:t>Marcacini</a:t>
            </a:r>
            <a:r>
              <a:rPr lang="pt-BR" dirty="0" smtClean="0"/>
              <a:t> (ICMC-USP)</a:t>
            </a:r>
            <a:endParaRPr lang="pt-BR" sz="1200" dirty="0" smtClean="0">
              <a:solidFill>
                <a:srgbClr val="666666"/>
              </a:solidFill>
            </a:endParaRPr>
          </a:p>
          <a:p>
            <a:pPr marL="596900" lvl="1" indent="0">
              <a:buClr>
                <a:srgbClr val="666666"/>
              </a:buClr>
              <a:buNone/>
            </a:pPr>
            <a:r>
              <a:rPr lang="pt-BR" dirty="0">
                <a:solidFill>
                  <a:srgbClr val="666666"/>
                </a:solidFill>
                <a:hlinkClick r:id="rId4"/>
              </a:rPr>
              <a:t>https://</a:t>
            </a:r>
            <a:r>
              <a:rPr lang="pt-BR" dirty="0" smtClean="0">
                <a:solidFill>
                  <a:srgbClr val="666666"/>
                </a:solidFill>
                <a:hlinkClick r:id="rId4"/>
              </a:rPr>
              <a:t>www.youtube.com/live/xkZBNio1-oc?si=28v5tS3x4xMUERkI</a:t>
            </a:r>
            <a:endParaRPr lang="pt-BR" dirty="0" smtClean="0">
              <a:solidFill>
                <a:srgbClr val="666666"/>
              </a:solidFill>
            </a:endParaRPr>
          </a:p>
          <a:p>
            <a:pPr marL="596900" lvl="1" indent="0">
              <a:buClr>
                <a:srgbClr val="666666"/>
              </a:buClr>
              <a:buNone/>
            </a:pPr>
            <a:endParaRPr sz="1200" dirty="0">
              <a:solidFill>
                <a:srgbClr val="666666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18" y="1913659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7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666666"/>
                </a:solidFill>
              </a:rPr>
              <a:t>Quem </a:t>
            </a:r>
            <a:r>
              <a:rPr lang="pt-BR" dirty="0" smtClean="0">
                <a:solidFill>
                  <a:srgbClr val="666666"/>
                </a:solidFill>
              </a:rPr>
              <a:t>sou eu?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://lattes.cnpq.br/2994979403174851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44" y="1115918"/>
            <a:ext cx="7550728" cy="2980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Agenda</a:t>
            </a:r>
            <a:endParaRPr>
              <a:solidFill>
                <a:srgbClr val="666666"/>
              </a:solidFill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797537" y="1541925"/>
            <a:ext cx="3407318" cy="864900"/>
            <a:chOff x="313912" y="1302025"/>
            <a:chExt cx="3407318" cy="864900"/>
          </a:xfrm>
        </p:grpSpPr>
        <p:cxnSp>
          <p:nvCxnSpPr>
            <p:cNvPr id="89" name="Google Shape;89;p15"/>
            <p:cNvCxnSpPr/>
            <p:nvPr/>
          </p:nvCxnSpPr>
          <p:spPr>
            <a:xfrm rot="2700000">
              <a:off x="313912" y="1482452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" name="Google Shape;90;p15"/>
            <p:cNvSpPr txBox="1"/>
            <p:nvPr/>
          </p:nvSpPr>
          <p:spPr>
            <a:xfrm>
              <a:off x="580324" y="1302025"/>
              <a:ext cx="3140906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O </a:t>
              </a:r>
              <a:r>
                <a:rPr lang="pt-BR" sz="18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que é a OpenAI?</a:t>
              </a:r>
            </a:p>
            <a:p>
              <a:pPr>
                <a:lnSpc>
                  <a:spcPct val="115000"/>
                </a:lnSpc>
              </a:pPr>
              <a:r>
                <a:rPr lang="pt-BR" dirty="0" smtClean="0">
                  <a:latin typeface="Lato"/>
                  <a:ea typeface="Lato"/>
                  <a:cs typeface="Lato"/>
                  <a:sym typeface="Lato"/>
                </a:rPr>
                <a:t>História, Microsoft e ChatGPT</a:t>
              </a:r>
              <a:endParaRPr lang="pt-BR" dirty="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634808" y="3133225"/>
            <a:ext cx="3570047" cy="864900"/>
            <a:chOff x="313912" y="1302025"/>
            <a:chExt cx="3570047" cy="864900"/>
          </a:xfrm>
        </p:grpSpPr>
        <p:cxnSp>
          <p:nvCxnSpPr>
            <p:cNvPr id="95" name="Google Shape;95;p15"/>
            <p:cNvCxnSpPr/>
            <p:nvPr/>
          </p:nvCxnSpPr>
          <p:spPr>
            <a:xfrm rot="2700000">
              <a:off x="313912" y="1482452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" name="Google Shape;96;p15"/>
            <p:cNvSpPr txBox="1"/>
            <p:nvPr/>
          </p:nvSpPr>
          <p:spPr>
            <a:xfrm>
              <a:off x="580325" y="1302025"/>
              <a:ext cx="3303634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pt-BR" sz="1800" b="1" dirty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O que é a API da </a:t>
              </a:r>
              <a:r>
                <a:rPr lang="pt-BR" sz="18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OpenAI?</a:t>
              </a:r>
              <a:endParaRPr sz="18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 smtClean="0">
                  <a:latin typeface="Lato"/>
                  <a:ea typeface="Lato"/>
                  <a:cs typeface="Lato"/>
                  <a:sym typeface="Lato"/>
                </a:rPr>
                <a:t>Modelos</a:t>
              </a: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00" name="Google Shape;100;p15"/>
          <p:cNvSpPr/>
          <p:nvPr/>
        </p:nvSpPr>
        <p:spPr>
          <a:xfrm>
            <a:off x="471425" y="177757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FFFFFF"/>
                </a:solidFill>
              </a:rPr>
              <a:t>1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358296" y="334382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FFFFFF"/>
                </a:solidFill>
              </a:rPr>
              <a:t>2</a:t>
            </a:r>
            <a:endParaRPr sz="1800" b="1" dirty="0">
              <a:solidFill>
                <a:srgbClr val="FFFFFF"/>
              </a:solidFill>
            </a:endParaRPr>
          </a:p>
        </p:txBody>
      </p:sp>
      <p:grpSp>
        <p:nvGrpSpPr>
          <p:cNvPr id="22" name="Google Shape;94;p15"/>
          <p:cNvGrpSpPr/>
          <p:nvPr/>
        </p:nvGrpSpPr>
        <p:grpSpPr>
          <a:xfrm>
            <a:off x="5220663" y="1541925"/>
            <a:ext cx="3277335" cy="864900"/>
            <a:chOff x="313912" y="1302025"/>
            <a:chExt cx="3277335" cy="864900"/>
          </a:xfrm>
        </p:grpSpPr>
        <p:cxnSp>
          <p:nvCxnSpPr>
            <p:cNvPr id="23" name="Google Shape;95;p15"/>
            <p:cNvCxnSpPr/>
            <p:nvPr/>
          </p:nvCxnSpPr>
          <p:spPr>
            <a:xfrm rot="2700000">
              <a:off x="313912" y="1482452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" name="Google Shape;96;p15"/>
            <p:cNvSpPr txBox="1"/>
            <p:nvPr/>
          </p:nvSpPr>
          <p:spPr>
            <a:xfrm>
              <a:off x="580324" y="1302025"/>
              <a:ext cx="3010923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pt-BR" sz="18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Objetivo deste Minicurso</a:t>
              </a:r>
              <a:endParaRPr sz="18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 smtClean="0">
                  <a:latin typeface="Lato"/>
                  <a:ea typeface="Lato"/>
                  <a:cs typeface="Lato"/>
                  <a:sym typeface="Lato"/>
                </a:rPr>
                <a:t>Python e JavaScript (Node.js)</a:t>
              </a: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5" name="Google Shape;102;p15"/>
          <p:cNvSpPr/>
          <p:nvPr/>
        </p:nvSpPr>
        <p:spPr>
          <a:xfrm>
            <a:off x="4944151" y="175252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FFFFFF"/>
                </a:solidFill>
              </a:rPr>
              <a:t>3</a:t>
            </a:r>
            <a:endParaRPr sz="18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1351766" y="1377450"/>
            <a:ext cx="6440468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5"/>
                </a:solidFill>
              </a:rPr>
              <a:t>O que é </a:t>
            </a:r>
            <a:r>
              <a:rPr lang="pt-BR" dirty="0" smtClean="0">
                <a:solidFill>
                  <a:schemeClr val="accent5"/>
                </a:solidFill>
              </a:rPr>
              <a:t>a </a:t>
            </a:r>
            <a:r>
              <a:rPr lang="pt-BR" dirty="0" smtClean="0">
                <a:solidFill>
                  <a:srgbClr val="0070C0"/>
                </a:solidFill>
              </a:rPr>
              <a:t>OpenAI</a:t>
            </a:r>
            <a:r>
              <a:rPr lang="pt-BR" dirty="0" smtClean="0">
                <a:solidFill>
                  <a:schemeClr val="accent5"/>
                </a:solidFill>
              </a:rPr>
              <a:t>?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O que é a OpenAI?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9" name="Google Shape;15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400" dirty="0" smtClean="0">
                <a:solidFill>
                  <a:srgbClr val="666666"/>
                </a:solidFill>
              </a:rPr>
              <a:t>É </a:t>
            </a:r>
            <a:r>
              <a:rPr lang="pt-BR" sz="2400" dirty="0">
                <a:solidFill>
                  <a:srgbClr val="666666"/>
                </a:solidFill>
              </a:rPr>
              <a:t>uma </a:t>
            </a:r>
            <a:r>
              <a:rPr lang="pt-BR" sz="2400" b="1" dirty="0">
                <a:solidFill>
                  <a:srgbClr val="666666"/>
                </a:solidFill>
              </a:rPr>
              <a:t>organização</a:t>
            </a:r>
            <a:r>
              <a:rPr lang="pt-BR" sz="2400" dirty="0">
                <a:solidFill>
                  <a:srgbClr val="666666"/>
                </a:solidFill>
              </a:rPr>
              <a:t> </a:t>
            </a:r>
            <a:r>
              <a:rPr lang="pt-BR" sz="2400" b="1" dirty="0">
                <a:solidFill>
                  <a:srgbClr val="0070C0"/>
                </a:solidFill>
              </a:rPr>
              <a:t>privada</a:t>
            </a:r>
            <a:r>
              <a:rPr lang="pt-BR" sz="2400" dirty="0">
                <a:solidFill>
                  <a:srgbClr val="666666"/>
                </a:solidFill>
              </a:rPr>
              <a:t> de pesquisa em </a:t>
            </a:r>
            <a:r>
              <a:rPr lang="pt-BR" sz="2400" dirty="0" smtClean="0">
                <a:solidFill>
                  <a:srgbClr val="666666"/>
                </a:solidFill>
              </a:rPr>
              <a:t>IA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4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400" dirty="0" smtClean="0">
                <a:solidFill>
                  <a:srgbClr val="666666"/>
                </a:solidFill>
              </a:rPr>
              <a:t>Foi </a:t>
            </a:r>
            <a:r>
              <a:rPr lang="pt-BR" sz="2400" dirty="0">
                <a:solidFill>
                  <a:srgbClr val="666666"/>
                </a:solidFill>
              </a:rPr>
              <a:t>fundada em dezembro de 2015 </a:t>
            </a:r>
            <a:endParaRPr lang="pt-BR" sz="2400" dirty="0" smtClean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400" dirty="0">
              <a:solidFill>
                <a:srgbClr val="666666"/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desde sua </a:t>
            </a:r>
            <a:r>
              <a:rPr lang="pt-BR" sz="2200" b="1" dirty="0">
                <a:solidFill>
                  <a:srgbClr val="7030A0"/>
                </a:solidFill>
              </a:rPr>
              <a:t>concepção</a:t>
            </a:r>
            <a:r>
              <a:rPr lang="pt-BR" sz="2200" dirty="0">
                <a:solidFill>
                  <a:srgbClr val="666666"/>
                </a:solidFill>
              </a:rPr>
              <a:t>, a </a:t>
            </a:r>
            <a:r>
              <a:rPr lang="pt-BR" sz="2200" b="1" dirty="0">
                <a:solidFill>
                  <a:srgbClr val="666666"/>
                </a:solidFill>
              </a:rPr>
              <a:t>organização</a:t>
            </a:r>
            <a:r>
              <a:rPr lang="pt-BR" sz="2200" dirty="0">
                <a:solidFill>
                  <a:srgbClr val="666666"/>
                </a:solidFill>
              </a:rPr>
              <a:t> focou em criar e promover soluções que sejam seguras e alinhadas com interesses humanos, permitindo enfrentar os desafios que a IA avançada pode apresentar à sociedade</a:t>
            </a:r>
            <a:endParaRPr sz="22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7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Parceria com a Microsoft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9" name="Google Shape;15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Em setembro de 2020, foi consolidada uma parceria  estratégica entre a </a:t>
            </a:r>
            <a:r>
              <a:rPr lang="pt-BR" sz="2200" b="1" dirty="0">
                <a:solidFill>
                  <a:srgbClr val="0070C0"/>
                </a:solidFill>
              </a:rPr>
              <a:t>OpenAI</a:t>
            </a:r>
            <a:r>
              <a:rPr lang="pt-BR" sz="2200" dirty="0">
                <a:solidFill>
                  <a:srgbClr val="666666"/>
                </a:solidFill>
              </a:rPr>
              <a:t> e a </a:t>
            </a:r>
            <a:r>
              <a:rPr lang="pt-BR" sz="2200" b="1" dirty="0" smtClean="0">
                <a:solidFill>
                  <a:schemeClr val="accent5"/>
                </a:solidFill>
              </a:rPr>
              <a:t>Microsoft</a:t>
            </a:r>
            <a:endParaRPr lang="pt-BR" sz="2200" dirty="0">
              <a:solidFill>
                <a:schemeClr val="bg2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b="1" dirty="0" smtClean="0">
              <a:solidFill>
                <a:schemeClr val="bg2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 smtClean="0">
                <a:solidFill>
                  <a:srgbClr val="666666"/>
                </a:solidFill>
              </a:rPr>
              <a:t>Neste </a:t>
            </a:r>
            <a:r>
              <a:rPr lang="pt-BR" sz="2200" dirty="0">
                <a:solidFill>
                  <a:srgbClr val="666666"/>
                </a:solidFill>
              </a:rPr>
              <a:t>acordo, a </a:t>
            </a:r>
            <a:r>
              <a:rPr lang="pt-BR" sz="2200" b="1" dirty="0">
                <a:solidFill>
                  <a:schemeClr val="accent5"/>
                </a:solidFill>
              </a:rPr>
              <a:t>Microsoft</a:t>
            </a:r>
            <a:r>
              <a:rPr lang="pt-BR" sz="2200" dirty="0" smtClean="0">
                <a:solidFill>
                  <a:srgbClr val="666666"/>
                </a:solidFill>
              </a:rPr>
              <a:t> </a:t>
            </a:r>
            <a:r>
              <a:rPr lang="pt-BR" sz="2200" dirty="0">
                <a:solidFill>
                  <a:srgbClr val="666666"/>
                </a:solidFill>
              </a:rPr>
              <a:t>tornou-se a provedora exclusiva de soluções em nuvem para a </a:t>
            </a:r>
            <a:r>
              <a:rPr lang="pt-BR" sz="2200" b="1" dirty="0" smtClean="0">
                <a:solidFill>
                  <a:srgbClr val="0070C0"/>
                </a:solidFill>
              </a:rPr>
              <a:t>OpenAI</a:t>
            </a:r>
            <a:endParaRPr lang="pt-BR" sz="2200" b="1" dirty="0">
              <a:solidFill>
                <a:schemeClr val="accent5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b="1" dirty="0" smtClean="0">
              <a:solidFill>
                <a:schemeClr val="accent5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Essa colaboração permite à </a:t>
            </a:r>
            <a:r>
              <a:rPr lang="pt-BR" sz="2200" b="1" dirty="0">
                <a:solidFill>
                  <a:schemeClr val="accent5"/>
                </a:solidFill>
              </a:rPr>
              <a:t>Microsoft</a:t>
            </a:r>
            <a:r>
              <a:rPr lang="pt-BR" sz="2200" dirty="0" smtClean="0">
                <a:solidFill>
                  <a:srgbClr val="666666"/>
                </a:solidFill>
              </a:rPr>
              <a:t> </a:t>
            </a:r>
            <a:r>
              <a:rPr lang="pt-BR" sz="2200" dirty="0">
                <a:solidFill>
                  <a:srgbClr val="666666"/>
                </a:solidFill>
              </a:rPr>
              <a:t>integrar recursos da </a:t>
            </a:r>
            <a:r>
              <a:rPr lang="pt-BR" sz="2200" b="1" dirty="0">
                <a:solidFill>
                  <a:srgbClr val="0070C0"/>
                </a:solidFill>
              </a:rPr>
              <a:t>OpenAI</a:t>
            </a:r>
            <a:r>
              <a:rPr lang="pt-BR" sz="2200" dirty="0" smtClean="0">
                <a:solidFill>
                  <a:srgbClr val="666666"/>
                </a:solidFill>
              </a:rPr>
              <a:t>, </a:t>
            </a:r>
            <a:r>
              <a:rPr lang="pt-BR" sz="2200" dirty="0">
                <a:solidFill>
                  <a:srgbClr val="666666"/>
                </a:solidFill>
              </a:rPr>
              <a:t>como o </a:t>
            </a:r>
            <a:r>
              <a:rPr lang="pt-BR" sz="2200" b="1" dirty="0">
                <a:solidFill>
                  <a:srgbClr val="00B050"/>
                </a:solidFill>
              </a:rPr>
              <a:t>ChatGPT</a:t>
            </a:r>
            <a:r>
              <a:rPr lang="pt-BR" sz="2200" dirty="0">
                <a:solidFill>
                  <a:srgbClr val="666666"/>
                </a:solidFill>
              </a:rPr>
              <a:t> (combina </a:t>
            </a:r>
            <a:r>
              <a:rPr lang="pt-BR" sz="2200" b="1" dirty="0">
                <a:solidFill>
                  <a:srgbClr val="666666"/>
                </a:solidFill>
              </a:rPr>
              <a:t>“chat”</a:t>
            </a:r>
            <a:r>
              <a:rPr lang="pt-BR" sz="2200" dirty="0">
                <a:solidFill>
                  <a:srgbClr val="666666"/>
                </a:solidFill>
              </a:rPr>
              <a:t>, referindo-se à sua funcionalidade de chatbot, e </a:t>
            </a:r>
            <a:r>
              <a:rPr lang="pt-BR" sz="2200" b="1" dirty="0">
                <a:solidFill>
                  <a:srgbClr val="666666"/>
                </a:solidFill>
              </a:rPr>
              <a:t>“GPT”</a:t>
            </a:r>
            <a:r>
              <a:rPr lang="pt-BR" sz="2200" dirty="0">
                <a:solidFill>
                  <a:srgbClr val="666666"/>
                </a:solidFill>
              </a:rPr>
              <a:t>, que significa </a:t>
            </a:r>
            <a:r>
              <a:rPr lang="pt-BR" sz="2200" i="1" dirty="0" err="1">
                <a:solidFill>
                  <a:srgbClr val="666666"/>
                </a:solidFill>
              </a:rPr>
              <a:t>Generative</a:t>
            </a:r>
            <a:r>
              <a:rPr lang="pt-BR" sz="2200" i="1" dirty="0">
                <a:solidFill>
                  <a:srgbClr val="666666"/>
                </a:solidFill>
              </a:rPr>
              <a:t> </a:t>
            </a:r>
            <a:r>
              <a:rPr lang="pt-BR" sz="2200" i="1" dirty="0" err="1">
                <a:solidFill>
                  <a:srgbClr val="666666"/>
                </a:solidFill>
              </a:rPr>
              <a:t>Pre-trained</a:t>
            </a:r>
            <a:r>
              <a:rPr lang="pt-BR" sz="2200" i="1" dirty="0">
                <a:solidFill>
                  <a:srgbClr val="666666"/>
                </a:solidFill>
              </a:rPr>
              <a:t> Transformer</a:t>
            </a:r>
            <a:r>
              <a:rPr lang="pt-BR" sz="2200" dirty="0">
                <a:solidFill>
                  <a:srgbClr val="666666"/>
                </a:solidFill>
              </a:rPr>
              <a:t>), em seus produtos e serviços</a:t>
            </a:r>
            <a:endParaRPr sz="2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43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8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ChatGPT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Google Shape;15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O </a:t>
            </a:r>
            <a:r>
              <a:rPr lang="pt-BR" sz="2200" b="1" dirty="0">
                <a:solidFill>
                  <a:srgbClr val="00B050"/>
                </a:solidFill>
              </a:rPr>
              <a:t>ChatGPT</a:t>
            </a:r>
            <a:r>
              <a:rPr lang="pt-BR" sz="2200" dirty="0">
                <a:solidFill>
                  <a:srgbClr val="666666"/>
                </a:solidFill>
              </a:rPr>
              <a:t> foi lançado em junho de 2020 e, no final de novembro de 2022, tornou-se disponível para o público em </a:t>
            </a:r>
            <a:r>
              <a:rPr lang="pt-BR" sz="2200" dirty="0" smtClean="0">
                <a:solidFill>
                  <a:srgbClr val="666666"/>
                </a:solidFill>
              </a:rPr>
              <a:t>geral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Esse lançamento despertou um interesse público gigantesco e em diferentes </a:t>
            </a:r>
            <a:r>
              <a:rPr lang="pt-BR" sz="2200" dirty="0" smtClean="0">
                <a:solidFill>
                  <a:srgbClr val="666666"/>
                </a:solidFill>
              </a:rPr>
              <a:t>áreas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Contudo, a ferramenta gerou muitas </a:t>
            </a:r>
            <a:r>
              <a:rPr lang="pt-BR" sz="2200" b="1" dirty="0">
                <a:solidFill>
                  <a:srgbClr val="FF0000"/>
                </a:solidFill>
              </a:rPr>
              <a:t>controvérsias</a:t>
            </a:r>
            <a:r>
              <a:rPr lang="pt-BR" sz="2200" dirty="0">
                <a:solidFill>
                  <a:srgbClr val="666666"/>
                </a:solidFill>
              </a:rPr>
              <a:t>, como por exemplo, </a:t>
            </a:r>
            <a:r>
              <a:rPr lang="pt-BR" sz="2200" dirty="0" smtClean="0">
                <a:solidFill>
                  <a:srgbClr val="666666"/>
                </a:solidFill>
              </a:rPr>
              <a:t>pelo </a:t>
            </a:r>
            <a:r>
              <a:rPr lang="pt-BR" sz="2200" dirty="0">
                <a:solidFill>
                  <a:srgbClr val="666666"/>
                </a:solidFill>
              </a:rPr>
              <a:t>seu uso na escrita de artigos </a:t>
            </a:r>
            <a:r>
              <a:rPr lang="pt-BR" sz="2200" dirty="0" smtClean="0">
                <a:solidFill>
                  <a:srgbClr val="666666"/>
                </a:solidFill>
              </a:rPr>
              <a:t>científicos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sz="22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6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9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OpenAI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Google Shape;15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A </a:t>
            </a:r>
            <a:r>
              <a:rPr lang="pt-BR" sz="2200" b="1" dirty="0">
                <a:solidFill>
                  <a:srgbClr val="0070C0"/>
                </a:solidFill>
              </a:rPr>
              <a:t>OpenAI</a:t>
            </a:r>
            <a:r>
              <a:rPr lang="pt-BR" sz="2200" dirty="0">
                <a:solidFill>
                  <a:srgbClr val="666666"/>
                </a:solidFill>
              </a:rPr>
              <a:t> também enfrenta problemas como a </a:t>
            </a:r>
            <a:r>
              <a:rPr lang="pt-BR" sz="2200" b="1" dirty="0">
                <a:solidFill>
                  <a:srgbClr val="FF0000"/>
                </a:solidFill>
              </a:rPr>
              <a:t>falta de </a:t>
            </a:r>
            <a:r>
              <a:rPr lang="pt-BR" sz="2200" b="1" dirty="0" smtClean="0">
                <a:solidFill>
                  <a:srgbClr val="FF0000"/>
                </a:solidFill>
              </a:rPr>
              <a:t>transparência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b="1" dirty="0" smtClean="0">
                <a:solidFill>
                  <a:srgbClr val="FF0000"/>
                </a:solidFill>
              </a:rPr>
              <a:t>Exclusão </a:t>
            </a:r>
            <a:r>
              <a:rPr lang="pt-BR" sz="2200" b="1" dirty="0">
                <a:solidFill>
                  <a:srgbClr val="FF0000"/>
                </a:solidFill>
              </a:rPr>
              <a:t>de usuários </a:t>
            </a:r>
            <a:r>
              <a:rPr lang="pt-BR" sz="2200" dirty="0">
                <a:solidFill>
                  <a:srgbClr val="666666"/>
                </a:solidFill>
              </a:rPr>
              <a:t>de determinados países, como por exemplo, China, Rússia e </a:t>
            </a:r>
            <a:r>
              <a:rPr lang="pt-BR" sz="2200" dirty="0" smtClean="0">
                <a:solidFill>
                  <a:srgbClr val="666666"/>
                </a:solidFill>
              </a:rPr>
              <a:t>Ucrânia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Além disso, em países como a Itália, o </a:t>
            </a:r>
            <a:r>
              <a:rPr lang="pt-BR" sz="2200" b="1" dirty="0">
                <a:solidFill>
                  <a:srgbClr val="FF0000"/>
                </a:solidFill>
              </a:rPr>
              <a:t>acesso</a:t>
            </a:r>
            <a:r>
              <a:rPr lang="pt-BR" sz="2200" dirty="0">
                <a:solidFill>
                  <a:srgbClr val="666666"/>
                </a:solidFill>
              </a:rPr>
              <a:t> está sendo </a:t>
            </a:r>
            <a:r>
              <a:rPr lang="pt-BR" sz="2200" b="1" dirty="0">
                <a:solidFill>
                  <a:srgbClr val="FF0000"/>
                </a:solidFill>
              </a:rPr>
              <a:t>limitado</a:t>
            </a:r>
            <a:endParaRPr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1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655</Words>
  <Application>Microsoft Office PowerPoint</Application>
  <PresentationFormat>Apresentação na tela (16:9)</PresentationFormat>
  <Paragraphs>108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Wingdings</vt:lpstr>
      <vt:lpstr>Lato</vt:lpstr>
      <vt:lpstr>Raleway</vt:lpstr>
      <vt:lpstr>Arial</vt:lpstr>
      <vt:lpstr>Swiss</vt:lpstr>
      <vt:lpstr>Apresentação do PowerPoint</vt:lpstr>
      <vt:lpstr>Agradecimentos</vt:lpstr>
      <vt:lpstr>Quem sou eu?</vt:lpstr>
      <vt:lpstr>Agenda</vt:lpstr>
      <vt:lpstr>O que é a OpenAI?</vt:lpstr>
      <vt:lpstr>O que é a OpenAI?</vt:lpstr>
      <vt:lpstr>Parceria com a Microsoft</vt:lpstr>
      <vt:lpstr>ChatGPT</vt:lpstr>
      <vt:lpstr>OpenAI</vt:lpstr>
      <vt:lpstr>O que é a API OpenAI?</vt:lpstr>
      <vt:lpstr>O que é a API da OpenAI?</vt:lpstr>
      <vt:lpstr>Modelos</vt:lpstr>
      <vt:lpstr>Modelos</vt:lpstr>
      <vt:lpstr>Modelos</vt:lpstr>
      <vt:lpstr>Objetivo</vt:lpstr>
      <vt:lpstr>Apresentação do PowerPoint</vt:lpstr>
      <vt:lpstr>Apresentação do PowerPoint</vt:lpstr>
      <vt:lpstr>Links interessantes</vt:lpstr>
      <vt:lpstr>Links interessantes</vt:lpstr>
      <vt:lpstr>Vídeos interessantes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User</cp:lastModifiedBy>
  <cp:revision>12</cp:revision>
  <dcterms:modified xsi:type="dcterms:W3CDTF">2023-09-28T10:13:39Z</dcterms:modified>
</cp:coreProperties>
</file>