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320" r:id="rId4"/>
    <p:sldId id="258" r:id="rId5"/>
    <p:sldId id="347" r:id="rId6"/>
    <p:sldId id="348" r:id="rId7"/>
    <p:sldId id="349" r:id="rId8"/>
    <p:sldId id="350" r:id="rId9"/>
    <p:sldId id="321" r:id="rId10"/>
    <p:sldId id="322" r:id="rId11"/>
    <p:sldId id="340" r:id="rId12"/>
    <p:sldId id="323" r:id="rId13"/>
    <p:sldId id="341" r:id="rId14"/>
    <p:sldId id="342" r:id="rId15"/>
    <p:sldId id="325" r:id="rId16"/>
    <p:sldId id="326" r:id="rId17"/>
    <p:sldId id="343" r:id="rId18"/>
    <p:sldId id="327" r:id="rId19"/>
    <p:sldId id="328" r:id="rId20"/>
    <p:sldId id="351" r:id="rId21"/>
    <p:sldId id="332" r:id="rId22"/>
    <p:sldId id="333" r:id="rId23"/>
    <p:sldId id="334" r:id="rId24"/>
    <p:sldId id="335" r:id="rId25"/>
    <p:sldId id="336" r:id="rId26"/>
    <p:sldId id="337" r:id="rId27"/>
    <p:sldId id="331" r:id="rId28"/>
    <p:sldId id="330" r:id="rId29"/>
    <p:sldId id="344" r:id="rId30"/>
    <p:sldId id="345" r:id="rId31"/>
    <p:sldId id="338" r:id="rId32"/>
    <p:sldId id="346" r:id="rId33"/>
    <p:sldId id="339" r:id="rId34"/>
  </p:sldIdLst>
  <p:sldSz cx="9144000" cy="5143500" type="screen16x9"/>
  <p:notesSz cx="6858000" cy="9144000"/>
  <p:embeddedFontLs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a. Helena Casel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81EFB3-1C34-404D-9A47-FAA48C405520}">
  <a:tblStyle styleId="{0181EFB3-1C34-404D-9A47-FAA48C405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75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62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2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366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58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67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90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3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2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84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125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25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31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55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91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521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10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3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89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450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350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1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4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2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2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57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b204b6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b204b6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7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11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Configuração da API</a:t>
            </a:r>
            <a:endParaRPr sz="3000" b="1" dirty="0" smtClean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Criando uma conta na plataforma da </a:t>
            </a:r>
            <a:r>
              <a:rPr lang="pt-BR" dirty="0" smtClean="0">
                <a:solidFill>
                  <a:srgbClr val="00B050"/>
                </a:solidFill>
              </a:rPr>
              <a:t>OpenAI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criar uma conta na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, siga os passos abaixo</a:t>
            </a:r>
            <a:r>
              <a:rPr lang="pt-BR" sz="2200" dirty="0" smtClean="0">
                <a:solidFill>
                  <a:srgbClr val="666666"/>
                </a:solidFill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1. Inicialmente</a:t>
            </a:r>
            <a:r>
              <a:rPr lang="pt-BR" sz="1800" dirty="0">
                <a:solidFill>
                  <a:srgbClr val="666666"/>
                </a:solidFill>
              </a:rPr>
              <a:t>, acesse o site oficial da </a:t>
            </a:r>
            <a:r>
              <a:rPr lang="pt-BR" sz="1800" dirty="0" smtClean="0">
                <a:solidFill>
                  <a:srgbClr val="666666"/>
                </a:solidFill>
              </a:rPr>
              <a:t>plataforma</a:t>
            </a:r>
          </a:p>
          <a:p>
            <a:pPr marL="457200" lvl="1" indent="0">
              <a:buNone/>
            </a:pPr>
            <a:r>
              <a:rPr lang="pt-BR" b="1" dirty="0"/>
              <a:t>https://</a:t>
            </a:r>
            <a:r>
              <a:rPr lang="pt-BR" b="1" dirty="0" smtClean="0"/>
              <a:t>openai.com</a:t>
            </a:r>
          </a:p>
          <a:p>
            <a:pPr marL="457200" lvl="1" indent="0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2. No </a:t>
            </a:r>
            <a:r>
              <a:rPr lang="pt-BR" sz="1800" dirty="0">
                <a:solidFill>
                  <a:srgbClr val="666666"/>
                </a:solidFill>
              </a:rPr>
              <a:t>canto superior direito, localize e clique no botão “</a:t>
            </a:r>
            <a:r>
              <a:rPr lang="pt-BR" sz="1800" i="1" dirty="0" err="1">
                <a:solidFill>
                  <a:srgbClr val="666666"/>
                </a:solidFill>
              </a:rPr>
              <a:t>Sign</a:t>
            </a:r>
            <a:r>
              <a:rPr lang="pt-BR" sz="1800" i="1" dirty="0">
                <a:solidFill>
                  <a:srgbClr val="666666"/>
                </a:solidFill>
              </a:rPr>
              <a:t> </a:t>
            </a:r>
            <a:r>
              <a:rPr lang="pt-BR" sz="1800" i="1" dirty="0" err="1">
                <a:solidFill>
                  <a:srgbClr val="666666"/>
                </a:solidFill>
              </a:rPr>
              <a:t>up</a:t>
            </a:r>
            <a:r>
              <a:rPr lang="pt-BR" sz="1800" dirty="0">
                <a:solidFill>
                  <a:srgbClr val="666666"/>
                </a:solidFill>
              </a:rPr>
              <a:t>” (Registrar-se</a:t>
            </a:r>
            <a:r>
              <a:rPr lang="pt-BR" sz="1800" dirty="0" smtClean="0">
                <a:solidFill>
                  <a:srgbClr val="666666"/>
                </a:solidFill>
              </a:rPr>
              <a:t>)</a:t>
            </a:r>
          </a:p>
          <a:p>
            <a:pPr marL="457200" lvl="1" indent="0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3. Feito </a:t>
            </a:r>
            <a:r>
              <a:rPr lang="pt-BR" sz="1800" dirty="0">
                <a:solidFill>
                  <a:srgbClr val="666666"/>
                </a:solidFill>
              </a:rPr>
              <a:t>isso, há o redirecionamento para a página de criação de conta. Nesta etapa, há a opção de </a:t>
            </a:r>
            <a:r>
              <a:rPr lang="pt-BR" sz="1800" b="1" dirty="0" smtClean="0">
                <a:solidFill>
                  <a:srgbClr val="7030A0"/>
                </a:solidFill>
              </a:rPr>
              <a:t>criar uma nova conta fornecendo </a:t>
            </a:r>
            <a:r>
              <a:rPr lang="pt-BR" sz="1800" b="1" dirty="0">
                <a:solidFill>
                  <a:srgbClr val="7030A0"/>
                </a:solidFill>
              </a:rPr>
              <a:t>um endereço </a:t>
            </a:r>
            <a:r>
              <a:rPr lang="pt-BR" sz="1800" b="1" dirty="0" smtClean="0">
                <a:solidFill>
                  <a:srgbClr val="7030A0"/>
                </a:solidFill>
              </a:rPr>
              <a:t>de </a:t>
            </a:r>
            <a:r>
              <a:rPr lang="pt-BR" sz="1800" b="1" i="1" dirty="0">
                <a:solidFill>
                  <a:srgbClr val="7030A0"/>
                </a:solidFill>
              </a:rPr>
              <a:t>e-mail</a:t>
            </a:r>
            <a:r>
              <a:rPr lang="pt-BR" sz="1800" dirty="0">
                <a:solidFill>
                  <a:srgbClr val="666666"/>
                </a:solidFill>
              </a:rPr>
              <a:t>. </a:t>
            </a:r>
            <a:r>
              <a:rPr lang="pt-BR" sz="1800" b="1" dirty="0">
                <a:solidFill>
                  <a:srgbClr val="7030A0"/>
                </a:solidFill>
              </a:rPr>
              <a:t>Outra opção </a:t>
            </a:r>
            <a:r>
              <a:rPr lang="pt-BR" sz="1800" dirty="0">
                <a:solidFill>
                  <a:srgbClr val="666666"/>
                </a:solidFill>
              </a:rPr>
              <a:t>é fazer a associação à uma conta de </a:t>
            </a:r>
            <a:r>
              <a:rPr lang="pt-BR" sz="1800" i="1" dirty="0" smtClean="0">
                <a:solidFill>
                  <a:srgbClr val="666666"/>
                </a:solidFill>
              </a:rPr>
              <a:t>e-mail </a:t>
            </a:r>
            <a:r>
              <a:rPr lang="pt-BR" sz="1800" dirty="0">
                <a:solidFill>
                  <a:srgbClr val="666666"/>
                </a:solidFill>
              </a:rPr>
              <a:t>(Gmail, por exemplo) já </a:t>
            </a:r>
            <a:r>
              <a:rPr lang="pt-BR" sz="1800" dirty="0" smtClean="0">
                <a:solidFill>
                  <a:srgbClr val="666666"/>
                </a:solidFill>
              </a:rPr>
              <a:t>existente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Criando uma conta na plataforma da </a:t>
            </a:r>
            <a:r>
              <a:rPr lang="pt-BR" dirty="0" smtClean="0">
                <a:solidFill>
                  <a:srgbClr val="00B050"/>
                </a:solidFill>
              </a:rPr>
              <a:t>OpenAI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4. Em </a:t>
            </a:r>
            <a:r>
              <a:rPr lang="pt-BR" sz="1800" dirty="0">
                <a:solidFill>
                  <a:srgbClr val="666666"/>
                </a:solidFill>
              </a:rPr>
              <a:t>seguida, é enviado um </a:t>
            </a:r>
            <a:r>
              <a:rPr lang="pt-BR" sz="1800" b="1" i="1" dirty="0">
                <a:solidFill>
                  <a:srgbClr val="7030A0"/>
                </a:solidFill>
              </a:rPr>
              <a:t>e-mail</a:t>
            </a:r>
            <a:r>
              <a:rPr lang="pt-BR" sz="1800" b="1" dirty="0">
                <a:solidFill>
                  <a:srgbClr val="7030A0"/>
                </a:solidFill>
              </a:rPr>
              <a:t> de verificação </a:t>
            </a:r>
            <a:r>
              <a:rPr lang="pt-BR" sz="1800" dirty="0">
                <a:solidFill>
                  <a:srgbClr val="666666"/>
                </a:solidFill>
              </a:rPr>
              <a:t>com um link para concluir o cadastro na </a:t>
            </a:r>
            <a:r>
              <a:rPr lang="pt-BR" sz="1800" dirty="0" smtClean="0">
                <a:solidFill>
                  <a:srgbClr val="666666"/>
                </a:solidFill>
              </a:rPr>
              <a:t>plataforma.</a:t>
            </a:r>
          </a:p>
          <a:p>
            <a:pPr marL="457200" lvl="1" indent="0" algn="just">
              <a:buNone/>
            </a:pPr>
            <a:endParaRPr lang="pt-BR" sz="12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5. Para </a:t>
            </a:r>
            <a:r>
              <a:rPr lang="pt-BR" sz="1800" dirty="0">
                <a:solidFill>
                  <a:srgbClr val="666666"/>
                </a:solidFill>
              </a:rPr>
              <a:t>completar o cadastro, é necessário fornecer o nome, sobrenome e data de </a:t>
            </a:r>
            <a:r>
              <a:rPr lang="pt-BR" sz="1800" dirty="0" smtClean="0">
                <a:solidFill>
                  <a:srgbClr val="666666"/>
                </a:solidFill>
              </a:rPr>
              <a:t>nascimento.</a:t>
            </a:r>
          </a:p>
          <a:p>
            <a:pPr marL="457200" lvl="1" indent="0" algn="just">
              <a:buNone/>
            </a:pPr>
            <a:endParaRPr lang="pt-BR" sz="17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6. Será </a:t>
            </a:r>
            <a:r>
              <a:rPr lang="pt-BR" sz="1800" dirty="0">
                <a:solidFill>
                  <a:srgbClr val="666666"/>
                </a:solidFill>
              </a:rPr>
              <a:t>solicitado também um </a:t>
            </a:r>
            <a:r>
              <a:rPr lang="pt-BR" sz="1800" b="1" dirty="0">
                <a:solidFill>
                  <a:srgbClr val="7030A0"/>
                </a:solidFill>
              </a:rPr>
              <a:t>número de celular </a:t>
            </a:r>
            <a:r>
              <a:rPr lang="pt-BR" sz="1800" dirty="0">
                <a:solidFill>
                  <a:srgbClr val="666666"/>
                </a:solidFill>
              </a:rPr>
              <a:t>para envio de um código de verificação. É importante ressaltar que apenas um número de celular pode ser associado à uma conta na plataforma da </a:t>
            </a:r>
            <a:r>
              <a:rPr lang="pt-BR" sz="1800" b="1" dirty="0" smtClean="0">
                <a:solidFill>
                  <a:srgbClr val="0070C0"/>
                </a:solidFill>
              </a:rPr>
              <a:t>OpenAI</a:t>
            </a:r>
            <a:r>
              <a:rPr lang="pt-BR" sz="1800" dirty="0" smtClean="0">
                <a:solidFill>
                  <a:srgbClr val="666666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pt-BR" sz="18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dirty="0" smtClean="0">
                <a:solidFill>
                  <a:srgbClr val="666666"/>
                </a:solidFill>
              </a:rPr>
              <a:t>7. Para </a:t>
            </a:r>
            <a:r>
              <a:rPr lang="pt-BR" sz="1800" dirty="0">
                <a:solidFill>
                  <a:srgbClr val="666666"/>
                </a:solidFill>
              </a:rPr>
              <a:t>finalizar o processo, basta inserir o </a:t>
            </a:r>
            <a:r>
              <a:rPr lang="pt-BR" sz="1800" dirty="0" smtClean="0">
                <a:solidFill>
                  <a:srgbClr val="666666"/>
                </a:solidFill>
              </a:rPr>
              <a:t>código </a:t>
            </a:r>
            <a:r>
              <a:rPr lang="pt-BR" sz="1800" dirty="0">
                <a:solidFill>
                  <a:srgbClr val="666666"/>
                </a:solidFill>
              </a:rPr>
              <a:t>de verificação recebido no celular. Dessa forma, a conta estará pronta para ser utilizada.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Obtendo uma chave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03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Obtendo uma chave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Após concluir o cadastro na plataforma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, o próximo passo consiste em adquirir uma chave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</a:p>
          <a:p>
            <a:pPr marL="0" lvl="0" indent="0" algn="just"/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dirty="0">
                <a:solidFill>
                  <a:srgbClr val="666666"/>
                </a:solidFill>
              </a:rPr>
              <a:t>etapa requer que o usuário esteja com sua sessão iniciada na plataforma. Uma vez </a:t>
            </a:r>
            <a:r>
              <a:rPr lang="pt-BR" sz="2400" dirty="0" err="1">
                <a:solidFill>
                  <a:srgbClr val="666666"/>
                </a:solidFill>
              </a:rPr>
              <a:t>logado</a:t>
            </a:r>
            <a:r>
              <a:rPr lang="pt-BR" sz="2400" dirty="0">
                <a:solidFill>
                  <a:srgbClr val="666666"/>
                </a:solidFill>
              </a:rPr>
              <a:t>, localize a inicial do nome do usuário no canto superior direito do painel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e clique sobre ela. No menu que se abre, selecione a opção “</a:t>
            </a:r>
            <a:r>
              <a:rPr lang="pt-BR" sz="2400" i="1" dirty="0" err="1">
                <a:solidFill>
                  <a:srgbClr val="666666"/>
                </a:solidFill>
              </a:rPr>
              <a:t>View</a:t>
            </a:r>
            <a:r>
              <a:rPr lang="pt-BR" sz="2400" i="1" dirty="0">
                <a:solidFill>
                  <a:srgbClr val="666666"/>
                </a:solidFill>
              </a:rPr>
              <a:t> API Keys</a:t>
            </a:r>
            <a:r>
              <a:rPr lang="pt-BR" sz="2400" dirty="0" smtClean="0">
                <a:solidFill>
                  <a:srgbClr val="666666"/>
                </a:solidFill>
              </a:rPr>
              <a:t>”</a:t>
            </a:r>
          </a:p>
          <a:p>
            <a:pPr marL="0" lvl="0" indent="0" algn="just"/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Alternativamente</a:t>
            </a:r>
            <a:r>
              <a:rPr lang="pt-BR" sz="2400" dirty="0">
                <a:solidFill>
                  <a:srgbClr val="666666"/>
                </a:solidFill>
              </a:rPr>
              <a:t>, essa funcionalidade pode ser acessada diretamente através da URL </a:t>
            </a:r>
            <a:r>
              <a:rPr lang="pt-BR" sz="2400" dirty="0" smtClean="0">
                <a:solidFill>
                  <a:srgbClr val="666666"/>
                </a:solidFill>
              </a:rPr>
              <a:t>correspondente</a:t>
            </a:r>
          </a:p>
          <a:p>
            <a:pPr marL="0" lvl="0" indent="0" algn="just"/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en-US" sz="2200" b="1" baseline="30000" dirty="0"/>
              <a:t>https://platform.openai.com/account/api-keys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endParaRPr sz="1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Obtendo uma chave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73184" y="1113524"/>
            <a:ext cx="8950036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Para gerar uma </a:t>
            </a:r>
            <a:r>
              <a:rPr lang="pt-BR" sz="2000" b="1" dirty="0">
                <a:solidFill>
                  <a:srgbClr val="7030A0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nova, clique no botão </a:t>
            </a:r>
            <a:r>
              <a:rPr lang="pt-BR" sz="2000" i="1" dirty="0">
                <a:solidFill>
                  <a:srgbClr val="666666"/>
                </a:solidFill>
              </a:rPr>
              <a:t>“+ </a:t>
            </a:r>
            <a:r>
              <a:rPr lang="pt-BR" sz="2000" i="1" dirty="0" err="1">
                <a:solidFill>
                  <a:srgbClr val="666666"/>
                </a:solidFill>
              </a:rPr>
              <a:t>Create</a:t>
            </a:r>
            <a:r>
              <a:rPr lang="pt-BR" sz="2000" i="1" dirty="0">
                <a:solidFill>
                  <a:srgbClr val="666666"/>
                </a:solidFill>
              </a:rPr>
              <a:t> new </a:t>
            </a:r>
            <a:r>
              <a:rPr lang="pt-BR" sz="2000" i="1" dirty="0" err="1">
                <a:solidFill>
                  <a:srgbClr val="666666"/>
                </a:solidFill>
              </a:rPr>
              <a:t>secret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key</a:t>
            </a:r>
            <a:r>
              <a:rPr lang="pt-BR" sz="2000" dirty="0">
                <a:solidFill>
                  <a:srgbClr val="666666"/>
                </a:solidFill>
              </a:rPr>
              <a:t>” </a:t>
            </a:r>
            <a:endParaRPr lang="pt-BR" sz="20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16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Isso </a:t>
            </a:r>
            <a:r>
              <a:rPr lang="pt-BR" sz="2000" dirty="0">
                <a:solidFill>
                  <a:srgbClr val="666666"/>
                </a:solidFill>
              </a:rPr>
              <a:t>abrirá uma nova janela e será possível informar um nome para a chave (opcional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1400" dirty="0" smtClean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Em </a:t>
            </a:r>
            <a:r>
              <a:rPr lang="pt-BR" sz="2000" dirty="0">
                <a:solidFill>
                  <a:srgbClr val="666666"/>
                </a:solidFill>
              </a:rPr>
              <a:t>seguida, clique em “</a:t>
            </a:r>
            <a:r>
              <a:rPr lang="pt-BR" sz="2000" i="1" dirty="0" err="1">
                <a:solidFill>
                  <a:srgbClr val="666666"/>
                </a:solidFill>
              </a:rPr>
              <a:t>Create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secret</a:t>
            </a:r>
            <a:r>
              <a:rPr lang="pt-BR" sz="2000" i="1" dirty="0">
                <a:solidFill>
                  <a:srgbClr val="666666"/>
                </a:solidFill>
              </a:rPr>
              <a:t> </a:t>
            </a:r>
            <a:r>
              <a:rPr lang="pt-BR" sz="2000" i="1" dirty="0" err="1">
                <a:solidFill>
                  <a:srgbClr val="666666"/>
                </a:solidFill>
              </a:rPr>
              <a:t>key</a:t>
            </a:r>
            <a:r>
              <a:rPr lang="pt-BR" sz="2000" dirty="0">
                <a:solidFill>
                  <a:srgbClr val="666666"/>
                </a:solidFill>
              </a:rPr>
              <a:t>”. Feito isso, uma nova </a:t>
            </a:r>
            <a:r>
              <a:rPr lang="pt-BR" sz="2000" b="1" dirty="0">
                <a:solidFill>
                  <a:srgbClr val="7030A0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será criada. Certifique-se de armazenar essa </a:t>
            </a:r>
            <a:r>
              <a:rPr lang="pt-BR" sz="2000" b="1" dirty="0">
                <a:solidFill>
                  <a:srgbClr val="666666"/>
                </a:solidFill>
              </a:rPr>
              <a:t>chave</a:t>
            </a:r>
            <a:r>
              <a:rPr lang="pt-BR" sz="2000" dirty="0">
                <a:solidFill>
                  <a:srgbClr val="666666"/>
                </a:solidFill>
              </a:rPr>
              <a:t> em um </a:t>
            </a:r>
            <a:r>
              <a:rPr lang="pt-BR" sz="2000" b="1" dirty="0">
                <a:solidFill>
                  <a:srgbClr val="FF0000"/>
                </a:solidFill>
              </a:rPr>
              <a:t>local seguro e de fácil </a:t>
            </a:r>
            <a:r>
              <a:rPr lang="pt-BR" sz="2000" b="1" dirty="0" smtClean="0">
                <a:solidFill>
                  <a:srgbClr val="FF0000"/>
                </a:solidFill>
              </a:rPr>
              <a:t>acesso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pt-BR" sz="2000" b="1" dirty="0" smtClean="0">
                <a:solidFill>
                  <a:schemeClr val="bg2"/>
                </a:solidFill>
              </a:rPr>
              <a:t>IMPORTANTE</a:t>
            </a:r>
            <a:r>
              <a:rPr lang="pt-BR" sz="2000" dirty="0" smtClean="0">
                <a:solidFill>
                  <a:srgbClr val="666666"/>
                </a:solidFill>
              </a:rPr>
              <a:t>: </a:t>
            </a:r>
            <a:r>
              <a:rPr lang="pt-BR" sz="2000" dirty="0">
                <a:solidFill>
                  <a:srgbClr val="666666"/>
                </a:solidFill>
              </a:rPr>
              <a:t>por razões de segurança, após a criação, não é possível visualizar a chave novamente por meio da conta na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r>
              <a:rPr lang="pt-BR" sz="2000" dirty="0">
                <a:solidFill>
                  <a:srgbClr val="666666"/>
                </a:solidFill>
              </a:rPr>
              <a:t>. Caso ocorra a perda da chave, será necessário gerar uma nova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Linguagens de Programação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4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Linguagens de Programação suportadas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é projetada para ser compatível com várias linguagens de </a:t>
            </a:r>
            <a:r>
              <a:rPr lang="pt-BR" sz="2400" dirty="0" smtClean="0">
                <a:solidFill>
                  <a:srgbClr val="666666"/>
                </a:solidFill>
              </a:rPr>
              <a:t>programação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Embora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não seja restrita a uma linguagem de programação específica, ela pode ser utilizada em ambientes que possam fazer </a:t>
            </a:r>
            <a:r>
              <a:rPr lang="pt-BR" sz="2200" b="1" dirty="0">
                <a:solidFill>
                  <a:srgbClr val="7030A0"/>
                </a:solidFill>
              </a:rPr>
              <a:t>solicitações HTTP </a:t>
            </a:r>
            <a:r>
              <a:rPr lang="pt-BR" sz="2200" dirty="0" smtClean="0">
                <a:solidFill>
                  <a:srgbClr val="666666"/>
                </a:solidFill>
              </a:rPr>
              <a:t>e </a:t>
            </a:r>
            <a:r>
              <a:rPr lang="pt-BR" sz="2200" dirty="0">
                <a:solidFill>
                  <a:srgbClr val="666666"/>
                </a:solidFill>
              </a:rPr>
              <a:t>processar </a:t>
            </a:r>
            <a:r>
              <a:rPr lang="pt-BR" sz="2200" b="1" dirty="0">
                <a:solidFill>
                  <a:srgbClr val="7030A0"/>
                </a:solidFill>
              </a:rPr>
              <a:t>respostas </a:t>
            </a:r>
            <a:r>
              <a:rPr lang="pt-BR" sz="2200" b="1" dirty="0" smtClean="0">
                <a:solidFill>
                  <a:srgbClr val="7030A0"/>
                </a:solidFill>
              </a:rPr>
              <a:t>JSON</a:t>
            </a:r>
            <a:endParaRPr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Linguagens de Programação suportadas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Isso </a:t>
            </a:r>
            <a:r>
              <a:rPr lang="pt-BR" sz="2400" dirty="0">
                <a:solidFill>
                  <a:srgbClr val="666666"/>
                </a:solidFill>
              </a:rPr>
              <a:t>inclui linguagens como </a:t>
            </a:r>
            <a:r>
              <a:rPr lang="pt-BR" sz="2400" b="1" dirty="0">
                <a:solidFill>
                  <a:srgbClr val="7030A0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JavaScript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Java</a:t>
            </a:r>
            <a:r>
              <a:rPr lang="pt-BR" sz="2400" dirty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7030A0"/>
                </a:solidFill>
              </a:rPr>
              <a:t>Ruby</a:t>
            </a:r>
            <a:r>
              <a:rPr lang="pt-BR" sz="2400" dirty="0">
                <a:solidFill>
                  <a:srgbClr val="666666"/>
                </a:solidFill>
              </a:rPr>
              <a:t> e outras, proporcionando aos desenvolvedores a liberdade de escolher a linguagem que melhor se adapte às suas </a:t>
            </a:r>
            <a:r>
              <a:rPr lang="pt-BR" sz="2400" dirty="0" smtClean="0">
                <a:solidFill>
                  <a:srgbClr val="666666"/>
                </a:solidFill>
              </a:rPr>
              <a:t>necessidade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É importante destacar que 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dá suporte oficialmente para as linguagens </a:t>
            </a:r>
            <a:r>
              <a:rPr lang="pt-BR" sz="2200" b="1" dirty="0">
                <a:solidFill>
                  <a:srgbClr val="00B050"/>
                </a:solidFill>
              </a:rPr>
              <a:t>Python</a:t>
            </a:r>
            <a:r>
              <a:rPr lang="pt-BR" sz="2200" dirty="0">
                <a:solidFill>
                  <a:srgbClr val="666666"/>
                </a:solidFill>
              </a:rPr>
              <a:t> e </a:t>
            </a: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(Node.js</a:t>
            </a:r>
            <a:r>
              <a:rPr lang="pt-BR" sz="22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No entanto, há outras linguagens de programação com suporte da comunidade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Configurando o ambiente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58619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Para desenvolver em </a:t>
            </a:r>
            <a:r>
              <a:rPr lang="pt-BR" sz="2400" b="1" dirty="0">
                <a:solidFill>
                  <a:srgbClr val="00B050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 foi utilizado o </a:t>
            </a:r>
            <a:r>
              <a:rPr lang="pt-BR" sz="2400" b="1" dirty="0">
                <a:solidFill>
                  <a:srgbClr val="7030A0"/>
                </a:solidFill>
              </a:rPr>
              <a:t>Google Colab </a:t>
            </a:r>
            <a:r>
              <a:rPr lang="pt-BR" sz="2400" dirty="0">
                <a:solidFill>
                  <a:srgbClr val="666666"/>
                </a:solidFill>
              </a:rPr>
              <a:t>, também conhecido como </a:t>
            </a:r>
            <a:r>
              <a:rPr lang="pt-BR" sz="2400" b="1" i="1" dirty="0" err="1">
                <a:solidFill>
                  <a:srgbClr val="7030A0"/>
                </a:solidFill>
              </a:rPr>
              <a:t>Colaboratory</a:t>
            </a:r>
            <a:r>
              <a:rPr lang="pt-BR" sz="2400" dirty="0">
                <a:solidFill>
                  <a:srgbClr val="666666"/>
                </a:solidFill>
              </a:rPr>
              <a:t>, uma </a:t>
            </a:r>
            <a:r>
              <a:rPr lang="pt-BR" sz="2400" b="1" dirty="0">
                <a:solidFill>
                  <a:srgbClr val="666666"/>
                </a:solidFill>
              </a:rPr>
              <a:t>plataforma online gratuita</a:t>
            </a:r>
            <a:r>
              <a:rPr lang="pt-BR" sz="2400" dirty="0">
                <a:solidFill>
                  <a:srgbClr val="666666"/>
                </a:solidFill>
              </a:rPr>
              <a:t> oferecida pelo Google que permite a criação e execução de código Python </a:t>
            </a:r>
            <a:r>
              <a:rPr lang="pt-BR" sz="2400" dirty="0" smtClean="0">
                <a:solidFill>
                  <a:srgbClr val="666666"/>
                </a:solidFill>
              </a:rPr>
              <a:t>(também suporta R) em </a:t>
            </a:r>
            <a:r>
              <a:rPr lang="pt-BR" sz="2400" dirty="0">
                <a:solidFill>
                  <a:srgbClr val="666666"/>
                </a:solidFill>
              </a:rPr>
              <a:t>um </a:t>
            </a:r>
            <a:r>
              <a:rPr lang="pt-BR" sz="2400" b="1" dirty="0">
                <a:solidFill>
                  <a:srgbClr val="FF0000"/>
                </a:solidFill>
              </a:rPr>
              <a:t>ambiente baseado na </a:t>
            </a:r>
            <a:r>
              <a:rPr lang="pt-BR" sz="2400" b="1" dirty="0" smtClean="0">
                <a:solidFill>
                  <a:srgbClr val="FF0000"/>
                </a:solidFill>
              </a:rPr>
              <a:t>nuvem</a:t>
            </a:r>
            <a:endParaRPr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Principais requisitos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97537" y="2711625"/>
            <a:ext cx="2229681" cy="864900"/>
            <a:chOff x="407687" y="2467600"/>
            <a:chExt cx="2229681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1963268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Criando uma conta na plataforma da OpenAI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1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2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001639" y="1541925"/>
            <a:ext cx="1776900" cy="864900"/>
            <a:chOff x="303300" y="2467600"/>
            <a:chExt cx="1776900" cy="864900"/>
          </a:xfrm>
        </p:grpSpPr>
        <p:cxnSp>
          <p:nvCxnSpPr>
            <p:cNvPr id="89" name="Google Shape;89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Obtendo uma chave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3779914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3</a:t>
            </a:r>
            <a:endParaRPr sz="1600" b="1">
              <a:solidFill>
                <a:srgbClr val="FFFFFF"/>
              </a:solidFill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4001639" y="2684925"/>
            <a:ext cx="2412000" cy="864900"/>
            <a:chOff x="303300" y="2467600"/>
            <a:chExt cx="2412000" cy="864900"/>
          </a:xfrm>
        </p:grpSpPr>
        <p:cxnSp>
          <p:nvCxnSpPr>
            <p:cNvPr id="93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Linguagens de programação suportadas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3779914" y="2920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4</a:t>
            </a:r>
            <a:endParaRPr sz="1600" b="1" dirty="0">
              <a:solidFill>
                <a:srgbClr val="FFFFFF"/>
              </a:solidFill>
            </a:endParaRPr>
          </a:p>
        </p:txBody>
      </p:sp>
      <p:cxnSp>
        <p:nvCxnSpPr>
          <p:cNvPr id="21" name="Google Shape;93;p14"/>
          <p:cNvCxnSpPr/>
          <p:nvPr/>
        </p:nvCxnSpPr>
        <p:spPr>
          <a:xfrm rot="2700000">
            <a:off x="6739751" y="1722352"/>
            <a:ext cx="504026" cy="504026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5;p14"/>
          <p:cNvSpPr/>
          <p:nvPr/>
        </p:nvSpPr>
        <p:spPr>
          <a:xfrm>
            <a:off x="6413639" y="1856514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5</a:t>
            </a:r>
            <a:endParaRPr sz="1600" b="1" dirty="0">
              <a:solidFill>
                <a:srgbClr val="FFFFFF"/>
              </a:solidFill>
            </a:endParaRPr>
          </a:p>
        </p:txBody>
      </p:sp>
      <p:grpSp>
        <p:nvGrpSpPr>
          <p:cNvPr id="24" name="Google Shape;92;p14"/>
          <p:cNvGrpSpPr/>
          <p:nvPr/>
        </p:nvGrpSpPr>
        <p:grpSpPr>
          <a:xfrm>
            <a:off x="6739751" y="1566775"/>
            <a:ext cx="2365212" cy="1983040"/>
            <a:chOff x="407687" y="1349460"/>
            <a:chExt cx="2365212" cy="1983040"/>
          </a:xfrm>
        </p:grpSpPr>
        <p:cxnSp>
          <p:nvCxnSpPr>
            <p:cNvPr id="25" name="Google Shape;93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94;p14"/>
            <p:cNvSpPr txBox="1"/>
            <p:nvPr/>
          </p:nvSpPr>
          <p:spPr>
            <a:xfrm>
              <a:off x="674100" y="246760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Configurando o ambiente</a:t>
              </a:r>
            </a:p>
            <a:p>
              <a:pPr lvl="0">
                <a:lnSpc>
                  <a:spcPct val="115000"/>
                </a:lnSpc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JavaScript (Node.js)</a:t>
              </a:r>
              <a:endParaRPr lang="pt-BR" sz="12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94;p14"/>
            <p:cNvSpPr txBox="1"/>
            <p:nvPr/>
          </p:nvSpPr>
          <p:spPr>
            <a:xfrm>
              <a:off x="731699" y="1349460"/>
              <a:ext cx="2041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Configurando o ambiente</a:t>
              </a:r>
            </a:p>
            <a:p>
              <a:pPr lvl="0">
                <a:lnSpc>
                  <a:spcPct val="115000"/>
                </a:lnSpc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</a:t>
              </a:r>
              <a:endParaRPr lang="pt-BR" sz="1200" b="1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" name="Google Shape;95;p14"/>
          <p:cNvSpPr/>
          <p:nvPr/>
        </p:nvSpPr>
        <p:spPr>
          <a:xfrm>
            <a:off x="6413639" y="292056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FFFF"/>
                </a:solidFill>
              </a:rPr>
              <a:t>6</a:t>
            </a: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 </a:t>
            </a:r>
            <a:r>
              <a:rPr lang="pt-BR" sz="2400" b="1" dirty="0">
                <a:solidFill>
                  <a:srgbClr val="7030A0"/>
                </a:solidFill>
              </a:rPr>
              <a:t>Colab</a:t>
            </a:r>
            <a:r>
              <a:rPr lang="pt-BR" sz="2400" dirty="0">
                <a:solidFill>
                  <a:srgbClr val="666666"/>
                </a:solidFill>
              </a:rPr>
              <a:t> oferece suporte a notebooks do </a:t>
            </a:r>
            <a:r>
              <a:rPr lang="pt-BR" sz="2400" b="1" dirty="0" err="1">
                <a:solidFill>
                  <a:srgbClr val="7030A0"/>
                </a:solidFill>
              </a:rPr>
              <a:t>Jupyter</a:t>
            </a:r>
            <a:r>
              <a:rPr lang="pt-BR" sz="2400" dirty="0">
                <a:solidFill>
                  <a:srgbClr val="666666"/>
                </a:solidFill>
              </a:rPr>
              <a:t>, permitindo criar documentos interativos que misturam código executável, texto formatado, imagens, vídeos, tabelas e </a:t>
            </a:r>
            <a:r>
              <a:rPr lang="pt-BR" sz="2400" dirty="0" smtClean="0">
                <a:solidFill>
                  <a:srgbClr val="666666"/>
                </a:solidFill>
              </a:rPr>
              <a:t>gráficos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Os </a:t>
            </a:r>
            <a:r>
              <a:rPr lang="pt-BR" sz="2400" b="1" dirty="0">
                <a:solidFill>
                  <a:srgbClr val="666666"/>
                </a:solidFill>
              </a:rPr>
              <a:t>notebooks</a:t>
            </a:r>
            <a:r>
              <a:rPr lang="pt-BR" sz="2400" dirty="0">
                <a:solidFill>
                  <a:srgbClr val="666666"/>
                </a:solidFill>
              </a:rPr>
              <a:t> do </a:t>
            </a:r>
            <a:r>
              <a:rPr lang="pt-BR" sz="2400" b="1" dirty="0">
                <a:solidFill>
                  <a:srgbClr val="7030A0"/>
                </a:solidFill>
              </a:rPr>
              <a:t>Colab</a:t>
            </a:r>
            <a:r>
              <a:rPr lang="pt-BR" sz="2400" dirty="0">
                <a:solidFill>
                  <a:srgbClr val="666666"/>
                </a:solidFill>
              </a:rPr>
              <a:t> são salvos diretamente no </a:t>
            </a:r>
            <a:r>
              <a:rPr lang="pt-BR" sz="2400" b="1" dirty="0">
                <a:solidFill>
                  <a:srgbClr val="666666"/>
                </a:solidFill>
              </a:rPr>
              <a:t>Google Drive</a:t>
            </a:r>
            <a:r>
              <a:rPr lang="pt-BR" sz="2400" dirty="0">
                <a:solidFill>
                  <a:srgbClr val="666666"/>
                </a:solidFill>
              </a:rPr>
              <a:t>, sendo possível compartilhá-los com outros </a:t>
            </a:r>
            <a:r>
              <a:rPr lang="pt-BR" sz="2400" dirty="0" smtClean="0">
                <a:solidFill>
                  <a:srgbClr val="666666"/>
                </a:solidFill>
              </a:rPr>
              <a:t>usuários</a:t>
            </a:r>
            <a:endParaRPr lang="pt-BR" sz="24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dirty="0" smtClean="0">
                <a:solidFill>
                  <a:srgbClr val="FF0000"/>
                </a:solidFill>
              </a:rPr>
              <a:t>Neste </a:t>
            </a:r>
            <a:r>
              <a:rPr lang="pt-BR" sz="2400" b="1" dirty="0">
                <a:solidFill>
                  <a:srgbClr val="FF0000"/>
                </a:solidFill>
              </a:rPr>
              <a:t>minicurso</a:t>
            </a:r>
            <a:r>
              <a:rPr lang="pt-BR" sz="2400" dirty="0">
                <a:solidFill>
                  <a:srgbClr val="666666"/>
                </a:solidFill>
              </a:rPr>
              <a:t>, foi utilizada a versão </a:t>
            </a:r>
            <a:r>
              <a:rPr lang="pt-BR" sz="2400" b="1" dirty="0">
                <a:solidFill>
                  <a:srgbClr val="666666"/>
                </a:solidFill>
              </a:rPr>
              <a:t>3.10.12</a:t>
            </a:r>
            <a:r>
              <a:rPr lang="pt-BR" sz="2400" dirty="0">
                <a:solidFill>
                  <a:srgbClr val="666666"/>
                </a:solidFill>
              </a:rPr>
              <a:t> do </a:t>
            </a:r>
            <a:r>
              <a:rPr lang="pt-BR" sz="2400" b="1" dirty="0" smtClean="0">
                <a:solidFill>
                  <a:srgbClr val="00B050"/>
                </a:solidFill>
              </a:rPr>
              <a:t>Python</a:t>
            </a:r>
            <a:endParaRPr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Instalação do pacote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8"/>
          <a:stretch/>
        </p:blipFill>
        <p:spPr bwMode="auto">
          <a:xfrm>
            <a:off x="381001" y="1494420"/>
            <a:ext cx="8215748" cy="22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diretamente no código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70"/>
          <a:stretch/>
        </p:blipFill>
        <p:spPr bwMode="auto">
          <a:xfrm>
            <a:off x="450273" y="1873695"/>
            <a:ext cx="6889624" cy="199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2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de uma variável de ambiente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9" y="1633004"/>
            <a:ext cx="8215744" cy="26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de um arquivo de texto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7"/>
          <a:stretch/>
        </p:blipFill>
        <p:spPr bwMode="auto">
          <a:xfrm>
            <a:off x="371635" y="1747317"/>
            <a:ext cx="7226270" cy="22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Configuração da chave de acesso da API a partir do upload de um arquivo de texto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54"/>
          <a:stretch/>
        </p:blipFill>
        <p:spPr bwMode="auto">
          <a:xfrm>
            <a:off x="394854" y="1434418"/>
            <a:ext cx="6368036" cy="361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Testando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71"/>
          <a:stretch/>
        </p:blipFill>
        <p:spPr bwMode="auto">
          <a:xfrm>
            <a:off x="452162" y="1228727"/>
            <a:ext cx="8222876" cy="285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8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Configurando o ambiente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196937" y="3872345"/>
            <a:ext cx="275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00148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 (normalmente abreviado para </a:t>
            </a:r>
            <a:r>
              <a:rPr lang="pt-BR" sz="2200" b="1" dirty="0">
                <a:solidFill>
                  <a:srgbClr val="00B050"/>
                </a:solidFill>
              </a:rPr>
              <a:t>JS</a:t>
            </a:r>
            <a:r>
              <a:rPr lang="pt-BR" sz="2200" dirty="0">
                <a:solidFill>
                  <a:srgbClr val="666666"/>
                </a:solidFill>
              </a:rPr>
              <a:t>) é uma linguagem de programação de alto nível, dinâmica, leve, interpretada e baseada em </a:t>
            </a:r>
            <a:r>
              <a:rPr lang="pt-BR" sz="2200" dirty="0" smtClean="0">
                <a:solidFill>
                  <a:srgbClr val="666666"/>
                </a:solidFill>
              </a:rPr>
              <a:t>objetos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Foi </a:t>
            </a:r>
            <a:r>
              <a:rPr lang="pt-BR" sz="2200" dirty="0">
                <a:solidFill>
                  <a:srgbClr val="666666"/>
                </a:solidFill>
              </a:rPr>
              <a:t>originalmente criada para ser executada em navegadores, permitindo a criação de páginas Web interativas e </a:t>
            </a:r>
            <a:r>
              <a:rPr lang="pt-BR" sz="2200" dirty="0" smtClean="0">
                <a:solidFill>
                  <a:srgbClr val="666666"/>
                </a:solidFill>
              </a:rPr>
              <a:t>dinâmicas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Com o tempo, no entanto, seu escopo de aplicação se expandiu, sendo utilizada também no desenvolvimento de aplicativos de servidor, aplicativos móveis e muito mais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  é um ambiente de tempo de execução de código aberto que permite executar </a:t>
            </a:r>
            <a:r>
              <a:rPr lang="pt-BR" sz="2200" b="1" dirty="0">
                <a:solidFill>
                  <a:srgbClr val="00B050"/>
                </a:solidFill>
              </a:rPr>
              <a:t>JavaScript</a:t>
            </a:r>
            <a:r>
              <a:rPr lang="pt-BR" sz="2200" dirty="0">
                <a:solidFill>
                  <a:srgbClr val="666666"/>
                </a:solidFill>
              </a:rPr>
              <a:t> no lado do </a:t>
            </a:r>
            <a:r>
              <a:rPr lang="pt-BR" sz="2200" dirty="0" smtClean="0">
                <a:solidFill>
                  <a:srgbClr val="666666"/>
                </a:solidFill>
              </a:rPr>
              <a:t>servidor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Uma </a:t>
            </a:r>
            <a:r>
              <a:rPr lang="pt-BR" sz="2200" dirty="0">
                <a:solidFill>
                  <a:srgbClr val="666666"/>
                </a:solidFill>
              </a:rPr>
              <a:t>opção para desenvolver em </a:t>
            </a: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 é utilizar 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, uma plataforma online que oferece um </a:t>
            </a:r>
            <a:r>
              <a:rPr lang="pt-BR" sz="2200" b="1" dirty="0">
                <a:solidFill>
                  <a:srgbClr val="666666"/>
                </a:solidFill>
              </a:rPr>
              <a:t>ambiente de desenvolvimento integrado baseado na </a:t>
            </a:r>
            <a:r>
              <a:rPr lang="pt-BR" sz="2200" b="1" dirty="0" smtClean="0">
                <a:solidFill>
                  <a:srgbClr val="666666"/>
                </a:solidFill>
              </a:rPr>
              <a:t>nuvem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pt-BR" sz="1800" dirty="0" smtClean="0">
                <a:solidFill>
                  <a:srgbClr val="666666"/>
                </a:solidFill>
              </a:rPr>
              <a:t>A </a:t>
            </a:r>
            <a:r>
              <a:rPr lang="pt-BR" sz="1800" dirty="0">
                <a:solidFill>
                  <a:srgbClr val="666666"/>
                </a:solidFill>
              </a:rPr>
              <a:t>plataforma permite que desenvolvedores escrevam, executem e colaborem em códigos de várias linguagens de programação diretamente no navegador, sem a necessidade de configurações complicadas ou instalações locais</a:t>
            </a:r>
            <a:endParaRPr sz="1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96175" y="1304850"/>
            <a:ext cx="82983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540" dirty="0" smtClean="0">
                <a:solidFill>
                  <a:schemeClr val="accent5"/>
                </a:solidFill>
              </a:rPr>
              <a:t>Principais requisitos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590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configurar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da </a:t>
            </a:r>
            <a:r>
              <a:rPr lang="pt-BR" sz="2200" b="1" dirty="0">
                <a:solidFill>
                  <a:srgbClr val="0070C0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no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para utilização com </a:t>
            </a:r>
            <a:r>
              <a:rPr lang="pt-BR" sz="2200" b="1" dirty="0">
                <a:solidFill>
                  <a:srgbClr val="7030A0"/>
                </a:solidFill>
              </a:rPr>
              <a:t>Node.js</a:t>
            </a:r>
            <a:r>
              <a:rPr lang="pt-BR" sz="2200" dirty="0">
                <a:solidFill>
                  <a:srgbClr val="666666"/>
                </a:solidFill>
              </a:rPr>
              <a:t>, é necessário acessar a página do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 e criar um novo projeto clicando em </a:t>
            </a:r>
            <a:r>
              <a:rPr lang="pt-BR" sz="2200" i="1" dirty="0">
                <a:solidFill>
                  <a:srgbClr val="666666"/>
                </a:solidFill>
              </a:rPr>
              <a:t>“+ </a:t>
            </a:r>
            <a:r>
              <a:rPr lang="pt-BR" sz="2200" i="1" dirty="0" err="1">
                <a:solidFill>
                  <a:srgbClr val="666666"/>
                </a:solidFill>
              </a:rPr>
              <a:t>Create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Repl</a:t>
            </a:r>
            <a:r>
              <a:rPr lang="pt-BR" sz="2200" dirty="0" smtClean="0">
                <a:solidFill>
                  <a:srgbClr val="666666"/>
                </a:solidFill>
              </a:rPr>
              <a:t>”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Uma janela aparecerá, permitindo selecionar a opção “Node.js”. Nesse ponto, é necessário informar um nome para o projeto (por exemplo, </a:t>
            </a:r>
            <a:r>
              <a:rPr lang="pt-BR" sz="2200" b="1" dirty="0" err="1">
                <a:solidFill>
                  <a:schemeClr val="bg2"/>
                </a:solidFill>
              </a:rPr>
              <a:t>TesteAPIOpenAI</a:t>
            </a:r>
            <a:r>
              <a:rPr lang="pt-BR" sz="2200" dirty="0" smtClean="0">
                <a:solidFill>
                  <a:srgbClr val="666666"/>
                </a:solidFill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200" dirty="0" smtClean="0">
                <a:solidFill>
                  <a:srgbClr val="666666"/>
                </a:solidFill>
              </a:rPr>
              <a:t>Em seguida, basta </a:t>
            </a:r>
            <a:r>
              <a:rPr lang="pt-BR" sz="2200" dirty="0">
                <a:solidFill>
                  <a:srgbClr val="666666"/>
                </a:solidFill>
              </a:rPr>
              <a:t>clicar no botão </a:t>
            </a:r>
            <a:r>
              <a:rPr lang="pt-BR" sz="2200" i="1" dirty="0">
                <a:solidFill>
                  <a:srgbClr val="666666"/>
                </a:solidFill>
              </a:rPr>
              <a:t>“+ </a:t>
            </a:r>
            <a:r>
              <a:rPr lang="pt-BR" sz="2200" i="1" dirty="0" err="1">
                <a:solidFill>
                  <a:srgbClr val="666666"/>
                </a:solidFill>
              </a:rPr>
              <a:t>Create</a:t>
            </a:r>
            <a:r>
              <a:rPr lang="pt-BR" sz="2200" i="1" dirty="0">
                <a:solidFill>
                  <a:srgbClr val="666666"/>
                </a:solidFill>
              </a:rPr>
              <a:t> </a:t>
            </a:r>
            <a:r>
              <a:rPr lang="pt-BR" sz="2200" i="1" dirty="0" err="1">
                <a:solidFill>
                  <a:srgbClr val="666666"/>
                </a:solidFill>
              </a:rPr>
              <a:t>Repl</a:t>
            </a:r>
            <a:r>
              <a:rPr lang="pt-BR" sz="2200" dirty="0">
                <a:solidFill>
                  <a:srgbClr val="666666"/>
                </a:solidFill>
              </a:rPr>
              <a:t>” para finalizar</a:t>
            </a:r>
            <a:endParaRPr sz="2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>
                <a:solidFill>
                  <a:srgbClr val="666666"/>
                </a:solidFill>
              </a:rPr>
              <a:t>Ambiente de desenvolvimento </a:t>
            </a:r>
            <a:r>
              <a:rPr lang="pt-BR" i="1" dirty="0">
                <a:solidFill>
                  <a:srgbClr val="666666"/>
                </a:solidFill>
              </a:rPr>
              <a:t>Node.js</a:t>
            </a:r>
            <a:r>
              <a:rPr lang="pt-BR" dirty="0">
                <a:solidFill>
                  <a:srgbClr val="666666"/>
                </a:solidFill>
              </a:rPr>
              <a:t> na plataforma </a:t>
            </a:r>
            <a:r>
              <a:rPr lang="pt-BR" i="1" dirty="0" err="1">
                <a:solidFill>
                  <a:srgbClr val="666666"/>
                </a:solidFill>
              </a:rPr>
              <a:t>Replit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2" y="1535559"/>
            <a:ext cx="6506296" cy="34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1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646736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Configurando o ambiente para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No arquivo </a:t>
            </a:r>
            <a:r>
              <a:rPr lang="pt-BR" sz="2200" b="1" dirty="0" err="1">
                <a:solidFill>
                  <a:srgbClr val="7030A0"/>
                </a:solidFill>
              </a:rPr>
              <a:t>package.json</a:t>
            </a:r>
            <a:r>
              <a:rPr lang="pt-BR" sz="2200" dirty="0">
                <a:solidFill>
                  <a:srgbClr val="666666"/>
                </a:solidFill>
              </a:rPr>
              <a:t>, é necessário verificar se o pacote </a:t>
            </a:r>
            <a:r>
              <a:rPr lang="pt-BR" sz="2200" b="1" dirty="0" err="1">
                <a:solidFill>
                  <a:schemeClr val="bg2"/>
                </a:solidFill>
              </a:rPr>
              <a:t>openai</a:t>
            </a:r>
            <a:r>
              <a:rPr lang="pt-BR" sz="2200" dirty="0">
                <a:solidFill>
                  <a:srgbClr val="666666"/>
                </a:solidFill>
              </a:rPr>
              <a:t> está listado como uma </a:t>
            </a:r>
            <a:r>
              <a:rPr lang="pt-BR" sz="2200" dirty="0" smtClean="0">
                <a:solidFill>
                  <a:srgbClr val="666666"/>
                </a:solidFill>
              </a:rPr>
              <a:t>dependência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rgbClr val="666666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Caso contrário, será necessário instalá-lo. Isso pode ser feito no terminal do </a:t>
            </a:r>
            <a:r>
              <a:rPr lang="pt-BR" sz="2200" b="1" dirty="0" err="1">
                <a:solidFill>
                  <a:srgbClr val="FF0000"/>
                </a:solidFill>
              </a:rPr>
              <a:t>Replit</a:t>
            </a:r>
            <a:r>
              <a:rPr lang="pt-BR" sz="2200" dirty="0">
                <a:solidFill>
                  <a:srgbClr val="666666"/>
                </a:solidFill>
              </a:rPr>
              <a:t> utilizando o seguinte comando: </a:t>
            </a:r>
            <a:endParaRPr lang="pt-BR" sz="22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1800" b="1" dirty="0" err="1" smtClean="0">
                <a:solidFill>
                  <a:schemeClr val="bg2"/>
                </a:solidFill>
              </a:rPr>
              <a:t>npm</a:t>
            </a:r>
            <a:r>
              <a:rPr lang="pt-BR" sz="1800" b="1" dirty="0" smtClean="0">
                <a:solidFill>
                  <a:schemeClr val="bg2"/>
                </a:solidFill>
              </a:rPr>
              <a:t> </a:t>
            </a:r>
            <a:r>
              <a:rPr lang="pt-BR" sz="1800" b="1" dirty="0" err="1">
                <a:solidFill>
                  <a:schemeClr val="bg2"/>
                </a:solidFill>
              </a:rPr>
              <a:t>install</a:t>
            </a:r>
            <a:r>
              <a:rPr lang="pt-BR" sz="1800" b="1" dirty="0">
                <a:solidFill>
                  <a:schemeClr val="bg2"/>
                </a:solidFill>
              </a:rPr>
              <a:t> </a:t>
            </a:r>
            <a:r>
              <a:rPr lang="pt-BR" sz="1800" b="1" dirty="0" err="1" smtClean="0">
                <a:solidFill>
                  <a:schemeClr val="bg2"/>
                </a:solidFill>
              </a:rPr>
              <a:t>openai</a:t>
            </a:r>
            <a:endParaRPr lang="pt-BR" sz="1800" b="1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200" dirty="0" smtClean="0">
              <a:solidFill>
                <a:srgbClr val="6666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rgbClr val="666666"/>
                </a:solidFill>
              </a:rPr>
              <a:t>Para configurar a chave de acesso é possível utilizar a ferramenta “</a:t>
            </a:r>
            <a:r>
              <a:rPr lang="pt-BR" sz="2200" b="1" dirty="0" err="1">
                <a:solidFill>
                  <a:srgbClr val="00B050"/>
                </a:solidFill>
              </a:rPr>
              <a:t>Secrets</a:t>
            </a:r>
            <a:r>
              <a:rPr lang="pt-BR" sz="2200" dirty="0">
                <a:solidFill>
                  <a:srgbClr val="666666"/>
                </a:solidFill>
              </a:rPr>
              <a:t>”, localizada no painel “</a:t>
            </a:r>
            <a:r>
              <a:rPr lang="pt-BR" sz="2200" b="1" dirty="0">
                <a:solidFill>
                  <a:srgbClr val="00B050"/>
                </a:solidFill>
              </a:rPr>
              <a:t>Tools</a:t>
            </a:r>
            <a:r>
              <a:rPr lang="pt-BR" sz="2200" dirty="0">
                <a:solidFill>
                  <a:srgbClr val="666666"/>
                </a:solidFill>
              </a:rPr>
              <a:t>” no </a:t>
            </a:r>
            <a:r>
              <a:rPr lang="pt-BR" sz="2200" b="1" dirty="0" err="1" smtClean="0">
                <a:solidFill>
                  <a:srgbClr val="FF0000"/>
                </a:solidFill>
              </a:rPr>
              <a:t>Replit</a:t>
            </a:r>
            <a:endParaRPr lang="pt-B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Testando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1051175"/>
            <a:ext cx="7991128" cy="389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Criar </a:t>
            </a:r>
            <a:r>
              <a:rPr lang="pt-BR" sz="2800" dirty="0">
                <a:solidFill>
                  <a:srgbClr val="666666"/>
                </a:solidFill>
              </a:rPr>
              <a:t>uma conta na plataforma da </a:t>
            </a:r>
            <a:r>
              <a:rPr lang="pt-BR" sz="2800" b="1" dirty="0" smtClean="0">
                <a:solidFill>
                  <a:srgbClr val="0070C0"/>
                </a:solidFill>
              </a:rPr>
              <a:t>OpenAI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Obter </a:t>
            </a:r>
            <a:r>
              <a:rPr lang="pt-BR" sz="2800" dirty="0">
                <a:solidFill>
                  <a:srgbClr val="666666"/>
                </a:solidFill>
              </a:rPr>
              <a:t>uma chave da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endParaRPr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Criar </a:t>
            </a:r>
            <a:r>
              <a:rPr lang="pt-BR" sz="2800" dirty="0">
                <a:solidFill>
                  <a:srgbClr val="666666"/>
                </a:solidFill>
              </a:rPr>
              <a:t>uma conta na plataforma da </a:t>
            </a:r>
            <a:r>
              <a:rPr lang="pt-BR" sz="2800" b="1" dirty="0" smtClean="0">
                <a:solidFill>
                  <a:srgbClr val="0070C0"/>
                </a:solidFill>
              </a:rPr>
              <a:t>OpenAI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>
                <a:solidFill>
                  <a:srgbClr val="666666"/>
                </a:solidFill>
              </a:rPr>
              <a:t>Antes de começar a utilizar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, os desenvolvedores devem criar uma conta na plataforma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 smtClean="0">
                <a:solidFill>
                  <a:srgbClr val="666666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pt-BR" sz="24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dirty="0">
                <a:solidFill>
                  <a:srgbClr val="666666"/>
                </a:solidFill>
              </a:rPr>
              <a:t>conta é essencial para obter acesso aos recursos 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 gerenciar suas configurações</a:t>
            </a:r>
          </a:p>
        </p:txBody>
      </p:sp>
    </p:spTree>
    <p:extLst>
      <p:ext uri="{BB962C8B-B14F-4D97-AF65-F5344CB8AC3E}">
        <p14:creationId xmlns:p14="http://schemas.microsoft.com/office/powerpoint/2010/main" val="42188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Obter </a:t>
            </a:r>
            <a:r>
              <a:rPr lang="pt-BR" sz="2800" dirty="0">
                <a:solidFill>
                  <a:srgbClr val="666666"/>
                </a:solidFill>
              </a:rPr>
              <a:t>uma chave da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Após </a:t>
            </a:r>
            <a:r>
              <a:rPr lang="pt-BR" sz="2400" dirty="0">
                <a:solidFill>
                  <a:srgbClr val="666666"/>
                </a:solidFill>
              </a:rPr>
              <a:t>criar a conta, os desenvolvedores precisam obter uma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é um </a:t>
            </a:r>
            <a:r>
              <a:rPr lang="pt-BR" sz="2400" b="1" dirty="0">
                <a:solidFill>
                  <a:srgbClr val="666666"/>
                </a:solidFill>
              </a:rPr>
              <a:t>identificador único </a:t>
            </a:r>
            <a:r>
              <a:rPr lang="pt-BR" sz="2400" dirty="0">
                <a:solidFill>
                  <a:srgbClr val="666666"/>
                </a:solidFill>
              </a:rPr>
              <a:t>que concede acesso à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 autentica as solicitações feitas pelos </a:t>
            </a:r>
            <a:r>
              <a:rPr lang="pt-BR" sz="2400" dirty="0" smtClean="0">
                <a:solidFill>
                  <a:srgbClr val="666666"/>
                </a:solidFill>
              </a:rPr>
              <a:t>desenvolvedores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7030A0"/>
                </a:solidFill>
              </a:rPr>
              <a:t>chave</a:t>
            </a:r>
            <a:r>
              <a:rPr lang="pt-BR" sz="2400" dirty="0">
                <a:solidFill>
                  <a:srgbClr val="666666"/>
                </a:solidFill>
              </a:rPr>
              <a:t> desempenha um papel fundamental na garantia da segurança e rastreabilidade da utilização 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Atualmente</a:t>
            </a:r>
            <a:r>
              <a:rPr lang="pt-BR" sz="2400" dirty="0">
                <a:solidFill>
                  <a:srgbClr val="666666"/>
                </a:solidFill>
              </a:rPr>
              <a:t>, ao se cadastrar na plataforma, 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disponibiliza </a:t>
            </a:r>
            <a:r>
              <a:rPr lang="pt-BR" sz="2400" b="1" dirty="0">
                <a:solidFill>
                  <a:srgbClr val="7030A0"/>
                </a:solidFill>
              </a:rPr>
              <a:t>5 dólares em crédito gratuito</a:t>
            </a:r>
            <a:r>
              <a:rPr lang="pt-BR" sz="2400" dirty="0">
                <a:solidFill>
                  <a:srgbClr val="666666"/>
                </a:solidFill>
              </a:rPr>
              <a:t>, que podem ser utilizados ao longo de </a:t>
            </a:r>
            <a:r>
              <a:rPr lang="pt-BR" sz="2400" b="1" dirty="0">
                <a:solidFill>
                  <a:srgbClr val="FF0000"/>
                </a:solidFill>
              </a:rPr>
              <a:t>três </a:t>
            </a:r>
            <a:r>
              <a:rPr lang="pt-BR" sz="2400" b="1" dirty="0" smtClean="0">
                <a:solidFill>
                  <a:srgbClr val="FF0000"/>
                </a:solidFill>
              </a:rPr>
              <a:t>meses</a:t>
            </a:r>
          </a:p>
          <a:p>
            <a:pPr marL="457200" lvl="1" indent="0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Isso </a:t>
            </a:r>
            <a:r>
              <a:rPr lang="pt-BR" sz="2400" dirty="0">
                <a:solidFill>
                  <a:srgbClr val="666666"/>
                </a:solidFill>
              </a:rPr>
              <a:t>permite aos desenvolvedores explorarem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sem custo </a:t>
            </a:r>
            <a:r>
              <a:rPr lang="pt-BR" sz="2400" dirty="0" smtClean="0">
                <a:solidFill>
                  <a:srgbClr val="666666"/>
                </a:solidFill>
              </a:rPr>
              <a:t>inicial</a:t>
            </a:r>
          </a:p>
          <a:p>
            <a:pPr marL="457200" lvl="1" indent="0">
              <a:buNone/>
            </a:pPr>
            <a:endParaRPr lang="pt-BR" sz="2400" dirty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b="1" dirty="0" smtClean="0">
                <a:solidFill>
                  <a:schemeClr val="bg2"/>
                </a:solidFill>
              </a:rPr>
              <a:t>IMPORTANTE</a:t>
            </a:r>
            <a:r>
              <a:rPr lang="pt-BR" sz="2400" dirty="0" smtClean="0">
                <a:solidFill>
                  <a:srgbClr val="666666"/>
                </a:solidFill>
              </a:rPr>
              <a:t>: Após </a:t>
            </a:r>
            <a:r>
              <a:rPr lang="pt-BR" sz="2400" dirty="0">
                <a:solidFill>
                  <a:srgbClr val="666666"/>
                </a:solidFill>
              </a:rPr>
              <a:t>consumir esse crédito ou ao final do período de três meses, o desenvolvedor pode optar por pagar conforme a utilização, podendo escolher o modelo de linguagem mais adequado e também financeiramente mais acessível para o seu </a:t>
            </a:r>
            <a:r>
              <a:rPr lang="pt-BR" sz="2400" dirty="0" smtClean="0">
                <a:solidFill>
                  <a:srgbClr val="666666"/>
                </a:solidFill>
              </a:rPr>
              <a:t>projeto</a:t>
            </a:r>
            <a:endParaRPr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Principais requisitos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rgbClr val="666666"/>
                </a:solidFill>
              </a:rPr>
              <a:t>Crédito </a:t>
            </a:r>
            <a:r>
              <a:rPr lang="pt-BR" sz="2800" dirty="0">
                <a:solidFill>
                  <a:srgbClr val="666666"/>
                </a:solidFill>
              </a:rPr>
              <a:t>para utilizar a </a:t>
            </a:r>
            <a:r>
              <a:rPr lang="pt-BR" sz="2800" b="1" dirty="0" smtClean="0">
                <a:solidFill>
                  <a:srgbClr val="00B050"/>
                </a:solidFill>
              </a:rPr>
              <a:t>API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Essa </a:t>
            </a:r>
            <a:r>
              <a:rPr lang="pt-BR" sz="2400" dirty="0">
                <a:solidFill>
                  <a:srgbClr val="666666"/>
                </a:solidFill>
              </a:rPr>
              <a:t>flexibilidade permite uma utilização mais controlada e personalizada 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, atendendo às necessidades específicas de cada </a:t>
            </a:r>
            <a:r>
              <a:rPr lang="pt-BR" sz="2400" dirty="0" smtClean="0">
                <a:solidFill>
                  <a:srgbClr val="666666"/>
                </a:solidFill>
              </a:rPr>
              <a:t>desenvolvedor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 também impõe limites no número de solicitações que um usuário pode fazer em um determinado período de tempo, garantindo assim que os serviços permaneçam escaláveis e de alta qualidade</a:t>
            </a:r>
            <a:endParaRPr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Criando uma </a:t>
            </a:r>
            <a:r>
              <a:rPr lang="pt-BR" sz="7540" dirty="0" smtClean="0">
                <a:solidFill>
                  <a:schemeClr val="accent5"/>
                </a:solidFill>
              </a:rPr>
              <a:t>conta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994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1361</Words>
  <Application>Microsoft Office PowerPoint</Application>
  <PresentationFormat>Apresentação na tela (16:9)</PresentationFormat>
  <Paragraphs>177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Wingdings</vt:lpstr>
      <vt:lpstr>Lato</vt:lpstr>
      <vt:lpstr>Raleway</vt:lpstr>
      <vt:lpstr>Arial</vt:lpstr>
      <vt:lpstr>Swiss</vt:lpstr>
      <vt:lpstr>Apresentação do PowerPoint</vt:lpstr>
      <vt:lpstr>Agenda</vt:lpstr>
      <vt:lpstr>Principais requisitos</vt:lpstr>
      <vt:lpstr>Principais requisitos</vt:lpstr>
      <vt:lpstr>Principais requisitos</vt:lpstr>
      <vt:lpstr>Principais requisitos</vt:lpstr>
      <vt:lpstr>Principais requisitos</vt:lpstr>
      <vt:lpstr>Principais requisitos</vt:lpstr>
      <vt:lpstr>Criando uma conta</vt:lpstr>
      <vt:lpstr>Criando uma conta na plataforma da OpenAI</vt:lpstr>
      <vt:lpstr>Criando uma conta na plataforma da OpenAI</vt:lpstr>
      <vt:lpstr>Obtendo uma chave</vt:lpstr>
      <vt:lpstr>Obtendo uma chave</vt:lpstr>
      <vt:lpstr>Obtendo uma chave</vt:lpstr>
      <vt:lpstr>Linguagens de Programação</vt:lpstr>
      <vt:lpstr>Linguagens de Programação suportadas</vt:lpstr>
      <vt:lpstr>Linguagens de Programação suportadas</vt:lpstr>
      <vt:lpstr>Configurando o ambiente</vt:lpstr>
      <vt:lpstr>Configurando o ambiente para Python</vt:lpstr>
      <vt:lpstr>Configurando o ambiente para Python</vt:lpstr>
      <vt:lpstr>Instalação do pacote Python</vt:lpstr>
      <vt:lpstr>Configuração da chave de acesso da API diretamente no código</vt:lpstr>
      <vt:lpstr>Configuração da chave de acesso da API a partir de uma variável de ambiente</vt:lpstr>
      <vt:lpstr>Configuração da chave de acesso da API a partir de um arquivo de texto</vt:lpstr>
      <vt:lpstr>Configuração da chave de acesso da API a partir do upload de um arquivo de texto</vt:lpstr>
      <vt:lpstr>Testando</vt:lpstr>
      <vt:lpstr>Configurando o ambiente</vt:lpstr>
      <vt:lpstr>Configurando o ambiente para JavaScript (Node.js)</vt:lpstr>
      <vt:lpstr>Configurando o ambiente para JavaScript (Node.js)</vt:lpstr>
      <vt:lpstr>Configurando o ambiente para JavaScript (Node.js)</vt:lpstr>
      <vt:lpstr>Ambiente de desenvolvimento Node.js na plataforma Replit</vt:lpstr>
      <vt:lpstr>Configurando o ambiente para JavaScript (Node.js)</vt:lpstr>
      <vt:lpstr>Testando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19</cp:revision>
  <dcterms:modified xsi:type="dcterms:W3CDTF">2023-09-28T10:20:39Z</dcterms:modified>
</cp:coreProperties>
</file>