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262" r:id="rId4"/>
    <p:sldId id="261" r:id="rId5"/>
    <p:sldId id="265" r:id="rId6"/>
    <p:sldId id="263" r:id="rId7"/>
    <p:sldId id="266" r:id="rId8"/>
    <p:sldId id="264" r:id="rId9"/>
    <p:sldId id="267" r:id="rId10"/>
    <p:sldId id="268" r:id="rId11"/>
    <p:sldId id="274" r:id="rId12"/>
    <p:sldId id="273" r:id="rId13"/>
    <p:sldId id="269" r:id="rId14"/>
    <p:sldId id="272" r:id="rId15"/>
    <p:sldId id="271" r:id="rId16"/>
    <p:sldId id="270" r:id="rId17"/>
    <p:sldId id="275" r:id="rId18"/>
    <p:sldId id="277" r:id="rId19"/>
    <p:sldId id="278" r:id="rId20"/>
    <p:sldId id="276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13d54c5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13d54c5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1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5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6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769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108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374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4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66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969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14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feeccd5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feeccd5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18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78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5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19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6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71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41183a09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41183a09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29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78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acaseli@ufsca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playg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andas-ai.com/en/late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earch?query=prompt%20engineering&amp;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chatgpt-prompt-engineering-for-developer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building-systems-with-chatgp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eeplearning.ai/langchain-chat-with-your-dat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iraspln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oi.org/10.5753/sbc.10309.7.1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rasileiras-pln/minicurso-PLN-SBBD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sol.sbc.org.br/livros/index.php/sbc/catalog/book/10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iraspln.com/livro-pl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iaum/tutorial-sbbd20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853950" y="10000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solidFill>
                  <a:srgbClr val="FB8C00"/>
                </a:solidFill>
                <a:latin typeface="Lato"/>
                <a:ea typeface="Lato"/>
                <a:cs typeface="Lato"/>
                <a:sym typeface="Lato"/>
              </a:rPr>
              <a:t>Introdução à API da OpenAI</a:t>
            </a:r>
            <a:endParaRPr sz="4800" b="1" dirty="0">
              <a:solidFill>
                <a:srgbClr val="FB8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Considerações finais</a:t>
            </a:r>
            <a:endParaRPr sz="3000" b="1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6" y="2044147"/>
            <a:ext cx="1399308" cy="22782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0862"/>
          <a:stretch/>
        </p:blipFill>
        <p:spPr>
          <a:xfrm>
            <a:off x="7481451" y="2485726"/>
            <a:ext cx="1323109" cy="139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6738" y="1304850"/>
            <a:ext cx="8650524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7200" dirty="0" smtClean="0">
                <a:solidFill>
                  <a:schemeClr val="accent5"/>
                </a:solidFill>
              </a:rPr>
              <a:t>E agora?</a:t>
            </a:r>
            <a:endParaRPr sz="7540" dirty="0">
              <a:solidFill>
                <a:schemeClr val="accent5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275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Playground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platform.openai.com/playground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9" y="1049535"/>
            <a:ext cx="7869382" cy="35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2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>
                <a:solidFill>
                  <a:srgbClr val="666666"/>
                </a:solidFill>
              </a:rPr>
              <a:t>PandasAI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https://docs.pandas-ai.com/en/latest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/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58" y="1305790"/>
            <a:ext cx="881101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666666"/>
                </a:solidFill>
              </a:rPr>
              <a:t>Prompt Engineering</a:t>
            </a:r>
            <a:endParaRPr lang="en-US" i="1"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571075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https://www.coursera.org/search?query=prompt%20engineering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&amp;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90" y="1217430"/>
            <a:ext cx="8022520" cy="31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 smtClean="0">
                <a:solidFill>
                  <a:srgbClr val="666666"/>
                </a:solidFill>
              </a:rPr>
              <a:t>Short </a:t>
            </a:r>
            <a:r>
              <a:rPr lang="pt-BR" i="1" dirty="0" err="1" smtClean="0">
                <a:solidFill>
                  <a:srgbClr val="666666"/>
                </a:solidFill>
              </a:rPr>
              <a:t>Course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dirty="0">
                <a:solidFill>
                  <a:srgbClr val="666666"/>
                </a:solidFill>
                <a:hlinkClick r:id="rId3"/>
              </a:rPr>
              <a:t>https://www.deeplearning.ai/short-courses/chatgpt-prompt-engineering-for-developers</a:t>
            </a:r>
            <a:r>
              <a:rPr lang="pt-BR" dirty="0" smtClean="0">
                <a:solidFill>
                  <a:srgbClr val="666666"/>
                </a:solidFill>
                <a:hlinkClick r:id="rId3"/>
              </a:rPr>
              <a:t>/</a:t>
            </a: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252062"/>
            <a:ext cx="6096000" cy="31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i="1" dirty="0">
                <a:solidFill>
                  <a:srgbClr val="666666"/>
                </a:solidFill>
              </a:rPr>
              <a:t>Short </a:t>
            </a:r>
            <a:r>
              <a:rPr lang="pt-BR" i="1" dirty="0" err="1">
                <a:solidFill>
                  <a:srgbClr val="666666"/>
                </a:solidFill>
              </a:rPr>
              <a:t>Course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dirty="0">
                <a:solidFill>
                  <a:srgbClr val="666666"/>
                </a:solidFill>
                <a:hlinkClick r:id="rId3"/>
              </a:rPr>
              <a:t>https://www.deeplearning.ai/short-courses/building-systems-with-chatgpt</a:t>
            </a:r>
            <a:r>
              <a:rPr lang="pt-BR" sz="1600" dirty="0" smtClean="0">
                <a:solidFill>
                  <a:srgbClr val="666666"/>
                </a:solidFill>
                <a:hlinkClick r:id="rId3"/>
              </a:rPr>
              <a:t>/</a:t>
            </a:r>
            <a:endParaRPr lang="pt-BR" sz="1600" dirty="0" smtClean="0">
              <a:solidFill>
                <a:srgbClr val="666666"/>
              </a:solidFill>
            </a:endParaRPr>
          </a:p>
          <a:p>
            <a:pPr marL="114300" lvl="0" indent="0">
              <a:buClr>
                <a:srgbClr val="666666"/>
              </a:buClr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r="7346"/>
          <a:stretch/>
        </p:blipFill>
        <p:spPr>
          <a:xfrm>
            <a:off x="422565" y="1281458"/>
            <a:ext cx="5895108" cy="31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i="1" dirty="0">
                <a:solidFill>
                  <a:srgbClr val="666666"/>
                </a:solidFill>
              </a:rPr>
              <a:t>Short </a:t>
            </a:r>
            <a:r>
              <a:rPr lang="pt-BR" i="1" dirty="0" err="1">
                <a:solidFill>
                  <a:srgbClr val="666666"/>
                </a:solidFill>
              </a:rPr>
              <a:t>Course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u="sng" dirty="0">
                <a:hlinkClick r:id="rId3"/>
              </a:rPr>
              <a:t>https://learn.deeplearning.ai/langchain-chat-with-your-data/</a:t>
            </a:r>
            <a:endParaRPr sz="1100" dirty="0">
              <a:solidFill>
                <a:srgbClr val="666666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2" y="1157504"/>
            <a:ext cx="6626452" cy="32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Brasileiras em PLN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21081" y="4404824"/>
            <a:ext cx="7445054" cy="567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600" u="sng" dirty="0">
                <a:hlinkClick r:id="rId3"/>
              </a:rPr>
              <a:t>https://brasileiraspln.com</a:t>
            </a:r>
            <a:r>
              <a:rPr lang="pt-BR" sz="1600" u="sng" dirty="0" smtClean="0">
                <a:hlinkClick r:id="rId3"/>
              </a:rPr>
              <a:t>/</a:t>
            </a:r>
            <a:endParaRPr lang="pt-BR" sz="1600" u="sng" dirty="0" smtClean="0"/>
          </a:p>
          <a:p>
            <a:pPr marL="114300" lvl="0" indent="0">
              <a:buClr>
                <a:srgbClr val="666666"/>
              </a:buClr>
              <a:buNone/>
            </a:pPr>
            <a:endParaRPr sz="1100" dirty="0">
              <a:solidFill>
                <a:srgbClr val="666666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7" y="1148700"/>
            <a:ext cx="7924800" cy="32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Brasileiras em PLN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176275" y="2528574"/>
            <a:ext cx="3564457" cy="376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666666"/>
              </a:buClr>
              <a:buNone/>
            </a:pPr>
            <a:r>
              <a:rPr lang="pt-BR" sz="1100" dirty="0">
                <a:hlinkClick r:id="rId3"/>
              </a:rPr>
              <a:t>https://doi.org/10.5753/sbc.10309.7.1</a:t>
            </a:r>
            <a:endParaRPr sz="900" dirty="0">
              <a:solidFill>
                <a:srgbClr val="666666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06215" y="4800110"/>
            <a:ext cx="37654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4"/>
              </a:rPr>
              <a:t>https://</a:t>
            </a:r>
            <a:r>
              <a:rPr lang="pt-BR" sz="1050" dirty="0" smtClean="0">
                <a:hlinkClick r:id="rId4"/>
              </a:rPr>
              <a:t>sol.sbc.org.br/livros/index.php/sbc/catalog/book/103</a:t>
            </a:r>
            <a:endParaRPr lang="pt-BR" sz="1050" dirty="0" smtClean="0"/>
          </a:p>
          <a:p>
            <a:endParaRPr lang="pt-BR" sz="10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168" y="112169"/>
            <a:ext cx="3829534" cy="467626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356385" y="4748450"/>
            <a:ext cx="36102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hlinkClick r:id="rId6"/>
              </a:rPr>
              <a:t>https://</a:t>
            </a:r>
            <a:r>
              <a:rPr lang="pt-BR" sz="1100" dirty="0" smtClean="0">
                <a:hlinkClick r:id="rId6"/>
              </a:rPr>
              <a:t>github.com/brasileiras-pln/minicurso-PLN-SBBD</a:t>
            </a:r>
            <a:endParaRPr lang="pt-BR" sz="1100" dirty="0" smtClean="0"/>
          </a:p>
          <a:p>
            <a:endParaRPr lang="pt-BR" sz="11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239" y="3122225"/>
            <a:ext cx="2729346" cy="160510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239" y="1044389"/>
            <a:ext cx="2729346" cy="15011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400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Brasileiras em PLN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0"/>
          <p:cNvSpPr txBox="1">
            <a:spLocks noGrp="1"/>
          </p:cNvSpPr>
          <p:nvPr>
            <p:ph type="body" idx="4294967295"/>
          </p:nvPr>
        </p:nvSpPr>
        <p:spPr>
          <a:xfrm>
            <a:off x="2572191" y="4755573"/>
            <a:ext cx="3999618" cy="40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>
              <a:buClr>
                <a:srgbClr val="666666"/>
              </a:buClr>
              <a:buNone/>
            </a:pPr>
            <a:r>
              <a:rPr lang="pt-BR" sz="1200" u="sng" dirty="0">
                <a:hlinkClick r:id="rId3"/>
              </a:rPr>
              <a:t>https://</a:t>
            </a:r>
            <a:r>
              <a:rPr lang="pt-BR" sz="1200" u="sng" dirty="0" smtClean="0">
                <a:hlinkClick r:id="rId3"/>
              </a:rPr>
              <a:t>brasileiraspln.com/livro-pln</a:t>
            </a:r>
            <a:endParaRPr lang="pt-BR" sz="1200" u="sng" dirty="0"/>
          </a:p>
          <a:p>
            <a:pPr marL="114300" lvl="0" indent="0" algn="ctr">
              <a:buClr>
                <a:srgbClr val="666666"/>
              </a:buClr>
              <a:buNone/>
            </a:pPr>
            <a:endParaRPr lang="pt-BR" sz="1200" u="sng" dirty="0" smtClean="0"/>
          </a:p>
          <a:p>
            <a:pPr marL="114300" lvl="0" indent="0" algn="ctr">
              <a:buClr>
                <a:srgbClr val="666666"/>
              </a:buClr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00" y="1051175"/>
            <a:ext cx="6098200" cy="37043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4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96637" y="1383076"/>
            <a:ext cx="7364702" cy="3119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Foi </a:t>
            </a:r>
            <a:r>
              <a:rPr lang="pt-BR" sz="2400" dirty="0">
                <a:solidFill>
                  <a:srgbClr val="666666"/>
                </a:solidFill>
              </a:rPr>
              <a:t>apresentada uma </a:t>
            </a:r>
            <a:r>
              <a:rPr lang="pt-BR" sz="2400" b="1" dirty="0">
                <a:solidFill>
                  <a:srgbClr val="FFC000"/>
                </a:solidFill>
              </a:rPr>
              <a:t>visão geral </a:t>
            </a:r>
            <a:r>
              <a:rPr lang="pt-BR" sz="2400" dirty="0">
                <a:solidFill>
                  <a:srgbClr val="666666"/>
                </a:solidFill>
              </a:rPr>
              <a:t>da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da </a:t>
            </a:r>
            <a:r>
              <a:rPr lang="pt-BR" sz="2400" b="1" dirty="0">
                <a:solidFill>
                  <a:srgbClr val="0070C0"/>
                </a:solidFill>
              </a:rPr>
              <a:t>OpenAI</a:t>
            </a:r>
            <a:r>
              <a:rPr lang="pt-BR" sz="2400" dirty="0">
                <a:solidFill>
                  <a:srgbClr val="666666"/>
                </a:solidFill>
              </a:rPr>
              <a:t>, destacando sua interface amigável e as possibilidades que ela oferece, especialmente em relação ao acesso aos </a:t>
            </a:r>
            <a:r>
              <a:rPr lang="pt-BR" sz="2400" b="1" dirty="0">
                <a:solidFill>
                  <a:srgbClr val="7030A0"/>
                </a:solidFill>
              </a:rPr>
              <a:t>modelos avançados de linguagem natural</a:t>
            </a:r>
            <a:endParaRPr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dirty="0" smtClean="0">
                <a:solidFill>
                  <a:srgbClr val="666666"/>
                </a:solidFill>
              </a:rPr>
              <a:t>Tutorial SBBD 2023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32" name="Google Shape;432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76664" y="4769231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hlinkClick r:id="rId3"/>
              </a:rPr>
              <a:t>https://</a:t>
            </a:r>
            <a:r>
              <a:rPr lang="pt-BR" sz="1200" dirty="0" smtClean="0">
                <a:hlinkClick r:id="rId3"/>
              </a:rPr>
              <a:t>github.com/guardiaum/tutorial-sbbd2023</a:t>
            </a:r>
            <a:endParaRPr lang="pt-BR" sz="1200" dirty="0" smtClean="0"/>
          </a:p>
          <a:p>
            <a:pPr algn="ctr"/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79" y="1019875"/>
            <a:ext cx="6489242" cy="372530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343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330325"/>
            <a:ext cx="7178675" cy="347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200" dirty="0">
                <a:solidFill>
                  <a:srgbClr val="666666"/>
                </a:solidFill>
              </a:rPr>
              <a:t>A compreensão sobre a </a:t>
            </a:r>
            <a:r>
              <a:rPr lang="pt-BR" sz="2200" b="1" dirty="0">
                <a:solidFill>
                  <a:srgbClr val="00B050"/>
                </a:solidFill>
              </a:rPr>
              <a:t>API</a:t>
            </a:r>
            <a:r>
              <a:rPr lang="pt-BR" sz="2200" dirty="0">
                <a:solidFill>
                  <a:srgbClr val="666666"/>
                </a:solidFill>
              </a:rPr>
              <a:t> não só se destaca como uma habilidade técnica valiosa, mas também como uma visão de </a:t>
            </a:r>
            <a:r>
              <a:rPr lang="pt-BR" sz="2200" b="1" dirty="0">
                <a:solidFill>
                  <a:srgbClr val="0070C0"/>
                </a:solidFill>
              </a:rPr>
              <a:t>futuro</a:t>
            </a:r>
            <a:r>
              <a:rPr lang="pt-BR" sz="2200" dirty="0">
                <a:solidFill>
                  <a:srgbClr val="666666"/>
                </a:solidFill>
              </a:rPr>
              <a:t>, pois reflete a intersecção crescente entre as áreas de </a:t>
            </a:r>
            <a:r>
              <a:rPr lang="pt-BR" sz="2200" b="1" dirty="0">
                <a:solidFill>
                  <a:srgbClr val="7030A0"/>
                </a:solidFill>
              </a:rPr>
              <a:t>Bancos de Dados </a:t>
            </a:r>
            <a:r>
              <a:rPr lang="pt-BR" sz="2200" dirty="0">
                <a:solidFill>
                  <a:srgbClr val="666666"/>
                </a:solidFill>
              </a:rPr>
              <a:t>e </a:t>
            </a:r>
            <a:r>
              <a:rPr lang="pt-BR" sz="2200" b="1" dirty="0">
                <a:solidFill>
                  <a:srgbClr val="7030A0"/>
                </a:solidFill>
              </a:rPr>
              <a:t>IA</a:t>
            </a:r>
            <a:r>
              <a:rPr lang="pt-BR" sz="2200" dirty="0">
                <a:solidFill>
                  <a:srgbClr val="666666"/>
                </a:solidFill>
              </a:rPr>
              <a:t>, principalmente no que diz respeito a tecnologias de </a:t>
            </a:r>
            <a:r>
              <a:rPr lang="pt-BR" sz="2200" b="1" dirty="0">
                <a:solidFill>
                  <a:srgbClr val="7030A0"/>
                </a:solidFill>
              </a:rPr>
              <a:t>linguagem natural</a:t>
            </a:r>
            <a:endParaRPr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2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27364" y="1473200"/>
            <a:ext cx="7689273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 smtClean="0">
                <a:solidFill>
                  <a:srgbClr val="666666"/>
                </a:solidFill>
              </a:rPr>
              <a:t>Este </a:t>
            </a:r>
            <a:r>
              <a:rPr lang="pt-BR" sz="2400" b="1" dirty="0" smtClean="0">
                <a:solidFill>
                  <a:schemeClr val="bg2"/>
                </a:solidFill>
              </a:rPr>
              <a:t>minicurso</a:t>
            </a:r>
            <a:r>
              <a:rPr lang="pt-BR" sz="2400" dirty="0" smtClean="0">
                <a:solidFill>
                  <a:srgbClr val="666666"/>
                </a:solidFill>
              </a:rPr>
              <a:t> teve </a:t>
            </a:r>
            <a:r>
              <a:rPr lang="pt-BR" sz="2400" dirty="0">
                <a:solidFill>
                  <a:srgbClr val="666666"/>
                </a:solidFill>
              </a:rPr>
              <a:t>a intenção de fornecer uma </a:t>
            </a:r>
            <a:r>
              <a:rPr lang="pt-BR" sz="2400" b="1" dirty="0">
                <a:solidFill>
                  <a:srgbClr val="FF0000"/>
                </a:solidFill>
              </a:rPr>
              <a:t>base</a:t>
            </a:r>
            <a:r>
              <a:rPr lang="pt-BR" sz="2400" dirty="0">
                <a:solidFill>
                  <a:srgbClr val="666666"/>
                </a:solidFill>
              </a:rPr>
              <a:t> sobre esse assunto, permitindo aos participantes compreenderem as </a:t>
            </a:r>
            <a:r>
              <a:rPr lang="pt-BR" sz="2400" b="1" dirty="0">
                <a:solidFill>
                  <a:srgbClr val="7030A0"/>
                </a:solidFill>
              </a:rPr>
              <a:t>aplicações práticas </a:t>
            </a:r>
            <a:r>
              <a:rPr lang="pt-BR" sz="2400" dirty="0">
                <a:solidFill>
                  <a:srgbClr val="666666"/>
                </a:solidFill>
              </a:rPr>
              <a:t>da </a:t>
            </a:r>
            <a:r>
              <a:rPr lang="pt-BR" sz="2400" b="1" dirty="0" smtClean="0">
                <a:solidFill>
                  <a:srgbClr val="00B050"/>
                </a:solidFill>
              </a:rPr>
              <a:t>API</a:t>
            </a:r>
            <a:endParaRPr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1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01858" y="1473200"/>
            <a:ext cx="854028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Diversos </a:t>
            </a:r>
            <a:r>
              <a:rPr lang="pt-BR" sz="2800" dirty="0">
                <a:solidFill>
                  <a:srgbClr val="666666"/>
                </a:solidFill>
              </a:rPr>
              <a:t>setores, como </a:t>
            </a:r>
            <a:r>
              <a:rPr lang="pt-BR" sz="2800" b="1" dirty="0">
                <a:solidFill>
                  <a:srgbClr val="666666"/>
                </a:solidFill>
              </a:rPr>
              <a:t>comércio</a:t>
            </a:r>
            <a:r>
              <a:rPr lang="pt-BR" sz="2800" dirty="0">
                <a:solidFill>
                  <a:srgbClr val="666666"/>
                </a:solidFill>
              </a:rPr>
              <a:t>, </a:t>
            </a:r>
            <a:r>
              <a:rPr lang="pt-BR" sz="2800" b="1" dirty="0">
                <a:solidFill>
                  <a:srgbClr val="666666"/>
                </a:solidFill>
              </a:rPr>
              <a:t>saúde</a:t>
            </a:r>
            <a:r>
              <a:rPr lang="pt-BR" sz="2800" dirty="0">
                <a:solidFill>
                  <a:srgbClr val="666666"/>
                </a:solidFill>
              </a:rPr>
              <a:t> e </a:t>
            </a:r>
            <a:r>
              <a:rPr lang="pt-BR" sz="2800" b="1" dirty="0">
                <a:solidFill>
                  <a:srgbClr val="666666"/>
                </a:solidFill>
              </a:rPr>
              <a:t>educação</a:t>
            </a:r>
            <a:r>
              <a:rPr lang="pt-BR" sz="2800" dirty="0" smtClean="0">
                <a:solidFill>
                  <a:srgbClr val="666666"/>
                </a:solidFill>
              </a:rPr>
              <a:t>,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podem </a:t>
            </a:r>
            <a:r>
              <a:rPr lang="pt-BR" sz="2800" dirty="0">
                <a:solidFill>
                  <a:srgbClr val="666666"/>
                </a:solidFill>
              </a:rPr>
              <a:t>se beneficiar da versatilidade </a:t>
            </a:r>
            <a:endParaRPr lang="pt-BR" sz="2800" dirty="0" smtClean="0">
              <a:solidFill>
                <a:srgbClr val="666666"/>
              </a:solidFill>
            </a:endParaRPr>
          </a:p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rgbClr val="666666"/>
                </a:solidFill>
              </a:rPr>
              <a:t>da </a:t>
            </a:r>
            <a:r>
              <a:rPr lang="pt-BR" sz="2800" b="1" dirty="0">
                <a:solidFill>
                  <a:srgbClr val="00B050"/>
                </a:solidFill>
              </a:rPr>
              <a:t>API</a:t>
            </a:r>
            <a:r>
              <a:rPr lang="pt-BR" sz="2800" dirty="0">
                <a:solidFill>
                  <a:srgbClr val="666666"/>
                </a:solidFill>
              </a:rPr>
              <a:t> da </a:t>
            </a:r>
            <a:r>
              <a:rPr lang="pt-BR" sz="2800" b="1" dirty="0">
                <a:solidFill>
                  <a:srgbClr val="0070C0"/>
                </a:solidFill>
              </a:rPr>
              <a:t>OpenAI</a:t>
            </a:r>
            <a:endParaRPr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3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77537" y="1590384"/>
            <a:ext cx="8388927" cy="208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Embora a </a:t>
            </a:r>
            <a:r>
              <a:rPr lang="pt-BR" sz="3200" b="1" dirty="0">
                <a:solidFill>
                  <a:srgbClr val="00B050"/>
                </a:solidFill>
              </a:rPr>
              <a:t>API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da </a:t>
            </a:r>
            <a:r>
              <a:rPr lang="pt-BR" sz="3200" b="1" dirty="0">
                <a:solidFill>
                  <a:srgbClr val="0070C0"/>
                </a:solidFill>
              </a:rPr>
              <a:t>OpenAI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seja 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poderosa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 e </a:t>
            </a:r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inovadora</a:t>
            </a:r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, não está isenta de </a:t>
            </a:r>
            <a:r>
              <a:rPr lang="pt-BR" sz="3200" b="1" dirty="0" smtClean="0">
                <a:solidFill>
                  <a:srgbClr val="FF0000"/>
                </a:solidFill>
              </a:rPr>
              <a:t>limitações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881496" y="1182254"/>
            <a:ext cx="7381008" cy="3649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É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essencial reconhecer que, como qualquer ferramenta tecnológica, sua </a:t>
            </a:r>
            <a:r>
              <a:rPr lang="pt-BR" sz="2200" b="1" dirty="0">
                <a:solidFill>
                  <a:srgbClr val="7030A0"/>
                </a:solidFill>
              </a:rPr>
              <a:t>precisão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b="1" dirty="0">
                <a:solidFill>
                  <a:srgbClr val="7030A0"/>
                </a:solidFill>
              </a:rPr>
              <a:t>cobertura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200" b="1" dirty="0">
                <a:solidFill>
                  <a:srgbClr val="7030A0"/>
                </a:solidFill>
              </a:rPr>
              <a:t>compreensão contextual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2200" b="1" dirty="0">
                <a:solidFill>
                  <a:srgbClr val="7030A0"/>
                </a:solidFill>
              </a:rPr>
              <a:t>capacidade de resposta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podem não ser perfeitas em todas as situações, requerendo um </a:t>
            </a:r>
            <a:r>
              <a:rPr lang="pt-BR" sz="2200" b="1" dirty="0">
                <a:solidFill>
                  <a:srgbClr val="FF0000"/>
                </a:solidFill>
              </a:rPr>
              <a:t>uso cuidadoso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2200" b="1" dirty="0">
                <a:solidFill>
                  <a:srgbClr val="FF0000"/>
                </a:solidFill>
              </a:rPr>
              <a:t>avaliação crítica </a:t>
            </a:r>
            <a:r>
              <a:rPr lang="pt-BR" sz="2200" dirty="0">
                <a:solidFill>
                  <a:schemeClr val="bg1">
                    <a:lumMod val="50000"/>
                  </a:schemeClr>
                </a:solidFill>
              </a:rPr>
              <a:t>dos resultados </a:t>
            </a:r>
            <a:r>
              <a:rPr lang="pt-BR" sz="2200" dirty="0" smtClean="0">
                <a:solidFill>
                  <a:schemeClr val="bg1">
                    <a:lumMod val="50000"/>
                  </a:schemeClr>
                </a:solidFill>
              </a:rPr>
              <a:t>obtidos.</a:t>
            </a:r>
            <a:endParaRPr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73200"/>
            <a:ext cx="717867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É importante destacar que nem sempre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interpretará </a:t>
            </a:r>
            <a:r>
              <a:rPr lang="pt-BR" sz="2400" b="1" dirty="0">
                <a:solidFill>
                  <a:srgbClr val="FF0000"/>
                </a:solidFill>
              </a:rPr>
              <a:t>contextos complexos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com </a:t>
            </a:r>
            <a:r>
              <a:rPr lang="pt-BR" sz="2400" b="1" dirty="0">
                <a:solidFill>
                  <a:srgbClr val="7030A0"/>
                </a:solidFill>
              </a:rPr>
              <a:t>perfeição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e o </a:t>
            </a:r>
            <a:r>
              <a:rPr lang="pt-BR" sz="2400" b="1" dirty="0">
                <a:solidFill>
                  <a:srgbClr val="7030A0"/>
                </a:solidFill>
              </a:rPr>
              <a:t>desempenho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pode variar dependendo da complexidade da 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consulta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Considerações finais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982663" y="1473200"/>
            <a:ext cx="7178675" cy="307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Além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disso, em algumas </a:t>
            </a:r>
            <a:r>
              <a:rPr lang="pt-BR" sz="2800" b="1" dirty="0">
                <a:solidFill>
                  <a:srgbClr val="00B050"/>
                </a:solidFill>
              </a:rPr>
              <a:t>áreas específicas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, a </a:t>
            </a:r>
            <a:r>
              <a:rPr lang="pt-BR" sz="2800" b="1" dirty="0">
                <a:solidFill>
                  <a:srgbClr val="7030A0"/>
                </a:solidFill>
              </a:rPr>
              <a:t>cobertura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dos modelos pode </a:t>
            </a:r>
            <a:r>
              <a:rPr lang="pt-BR" sz="2800" b="1" dirty="0">
                <a:solidFill>
                  <a:srgbClr val="FF0000"/>
                </a:solidFill>
              </a:rPr>
              <a:t>não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 ser </a:t>
            </a:r>
            <a:r>
              <a:rPr lang="pt-BR" sz="2800" b="1" dirty="0">
                <a:solidFill>
                  <a:srgbClr val="FF0000"/>
                </a:solidFill>
              </a:rPr>
              <a:t>totalmente abrangente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2912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331</Words>
  <Application>Microsoft Office PowerPoint</Application>
  <PresentationFormat>Apresentação na tela (16:9)</PresentationFormat>
  <Paragraphs>65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Lato</vt:lpstr>
      <vt:lpstr>Raleway</vt:lpstr>
      <vt:lpstr>Arial</vt:lpstr>
      <vt:lpstr>Swiss</vt:lpstr>
      <vt:lpstr>Apresentação do PowerPoint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E agora?</vt:lpstr>
      <vt:lpstr>Playground</vt:lpstr>
      <vt:lpstr>PandasAI</vt:lpstr>
      <vt:lpstr>Prompt Engineering</vt:lpstr>
      <vt:lpstr>Short Course</vt:lpstr>
      <vt:lpstr>Short Course</vt:lpstr>
      <vt:lpstr>Short Course</vt:lpstr>
      <vt:lpstr>Brasileiras em PLN</vt:lpstr>
      <vt:lpstr>Brasileiras em PLN</vt:lpstr>
      <vt:lpstr>Brasileiras em PLN</vt:lpstr>
      <vt:lpstr>Tutorial SBBD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User</cp:lastModifiedBy>
  <cp:revision>16</cp:revision>
  <dcterms:modified xsi:type="dcterms:W3CDTF">2023-09-28T10:54:31Z</dcterms:modified>
</cp:coreProperties>
</file>