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62" r:id="rId4"/>
    <p:sldId id="261" r:id="rId5"/>
    <p:sldId id="265" r:id="rId6"/>
    <p:sldId id="263" r:id="rId7"/>
    <p:sldId id="266" r:id="rId8"/>
    <p:sldId id="264" r:id="rId9"/>
    <p:sldId id="267" r:id="rId10"/>
    <p:sldId id="268" r:id="rId11"/>
    <p:sldId id="269" r:id="rId12"/>
    <p:sldId id="272" r:id="rId13"/>
    <p:sldId id="271" r:id="rId14"/>
    <p:sldId id="270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76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37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5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9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1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2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7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earch?query=prompt%20engineering&amp;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chatgpt-prompt-engineering-for-develop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building-systems-with-chatgp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eeplearning.ai/langchain-chat-with-your-da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Considerações finais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E agora?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7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Próximos passos...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https://www.coursera.org/search?query=prompt%20engineering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&amp;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0" y="1217430"/>
            <a:ext cx="8022520" cy="31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Próximos passos...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https://www.deeplearning.ai/short-courses/chatgpt-prompt-engineering-for-developers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/</a:t>
            </a: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252062"/>
            <a:ext cx="6096000" cy="31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Próximos passos...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https://www.deeplearning.ai/short-courses/building-systems-with-chatgpt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/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r="7346"/>
          <a:stretch/>
        </p:blipFill>
        <p:spPr>
          <a:xfrm>
            <a:off x="422565" y="1281458"/>
            <a:ext cx="5895108" cy="3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Próximos passos...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u="sng" dirty="0">
                <a:hlinkClick r:id="rId3"/>
              </a:rPr>
              <a:t>https://learn.deeplearning.ai/langchain-chat-with-your-data/</a:t>
            </a: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2" y="1157504"/>
            <a:ext cx="6626452" cy="32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45419"/>
            <a:ext cx="7178675" cy="225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pt-BR" sz="2200" dirty="0" smtClean="0">
                <a:solidFill>
                  <a:srgbClr val="666666"/>
                </a:solidFill>
              </a:rPr>
              <a:t>Foi </a:t>
            </a:r>
            <a:r>
              <a:rPr lang="pt-BR" sz="2200" dirty="0">
                <a:solidFill>
                  <a:srgbClr val="666666"/>
                </a:solidFill>
              </a:rPr>
              <a:t>apresentada uma </a:t>
            </a:r>
            <a:r>
              <a:rPr lang="pt-BR" sz="2200" b="1" dirty="0">
                <a:solidFill>
                  <a:schemeClr val="bg2"/>
                </a:solidFill>
              </a:rPr>
              <a:t>visão geral </a:t>
            </a:r>
            <a:r>
              <a:rPr lang="pt-BR" sz="2200" dirty="0">
                <a:solidFill>
                  <a:srgbClr val="666666"/>
                </a:solidFill>
              </a:rPr>
              <a:t>da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, destacando sua interface amigável e as possibilidades que ela oferece, especialmente em relação ao acesso aos </a:t>
            </a:r>
            <a:r>
              <a:rPr lang="pt-BR" sz="2200" b="1" dirty="0">
                <a:solidFill>
                  <a:srgbClr val="666666"/>
                </a:solidFill>
              </a:rPr>
              <a:t>modelos avançados de linguagem natural</a:t>
            </a:r>
            <a:endParaRPr sz="22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13450"/>
            <a:ext cx="7178675" cy="294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pt-BR" sz="2200" dirty="0">
                <a:solidFill>
                  <a:srgbClr val="666666"/>
                </a:solidFill>
              </a:rPr>
              <a:t>A compreensão sobre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não só se destaca como uma habilidade técnica valiosa, mas também como uma visão de </a:t>
            </a:r>
            <a:r>
              <a:rPr lang="pt-BR" sz="2200" b="1" dirty="0">
                <a:solidFill>
                  <a:srgbClr val="0070C0"/>
                </a:solidFill>
              </a:rPr>
              <a:t>futuro</a:t>
            </a:r>
            <a:r>
              <a:rPr lang="pt-BR" sz="2200" dirty="0">
                <a:solidFill>
                  <a:srgbClr val="666666"/>
                </a:solidFill>
              </a:rPr>
              <a:t>, pois reflete a intersecção crescente entre as áreas de </a:t>
            </a:r>
            <a:r>
              <a:rPr lang="pt-BR" sz="2200" b="1" dirty="0">
                <a:solidFill>
                  <a:srgbClr val="7030A0"/>
                </a:solidFill>
              </a:rPr>
              <a:t>Bancos de Dados </a:t>
            </a:r>
            <a:r>
              <a:rPr lang="pt-BR" sz="2200" dirty="0">
                <a:solidFill>
                  <a:srgbClr val="666666"/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IA</a:t>
            </a:r>
            <a:r>
              <a:rPr lang="pt-BR" sz="2200" dirty="0">
                <a:solidFill>
                  <a:srgbClr val="666666"/>
                </a:solidFill>
              </a:rPr>
              <a:t>, principalmente no que diz respeito a tecnologias de </a:t>
            </a:r>
            <a:r>
              <a:rPr lang="pt-BR" sz="2200" b="1" dirty="0">
                <a:solidFill>
                  <a:srgbClr val="7030A0"/>
                </a:solidFill>
              </a:rPr>
              <a:t>linguagem natural</a:t>
            </a:r>
            <a:endParaRPr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2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27364" y="1473200"/>
            <a:ext cx="7689273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Este </a:t>
            </a:r>
            <a:r>
              <a:rPr lang="pt-BR" sz="2400" b="1" dirty="0" smtClean="0">
                <a:solidFill>
                  <a:schemeClr val="bg2"/>
                </a:solidFill>
              </a:rPr>
              <a:t>minicurso</a:t>
            </a:r>
            <a:r>
              <a:rPr lang="pt-BR" sz="2400" dirty="0" smtClean="0">
                <a:solidFill>
                  <a:srgbClr val="666666"/>
                </a:solidFill>
              </a:rPr>
              <a:t> teve </a:t>
            </a:r>
            <a:r>
              <a:rPr lang="pt-BR" sz="2400" dirty="0">
                <a:solidFill>
                  <a:srgbClr val="666666"/>
                </a:solidFill>
              </a:rPr>
              <a:t>a intenção de fornecer uma </a:t>
            </a:r>
            <a:r>
              <a:rPr lang="pt-BR" sz="2400" b="1" dirty="0">
                <a:solidFill>
                  <a:srgbClr val="FF0000"/>
                </a:solidFill>
              </a:rPr>
              <a:t>base</a:t>
            </a:r>
            <a:r>
              <a:rPr lang="pt-BR" sz="2400" dirty="0">
                <a:solidFill>
                  <a:srgbClr val="666666"/>
                </a:solidFill>
              </a:rPr>
              <a:t> sobre esse assunto, permitindo aos participantes compreenderem as </a:t>
            </a:r>
            <a:r>
              <a:rPr lang="pt-BR" sz="2400" b="1" dirty="0">
                <a:solidFill>
                  <a:srgbClr val="7030A0"/>
                </a:solidFill>
              </a:rPr>
              <a:t>aplicações práticas </a:t>
            </a:r>
            <a:r>
              <a:rPr lang="pt-BR" sz="2400" dirty="0">
                <a:solidFill>
                  <a:srgbClr val="666666"/>
                </a:solidFill>
              </a:rPr>
              <a:t>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  <a:endParaRPr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01858" y="1473200"/>
            <a:ext cx="854028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Diversos </a:t>
            </a:r>
            <a:r>
              <a:rPr lang="pt-BR" sz="2800" dirty="0">
                <a:solidFill>
                  <a:srgbClr val="666666"/>
                </a:solidFill>
              </a:rPr>
              <a:t>setores, como </a:t>
            </a:r>
            <a:r>
              <a:rPr lang="pt-BR" sz="2800" b="1" dirty="0">
                <a:solidFill>
                  <a:srgbClr val="666666"/>
                </a:solidFill>
              </a:rPr>
              <a:t>comércio</a:t>
            </a:r>
            <a:r>
              <a:rPr lang="pt-BR" sz="2800" dirty="0">
                <a:solidFill>
                  <a:srgbClr val="666666"/>
                </a:solidFill>
              </a:rPr>
              <a:t>, </a:t>
            </a:r>
            <a:r>
              <a:rPr lang="pt-BR" sz="2800" b="1" dirty="0">
                <a:solidFill>
                  <a:srgbClr val="666666"/>
                </a:solidFill>
              </a:rPr>
              <a:t>saúde</a:t>
            </a:r>
            <a:r>
              <a:rPr lang="pt-BR" sz="2800" dirty="0">
                <a:solidFill>
                  <a:srgbClr val="666666"/>
                </a:solidFill>
              </a:rPr>
              <a:t> e </a:t>
            </a:r>
            <a:r>
              <a:rPr lang="pt-BR" sz="2800" b="1" dirty="0">
                <a:solidFill>
                  <a:srgbClr val="666666"/>
                </a:solidFill>
              </a:rPr>
              <a:t>educação</a:t>
            </a:r>
            <a:r>
              <a:rPr lang="pt-BR" sz="2800" dirty="0" smtClean="0">
                <a:solidFill>
                  <a:srgbClr val="666666"/>
                </a:solidFill>
              </a:rPr>
              <a:t>,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podem </a:t>
            </a:r>
            <a:r>
              <a:rPr lang="pt-BR" sz="2800" dirty="0">
                <a:solidFill>
                  <a:srgbClr val="666666"/>
                </a:solidFill>
              </a:rPr>
              <a:t>se beneficiar da versatilidade </a:t>
            </a:r>
            <a:endParaRPr lang="pt-BR" sz="2800" dirty="0" smtClean="0">
              <a:solidFill>
                <a:srgbClr val="666666"/>
              </a:solidFill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endParaRPr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3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77537" y="1590384"/>
            <a:ext cx="8388927" cy="208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Embora a </a:t>
            </a:r>
            <a:r>
              <a:rPr lang="pt-BR" sz="3200" b="1" dirty="0">
                <a:solidFill>
                  <a:srgbClr val="00B050"/>
                </a:solidFill>
              </a:rPr>
              <a:t>API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pt-BR" sz="3200" b="1" dirty="0">
                <a:solidFill>
                  <a:srgbClr val="0070C0"/>
                </a:solidFill>
              </a:rPr>
              <a:t>OpenAI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seja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poderosa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inovadora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, não está isenta de </a:t>
            </a:r>
            <a:r>
              <a:rPr lang="pt-BR" sz="3200" b="1" dirty="0" smtClean="0">
                <a:solidFill>
                  <a:srgbClr val="FF0000"/>
                </a:solidFill>
              </a:rPr>
              <a:t>limitações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881496" y="1182254"/>
            <a:ext cx="7381008" cy="3649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É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essencial reconhecer que, como qualquer ferramenta tecnológica, sua </a:t>
            </a:r>
            <a:r>
              <a:rPr lang="pt-BR" sz="2200" b="1" dirty="0">
                <a:solidFill>
                  <a:srgbClr val="7030A0"/>
                </a:solidFill>
              </a:rPr>
              <a:t>precisão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cobertura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compreensão contextual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capacidade de resposta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podem não ser perfeitas em todas as situações, requerendo um </a:t>
            </a:r>
            <a:r>
              <a:rPr lang="pt-BR" sz="2200" b="1" dirty="0">
                <a:solidFill>
                  <a:srgbClr val="FF0000"/>
                </a:solidFill>
              </a:rPr>
              <a:t>uso cuidadoso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FF0000"/>
                </a:solidFill>
              </a:rPr>
              <a:t>avaliação crítica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dos resultados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obtidos.</a:t>
            </a:r>
            <a:endParaRPr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É importante destacar que nem sempre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interpretará </a:t>
            </a:r>
            <a:r>
              <a:rPr lang="pt-BR" sz="2400" b="1" dirty="0">
                <a:solidFill>
                  <a:srgbClr val="FF0000"/>
                </a:solidFill>
              </a:rPr>
              <a:t>contextos complexos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com </a:t>
            </a:r>
            <a:r>
              <a:rPr lang="pt-BR" sz="2400" b="1" dirty="0">
                <a:solidFill>
                  <a:srgbClr val="7030A0"/>
                </a:solidFill>
              </a:rPr>
              <a:t>perfeição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e o </a:t>
            </a:r>
            <a:r>
              <a:rPr lang="pt-BR" sz="2400" b="1" dirty="0">
                <a:solidFill>
                  <a:srgbClr val="7030A0"/>
                </a:solidFill>
              </a:rPr>
              <a:t>desempenho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pode variar dependendo da complexidade da 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consulta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Além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disso, em algumas </a:t>
            </a:r>
            <a:r>
              <a:rPr lang="pt-BR" sz="2800" b="1" dirty="0">
                <a:solidFill>
                  <a:srgbClr val="00B050"/>
                </a:solidFill>
              </a:rPr>
              <a:t>áreas específicas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, a </a:t>
            </a:r>
            <a:r>
              <a:rPr lang="pt-BR" sz="2800" b="1" dirty="0">
                <a:solidFill>
                  <a:srgbClr val="7030A0"/>
                </a:solidFill>
              </a:rPr>
              <a:t>cobertura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dos modelos pode </a:t>
            </a:r>
            <a:r>
              <a:rPr lang="pt-BR" sz="2800" b="1" dirty="0">
                <a:solidFill>
                  <a:srgbClr val="FF0000"/>
                </a:solidFill>
              </a:rPr>
              <a:t>não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ser </a:t>
            </a:r>
            <a:r>
              <a:rPr lang="pt-BR" sz="2800" b="1" dirty="0">
                <a:solidFill>
                  <a:srgbClr val="FF0000"/>
                </a:solidFill>
              </a:rPr>
              <a:t>totalmente abrangente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289</Words>
  <Application>Microsoft Office PowerPoint</Application>
  <PresentationFormat>Apresentação na tela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Swiss</vt:lpstr>
      <vt:lpstr>Apresentação do PowerPoint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E agora?</vt:lpstr>
      <vt:lpstr>Próximos passos...</vt:lpstr>
      <vt:lpstr>Próximos passos...</vt:lpstr>
      <vt:lpstr>Próximos passos...</vt:lpstr>
      <vt:lpstr>Próximos passos...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9</cp:revision>
  <dcterms:modified xsi:type="dcterms:W3CDTF">2023-09-27T12:48:41Z</dcterms:modified>
</cp:coreProperties>
</file>