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9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7" r:id="rId15"/>
    <p:sldId id="268" r:id="rId16"/>
    <p:sldId id="282" r:id="rId17"/>
    <p:sldId id="283" r:id="rId18"/>
    <p:sldId id="291" r:id="rId19"/>
    <p:sldId id="269" r:id="rId20"/>
    <p:sldId id="270" r:id="rId21"/>
    <p:sldId id="284" r:id="rId22"/>
    <p:sldId id="271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</p:sldIdLst>
  <p:sldSz cx="9144000" cy="5143500" type="screen16x9"/>
  <p:notesSz cx="6858000" cy="9144000"/>
  <p:embeddedFontLs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6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0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0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61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db902d9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db902d9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158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06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2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15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014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db902d9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db902d9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5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9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12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db902d9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db902d9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983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41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12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4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723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61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23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a83456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a83456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40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db902d9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db902d9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a83456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a83456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39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a83456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a83456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93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29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14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0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6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6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atform.openai.com/exampl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odigofontetv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using-gpt-models-via-the-openai-api-in-pyth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ieriantraining.com/the-complete-guide-for-using-the-openai-python-api/" TargetMode="External"/><Relationship Id="rId4" Type="http://schemas.openxmlformats.org/officeDocument/2006/relationships/hyperlink" Target="https://analyzingalpha.com/openai-api-python-tutori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Exemplos práticos</a:t>
            </a:r>
            <a:endParaRPr sz="3000" b="1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alexandre.donizeti@ufabc.edu</a:t>
            </a: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6" y="2044147"/>
            <a:ext cx="1399308" cy="22782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0862"/>
          <a:stretch/>
        </p:blipFill>
        <p:spPr>
          <a:xfrm>
            <a:off x="7481451" y="2485726"/>
            <a:ext cx="1323109" cy="139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Extração de Palavras-chave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717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3"/>
          <a:stretch/>
        </p:blipFill>
        <p:spPr bwMode="auto">
          <a:xfrm>
            <a:off x="370320" y="1051174"/>
            <a:ext cx="7021080" cy="377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1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Tradução de Textos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8194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02"/>
          <a:stretch/>
        </p:blipFill>
        <p:spPr bwMode="auto">
          <a:xfrm>
            <a:off x="385762" y="1192125"/>
            <a:ext cx="7310437" cy="359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6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Sumarização de Textos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9218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6"/>
          <a:stretch/>
        </p:blipFill>
        <p:spPr bwMode="auto">
          <a:xfrm>
            <a:off x="370319" y="1136911"/>
            <a:ext cx="8053245" cy="368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77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Chat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7"/>
          <a:stretch/>
        </p:blipFill>
        <p:spPr bwMode="auto">
          <a:xfrm>
            <a:off x="464126" y="1016640"/>
            <a:ext cx="7342909" cy="399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8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63650" y="1304850"/>
            <a:ext cx="70452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Geração de código</a:t>
            </a:r>
            <a:endParaRPr sz="8040" dirty="0">
              <a:solidFill>
                <a:schemeClr val="accent5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15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Gerando um programa em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1126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3" y="1051175"/>
            <a:ext cx="7226650" cy="379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8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Gerando uma função em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1229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0"/>
          <a:stretch/>
        </p:blipFill>
        <p:spPr bwMode="auto">
          <a:xfrm>
            <a:off x="359225" y="1192422"/>
            <a:ext cx="8037149" cy="36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17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Testando a função gerada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13314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3"/>
          <a:stretch/>
        </p:blipFill>
        <p:spPr bwMode="auto">
          <a:xfrm>
            <a:off x="374825" y="1203800"/>
            <a:ext cx="8241515" cy="334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56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SQL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pic>
        <p:nvPicPr>
          <p:cNvPr id="5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4"/>
          <a:stretch/>
        </p:blipFill>
        <p:spPr bwMode="auto">
          <a:xfrm>
            <a:off x="360490" y="1116985"/>
            <a:ext cx="8620073" cy="338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63650" y="1304850"/>
            <a:ext cx="70452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Geração de imagem</a:t>
            </a:r>
            <a:endParaRPr sz="8040" dirty="0">
              <a:solidFill>
                <a:schemeClr val="accent5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3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2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13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Dados textuais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" name="Google Shape;83;p14"/>
          <p:cNvGrpSpPr/>
          <p:nvPr/>
        </p:nvGrpSpPr>
        <p:grpSpPr>
          <a:xfrm>
            <a:off x="797537" y="2711625"/>
            <a:ext cx="2229681" cy="864900"/>
            <a:chOff x="407687" y="2467600"/>
            <a:chExt cx="2229681" cy="864900"/>
          </a:xfrm>
        </p:grpSpPr>
        <p:cxnSp>
          <p:nvCxnSpPr>
            <p:cNvPr id="16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85;p14"/>
            <p:cNvSpPr txBox="1"/>
            <p:nvPr/>
          </p:nvSpPr>
          <p:spPr>
            <a:xfrm>
              <a:off x="674100" y="2467600"/>
              <a:ext cx="1963268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Geração de código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" name="Google Shape;86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1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9" name="Google Shape;87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2</a:t>
            </a:r>
            <a:endParaRPr sz="1600" b="1">
              <a:solidFill>
                <a:srgbClr val="FFFFFF"/>
              </a:solidFill>
            </a:endParaRPr>
          </a:p>
        </p:txBody>
      </p:sp>
      <p:grpSp>
        <p:nvGrpSpPr>
          <p:cNvPr id="20" name="Google Shape;88;p14"/>
          <p:cNvGrpSpPr/>
          <p:nvPr/>
        </p:nvGrpSpPr>
        <p:grpSpPr>
          <a:xfrm>
            <a:off x="4001639" y="1541925"/>
            <a:ext cx="1776900" cy="864900"/>
            <a:chOff x="303300" y="2467600"/>
            <a:chExt cx="1776900" cy="864900"/>
          </a:xfrm>
        </p:grpSpPr>
        <p:cxnSp>
          <p:nvCxnSpPr>
            <p:cNvPr id="21" name="Google Shape;89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90;p14"/>
            <p:cNvSpPr txBox="1"/>
            <p:nvPr/>
          </p:nvSpPr>
          <p:spPr>
            <a:xfrm>
              <a:off x="674100" y="2467600"/>
              <a:ext cx="14061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Geração de imagem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3" name="Google Shape;91;p14"/>
          <p:cNvSpPr/>
          <p:nvPr/>
        </p:nvSpPr>
        <p:spPr>
          <a:xfrm>
            <a:off x="3779914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3</a:t>
            </a:r>
            <a:endParaRPr sz="1600" b="1">
              <a:solidFill>
                <a:srgbClr val="FFFFFF"/>
              </a:solidFill>
            </a:endParaRPr>
          </a:p>
        </p:txBody>
      </p:sp>
      <p:grpSp>
        <p:nvGrpSpPr>
          <p:cNvPr id="24" name="Google Shape;92;p14"/>
          <p:cNvGrpSpPr/>
          <p:nvPr/>
        </p:nvGrpSpPr>
        <p:grpSpPr>
          <a:xfrm>
            <a:off x="4001639" y="2684925"/>
            <a:ext cx="2412000" cy="864900"/>
            <a:chOff x="303300" y="2467600"/>
            <a:chExt cx="2412000" cy="864900"/>
          </a:xfrm>
        </p:grpSpPr>
        <p:cxnSp>
          <p:nvCxnSpPr>
            <p:cNvPr id="25" name="Google Shape;93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94;p14"/>
            <p:cNvSpPr txBox="1"/>
            <p:nvPr/>
          </p:nvSpPr>
          <p:spPr>
            <a:xfrm>
              <a:off x="674100" y="246760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Aplicações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" name="Google Shape;95;p14"/>
          <p:cNvSpPr/>
          <p:nvPr/>
        </p:nvSpPr>
        <p:spPr>
          <a:xfrm>
            <a:off x="3779914" y="2920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4</a:t>
            </a:r>
            <a:endParaRPr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Gerando </a:t>
            </a:r>
            <a:r>
              <a:rPr lang="pt-BR" i="1" dirty="0" smtClean="0">
                <a:solidFill>
                  <a:srgbClr val="666666"/>
                </a:solidFill>
              </a:rPr>
              <a:t>n</a:t>
            </a:r>
            <a:r>
              <a:rPr lang="pt-BR" dirty="0" smtClean="0">
                <a:solidFill>
                  <a:srgbClr val="666666"/>
                </a:solidFill>
              </a:rPr>
              <a:t> imagens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14339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41"/>
          <a:stretch/>
        </p:blipFill>
        <p:spPr bwMode="auto">
          <a:xfrm>
            <a:off x="361881" y="1420955"/>
            <a:ext cx="7935853" cy="240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18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Visualização das imagens geradas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15362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 r="26968"/>
          <a:stretch/>
        </p:blipFill>
        <p:spPr bwMode="auto">
          <a:xfrm>
            <a:off x="303300" y="1371599"/>
            <a:ext cx="7228896" cy="28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86412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4" y="1594171"/>
            <a:ext cx="1030946" cy="103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37C8397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4" y="3011159"/>
            <a:ext cx="1030946" cy="103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01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63650" y="1304850"/>
            <a:ext cx="70452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Aplicações</a:t>
            </a:r>
            <a:endParaRPr sz="8040" dirty="0">
              <a:solidFill>
                <a:schemeClr val="accent5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35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Gerador de Comandos Shell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1741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2"/>
          <a:stretch/>
        </p:blipFill>
        <p:spPr bwMode="auto">
          <a:xfrm>
            <a:off x="398032" y="1051175"/>
            <a:ext cx="6723204" cy="384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Gerador de Comandos Shell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18434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35"/>
          <a:stretch/>
        </p:blipFill>
        <p:spPr bwMode="auto">
          <a:xfrm>
            <a:off x="374740" y="1420236"/>
            <a:ext cx="8471238" cy="189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0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Gerador de Receitas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pic>
        <p:nvPicPr>
          <p:cNvPr id="19458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04"/>
          <a:stretch/>
        </p:blipFill>
        <p:spPr bwMode="auto">
          <a:xfrm>
            <a:off x="395869" y="1242946"/>
            <a:ext cx="8577157" cy="235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25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Gerador de Receitas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pic>
        <p:nvPicPr>
          <p:cNvPr id="20482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5"/>
          <a:stretch/>
        </p:blipFill>
        <p:spPr bwMode="auto">
          <a:xfrm>
            <a:off x="358053" y="1051174"/>
            <a:ext cx="6929438" cy="39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867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Gerador de Conjuntos de Dados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pic>
        <p:nvPicPr>
          <p:cNvPr id="2150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7"/>
          <a:stretch/>
        </p:blipFill>
        <p:spPr bwMode="auto">
          <a:xfrm>
            <a:off x="371908" y="1051174"/>
            <a:ext cx="7622165" cy="383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9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Gerador de Conjuntos de Dados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pic>
        <p:nvPicPr>
          <p:cNvPr id="2253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7"/>
          <a:stretch/>
        </p:blipFill>
        <p:spPr bwMode="auto">
          <a:xfrm>
            <a:off x="373162" y="1279775"/>
            <a:ext cx="8450145" cy="31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956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666666"/>
                </a:solidFill>
              </a:rPr>
              <a:t>Links interessantes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25" name="Google Shape;425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4" y="1123710"/>
            <a:ext cx="8397232" cy="34967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3203677" y="4688759"/>
            <a:ext cx="2736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666666"/>
              </a:buClr>
            </a:pPr>
            <a:r>
              <a:rPr lang="pt-BR" sz="1200" dirty="0">
                <a:hlinkClick r:id="rId4"/>
              </a:rPr>
              <a:t>https://platform.openai.com/examples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147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63650" y="1304850"/>
            <a:ext cx="70452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Dados textuais</a:t>
            </a:r>
            <a:endParaRPr sz="8040" dirty="0">
              <a:solidFill>
                <a:schemeClr val="accent5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666666"/>
                </a:solidFill>
              </a:rPr>
              <a:t>Links interessantes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25" name="Google Shape;425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65819" y="4688759"/>
            <a:ext cx="3012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666666"/>
              </a:buClr>
            </a:pPr>
            <a:r>
              <a:rPr lang="pt-BR" sz="1200" dirty="0">
                <a:hlinkClick r:id="rId3"/>
              </a:rPr>
              <a:t>https://www.youtube.com/@</a:t>
            </a:r>
            <a:r>
              <a:rPr lang="pt-BR" sz="1200" dirty="0" smtClean="0">
                <a:hlinkClick r:id="rId3"/>
              </a:rPr>
              <a:t>codigofontetv</a:t>
            </a:r>
            <a:endParaRPr lang="pt-BR" sz="1200" dirty="0" smtClean="0"/>
          </a:p>
          <a:p>
            <a:pPr lvl="1">
              <a:buClr>
                <a:srgbClr val="666666"/>
              </a:buClr>
            </a:pPr>
            <a:endParaRPr lang="pt-BR" sz="1200" dirty="0"/>
          </a:p>
          <a:p>
            <a:pPr lvl="1">
              <a:buClr>
                <a:srgbClr val="666666"/>
              </a:buClr>
            </a:pPr>
            <a:endParaRPr lang="pt-BR" sz="1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2" y="1668954"/>
            <a:ext cx="8537398" cy="21519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01" y="1786718"/>
            <a:ext cx="8537398" cy="215195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7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Referências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Cotton, R. (2023). </a:t>
            </a:r>
            <a:r>
              <a:rPr lang="en-US" i="1" dirty="0"/>
              <a:t>Using GPT-3.5 and GPT-4 via the OpenAI API in Python</a:t>
            </a:r>
            <a:r>
              <a:rPr lang="en-US" dirty="0"/>
              <a:t>. </a:t>
            </a:r>
            <a:r>
              <a:rPr lang="pt-BR" dirty="0"/>
              <a:t>Disponível em: &lt;</a:t>
            </a:r>
            <a:r>
              <a:rPr lang="pt-BR" u="sng" dirty="0">
                <a:hlinkClick r:id="rId3"/>
              </a:rPr>
              <a:t>https://www.datacamp.com/tutorial/using-gpt-models-via-the-openai-api-in-python</a:t>
            </a:r>
            <a:r>
              <a:rPr lang="pt-BR" dirty="0"/>
              <a:t>&gt;. Acesso em: 26 de jul. de 2023.</a:t>
            </a:r>
          </a:p>
          <a:p>
            <a:r>
              <a:rPr lang="en-US" dirty="0" err="1"/>
              <a:t>Smigel</a:t>
            </a:r>
            <a:r>
              <a:rPr lang="en-US" dirty="0"/>
              <a:t>, L. (2023). </a:t>
            </a:r>
            <a:r>
              <a:rPr lang="en-US" i="1" dirty="0"/>
              <a:t>OpenAI Python API: How to Use &amp; Examples (July 2023)</a:t>
            </a:r>
            <a:r>
              <a:rPr lang="en-US" dirty="0"/>
              <a:t>. </a:t>
            </a:r>
            <a:r>
              <a:rPr lang="pt-BR" dirty="0"/>
              <a:t>Disponível em: &lt;</a:t>
            </a:r>
            <a:r>
              <a:rPr lang="pt-BR" u="sng" dirty="0">
                <a:hlinkClick r:id="rId4"/>
              </a:rPr>
              <a:t>https://analyzingalpha.com/openai-api-python-tutorial</a:t>
            </a:r>
            <a:r>
              <a:rPr lang="pt-BR" dirty="0"/>
              <a:t>&gt;. Acesso em: 26 de jul. de 2023.</a:t>
            </a:r>
          </a:p>
          <a:p>
            <a:r>
              <a:rPr lang="en-US" dirty="0"/>
              <a:t>Training, P. (2023). </a:t>
            </a:r>
            <a:r>
              <a:rPr lang="en-US" i="1" dirty="0"/>
              <a:t>The Complete Guide for Using the OpenAI Python API</a:t>
            </a:r>
            <a:r>
              <a:rPr lang="en-US" dirty="0"/>
              <a:t>. </a:t>
            </a:r>
            <a:r>
              <a:rPr lang="pt-BR" dirty="0"/>
              <a:t>Disponível em: &lt;</a:t>
            </a:r>
            <a:r>
              <a:rPr lang="pt-BR" u="sng" dirty="0">
                <a:hlinkClick r:id="rId5"/>
              </a:rPr>
              <a:t>https://pieriantraining.com/the-complete-guide-for-using-the-openai-python-api/</a:t>
            </a:r>
            <a:r>
              <a:rPr lang="pt-BR" dirty="0"/>
              <a:t>&gt;. Acesso em: 26 de jul. de 2023.</a:t>
            </a:r>
          </a:p>
          <a:p>
            <a:endParaRPr lang="pt-BR" dirty="0"/>
          </a:p>
        </p:txBody>
      </p:sp>
      <p:sp>
        <p:nvSpPr>
          <p:cNvPr id="425" name="Google Shape;425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893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Função para remover quaisquer caracteres de quebra de linha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84"/>
          <a:stretch/>
        </p:blipFill>
        <p:spPr bwMode="auto">
          <a:xfrm>
            <a:off x="363550" y="1969222"/>
            <a:ext cx="6908180" cy="180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Gerando </a:t>
            </a:r>
            <a:r>
              <a:rPr lang="pt-BR" i="1" dirty="0" smtClean="0">
                <a:solidFill>
                  <a:srgbClr val="666666"/>
                </a:solidFill>
              </a:rPr>
              <a:t>n</a:t>
            </a:r>
            <a:r>
              <a:rPr lang="pt-BR" dirty="0" smtClean="0">
                <a:solidFill>
                  <a:srgbClr val="666666"/>
                </a:solidFill>
              </a:rPr>
              <a:t> respostas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21"/>
          <a:stretch/>
        </p:blipFill>
        <p:spPr bwMode="auto">
          <a:xfrm>
            <a:off x="416390" y="1136334"/>
            <a:ext cx="7127410" cy="376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58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Correção gramatical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3074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87"/>
          <a:stretch/>
        </p:blipFill>
        <p:spPr bwMode="auto">
          <a:xfrm>
            <a:off x="238505" y="1237384"/>
            <a:ext cx="8808194" cy="266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Classificação de Textos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90"/>
          <a:stretch/>
        </p:blipFill>
        <p:spPr bwMode="auto">
          <a:xfrm>
            <a:off x="369015" y="1271298"/>
            <a:ext cx="8241585" cy="329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82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Análise de Sentimentos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8"/>
          <a:stretch/>
        </p:blipFill>
        <p:spPr bwMode="auto">
          <a:xfrm>
            <a:off x="303300" y="1118719"/>
            <a:ext cx="8442792" cy="331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Detecção de Emoções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614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95"/>
          <a:stretch/>
        </p:blipFill>
        <p:spPr bwMode="auto">
          <a:xfrm>
            <a:off x="358052" y="1023911"/>
            <a:ext cx="6389112" cy="394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92568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265</Words>
  <Application>Microsoft Office PowerPoint</Application>
  <PresentationFormat>Apresentação na tela (16:9)</PresentationFormat>
  <Paragraphs>78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Lato</vt:lpstr>
      <vt:lpstr>Raleway</vt:lpstr>
      <vt:lpstr>Arial</vt:lpstr>
      <vt:lpstr>Swiss</vt:lpstr>
      <vt:lpstr>Apresentação do PowerPoint</vt:lpstr>
      <vt:lpstr>Agenda</vt:lpstr>
      <vt:lpstr>Dados textuais</vt:lpstr>
      <vt:lpstr>Função para remover quaisquer caracteres de quebra de linha</vt:lpstr>
      <vt:lpstr>Gerando n respostas</vt:lpstr>
      <vt:lpstr>Correção gramatical</vt:lpstr>
      <vt:lpstr>Classificação de Textos</vt:lpstr>
      <vt:lpstr>Análise de Sentimentos</vt:lpstr>
      <vt:lpstr>Detecção de Emoções</vt:lpstr>
      <vt:lpstr>Extração de Palavras-chave</vt:lpstr>
      <vt:lpstr>Tradução de Textos</vt:lpstr>
      <vt:lpstr>Sumarização de Textos</vt:lpstr>
      <vt:lpstr>Chat</vt:lpstr>
      <vt:lpstr>Geração de código</vt:lpstr>
      <vt:lpstr>Gerando um programa em Python</vt:lpstr>
      <vt:lpstr>Gerando uma função em Python</vt:lpstr>
      <vt:lpstr>Testando a função gerada</vt:lpstr>
      <vt:lpstr>SQL</vt:lpstr>
      <vt:lpstr>Geração de imagem</vt:lpstr>
      <vt:lpstr>Gerando n imagens</vt:lpstr>
      <vt:lpstr>Visualização das imagens geradas</vt:lpstr>
      <vt:lpstr>Aplicações</vt:lpstr>
      <vt:lpstr>Gerador de Comandos Shell</vt:lpstr>
      <vt:lpstr>Gerador de Comandos Shell</vt:lpstr>
      <vt:lpstr>Gerador de Receitas</vt:lpstr>
      <vt:lpstr>Gerador de Receitas</vt:lpstr>
      <vt:lpstr>Gerador de Conjuntos de Dados</vt:lpstr>
      <vt:lpstr>Gerador de Conjuntos de Dados</vt:lpstr>
      <vt:lpstr>Links interessantes</vt:lpstr>
      <vt:lpstr>Links interessantes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10</cp:revision>
  <dcterms:modified xsi:type="dcterms:W3CDTF">2023-09-28T11:12:17Z</dcterms:modified>
</cp:coreProperties>
</file>