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9" r:id="rId4"/>
    <p:sldId id="264" r:id="rId5"/>
    <p:sldId id="283" r:id="rId6"/>
    <p:sldId id="284" r:id="rId7"/>
    <p:sldId id="285" r:id="rId8"/>
    <p:sldId id="286" r:id="rId9"/>
    <p:sldId id="273" r:id="rId10"/>
    <p:sldId id="287" r:id="rId11"/>
    <p:sldId id="288" r:id="rId12"/>
    <p:sldId id="265" r:id="rId13"/>
    <p:sldId id="274" r:id="rId14"/>
    <p:sldId id="275" r:id="rId15"/>
    <p:sldId id="276" r:id="rId16"/>
    <p:sldId id="277" r:id="rId17"/>
    <p:sldId id="267" r:id="rId18"/>
    <p:sldId id="268" r:id="rId19"/>
    <p:sldId id="278" r:id="rId20"/>
    <p:sldId id="279" r:id="rId21"/>
    <p:sldId id="269" r:id="rId22"/>
    <p:sldId id="270" r:id="rId23"/>
    <p:sldId id="280" r:id="rId24"/>
    <p:sldId id="281" r:id="rId25"/>
    <p:sldId id="271" r:id="rId26"/>
    <p:sldId id="282" r:id="rId27"/>
  </p:sldIdLst>
  <p:sldSz cx="9144000" cy="5143500" type="screen16x9"/>
  <p:notesSz cx="6858000" cy="9144000"/>
  <p:embeddedFontLs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90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843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465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09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9777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66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72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225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176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e2d46b9e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e2d46b9e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57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928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683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4884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694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701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52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938265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938265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52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45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78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393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0853e96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0853e96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10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andre.donizeti@ufabc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53950" y="10000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 smtClean="0">
                <a:solidFill>
                  <a:schemeClr val="accent5"/>
                </a:solidFill>
              </a:rPr>
              <a:t>Introdução à API da OpenAI</a:t>
            </a:r>
            <a:endParaRPr sz="4800" dirty="0"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700" y="2919450"/>
            <a:ext cx="8225100" cy="18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 smtClean="0">
                <a:solidFill>
                  <a:srgbClr val="757575"/>
                </a:solidFill>
                <a:latin typeface="Lato"/>
                <a:ea typeface="Lato"/>
                <a:cs typeface="Lato"/>
                <a:sym typeface="Lato"/>
              </a:rPr>
              <a:t>Como utilizar a API</a:t>
            </a:r>
            <a:endParaRPr sz="3000" b="1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 dirty="0" smtClean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Alexandre Donizeti Alves</a:t>
            </a:r>
            <a:endParaRPr sz="1800"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pt-BR" sz="1800" u="sng" dirty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</a:t>
            </a:r>
            <a:r>
              <a:rPr lang="pt-BR" sz="1800" u="sng" dirty="0" smtClean="0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lexandre.donizeti@ufabc.edu.br</a:t>
            </a:r>
            <a:endParaRPr sz="1800" dirty="0">
              <a:solidFill>
                <a:srgbClr val="75757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Outro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é o </a:t>
            </a:r>
            <a:r>
              <a:rPr lang="pt-BR" sz="2000" b="1" dirty="0">
                <a:solidFill>
                  <a:srgbClr val="7030A0"/>
                </a:solidFill>
              </a:rPr>
              <a:t>“chat completions” </a:t>
            </a:r>
            <a:r>
              <a:rPr lang="pt-BR" sz="2000" dirty="0">
                <a:solidFill>
                  <a:srgbClr val="666666"/>
                </a:solidFill>
              </a:rPr>
              <a:t>, que recebe uma lista  de mensagens como entrada e retorna uma mensagem gerada pelo modelo como </a:t>
            </a:r>
            <a:r>
              <a:rPr lang="pt-BR" sz="2000" dirty="0" smtClean="0">
                <a:solidFill>
                  <a:srgbClr val="666666"/>
                </a:solidFill>
              </a:rPr>
              <a:t>saída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Embora </a:t>
            </a:r>
            <a:r>
              <a:rPr lang="pt-BR" sz="2000" dirty="0">
                <a:solidFill>
                  <a:srgbClr val="666666"/>
                </a:solidFill>
              </a:rPr>
              <a:t>o formato de chat seja projetado para facilitar as conversas em </a:t>
            </a:r>
            <a:r>
              <a:rPr lang="pt-BR" sz="2000" b="1" dirty="0">
                <a:solidFill>
                  <a:srgbClr val="FF0000"/>
                </a:solidFill>
              </a:rPr>
              <a:t>vários turnos </a:t>
            </a:r>
            <a:r>
              <a:rPr lang="pt-BR" sz="2000" dirty="0">
                <a:solidFill>
                  <a:srgbClr val="666666"/>
                </a:solidFill>
              </a:rPr>
              <a:t>(</a:t>
            </a:r>
            <a:r>
              <a:rPr lang="pt-BR" sz="2000" i="1" dirty="0" err="1">
                <a:solidFill>
                  <a:srgbClr val="666666"/>
                </a:solidFill>
              </a:rPr>
              <a:t>multi-turn</a:t>
            </a:r>
            <a:r>
              <a:rPr lang="pt-BR" sz="2000" dirty="0">
                <a:solidFill>
                  <a:srgbClr val="666666"/>
                </a:solidFill>
              </a:rPr>
              <a:t>), é igualmente útil para tarefas de </a:t>
            </a:r>
            <a:r>
              <a:rPr lang="pt-BR" sz="2000" b="1" dirty="0">
                <a:solidFill>
                  <a:srgbClr val="666666"/>
                </a:solidFill>
              </a:rPr>
              <a:t>turno único </a:t>
            </a:r>
            <a:r>
              <a:rPr lang="pt-BR" sz="2000" dirty="0">
                <a:solidFill>
                  <a:srgbClr val="666666"/>
                </a:solidFill>
              </a:rPr>
              <a:t>(</a:t>
            </a:r>
            <a:r>
              <a:rPr lang="pt-BR" sz="2000" i="1" dirty="0">
                <a:solidFill>
                  <a:srgbClr val="666666"/>
                </a:solidFill>
              </a:rPr>
              <a:t>single-</a:t>
            </a:r>
            <a:r>
              <a:rPr lang="pt-BR" sz="2000" i="1" dirty="0" err="1">
                <a:solidFill>
                  <a:srgbClr val="666666"/>
                </a:solidFill>
              </a:rPr>
              <a:t>turn</a:t>
            </a:r>
            <a:r>
              <a:rPr lang="pt-BR" sz="2000" dirty="0">
                <a:solidFill>
                  <a:srgbClr val="666666"/>
                </a:solidFill>
              </a:rPr>
              <a:t>), ou seja, sem nenhuma </a:t>
            </a:r>
            <a:r>
              <a:rPr lang="pt-BR" sz="2000" dirty="0" smtClean="0">
                <a:solidFill>
                  <a:srgbClr val="666666"/>
                </a:solidFill>
              </a:rPr>
              <a:t>conversa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</a:t>
            </a:r>
            <a:r>
              <a:rPr lang="pt-BR" sz="2000" b="1" dirty="0">
                <a:solidFill>
                  <a:srgbClr val="7030A0"/>
                </a:solidFill>
              </a:rPr>
              <a:t>“chat completions”</a:t>
            </a:r>
            <a:r>
              <a:rPr lang="pt-BR" sz="2000" dirty="0">
                <a:solidFill>
                  <a:srgbClr val="666666"/>
                </a:solidFill>
              </a:rPr>
              <a:t> foi projetado para tornar mais fácil ter conversas interativas e dinâmicas com o modelo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Em vez de enviar apenas um </a:t>
            </a:r>
            <a:r>
              <a:rPr lang="pt-BR" sz="2000" b="1" i="1" dirty="0" err="1">
                <a:solidFill>
                  <a:srgbClr val="7030A0"/>
                </a:solidFill>
              </a:rPr>
              <a:t>prompt</a:t>
            </a:r>
            <a:r>
              <a:rPr lang="pt-BR" sz="2000" dirty="0">
                <a:solidFill>
                  <a:srgbClr val="666666"/>
                </a:solidFill>
              </a:rPr>
              <a:t> de texto simples como no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</a:t>
            </a:r>
            <a:r>
              <a:rPr lang="pt-BR" sz="2000" b="1" dirty="0">
                <a:solidFill>
                  <a:srgbClr val="7030A0"/>
                </a:solidFill>
              </a:rPr>
              <a:t>“completions”</a:t>
            </a:r>
            <a:r>
              <a:rPr lang="pt-BR" sz="2000" dirty="0">
                <a:solidFill>
                  <a:srgbClr val="666666"/>
                </a:solidFill>
              </a:rPr>
              <a:t>, agora é possível enviar diversas mensagens como </a:t>
            </a:r>
            <a:r>
              <a:rPr lang="pt-BR" sz="2000" dirty="0" smtClean="0">
                <a:solidFill>
                  <a:srgbClr val="666666"/>
                </a:solidFill>
              </a:rPr>
              <a:t>entrada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14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Cada mensagem tem um </a:t>
            </a:r>
            <a:r>
              <a:rPr lang="pt-BR" sz="2000" b="1" dirty="0">
                <a:solidFill>
                  <a:srgbClr val="FF0000"/>
                </a:solidFill>
              </a:rPr>
              <a:t>papel</a:t>
            </a:r>
            <a:r>
              <a:rPr lang="pt-BR" sz="2000" dirty="0">
                <a:solidFill>
                  <a:srgbClr val="666666"/>
                </a:solidFill>
              </a:rPr>
              <a:t> e um </a:t>
            </a:r>
            <a:r>
              <a:rPr lang="pt-BR" sz="2000" b="1" dirty="0">
                <a:solidFill>
                  <a:srgbClr val="FF0000"/>
                </a:solidFill>
              </a:rPr>
              <a:t>conteúdo</a:t>
            </a:r>
            <a:r>
              <a:rPr lang="pt-BR" sz="2000" dirty="0">
                <a:solidFill>
                  <a:srgbClr val="666666"/>
                </a:solidFill>
              </a:rPr>
              <a:t> (o texto da mensagem</a:t>
            </a:r>
            <a:r>
              <a:rPr lang="pt-BR" sz="2000" dirty="0" smtClean="0">
                <a:solidFill>
                  <a:srgbClr val="666666"/>
                </a:solidFill>
              </a:rPr>
              <a:t>)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14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Os </a:t>
            </a:r>
            <a:r>
              <a:rPr lang="pt-BR" sz="2000" b="1" dirty="0">
                <a:solidFill>
                  <a:srgbClr val="FF0000"/>
                </a:solidFill>
              </a:rPr>
              <a:t>papeis</a:t>
            </a:r>
            <a:r>
              <a:rPr lang="pt-BR" sz="2000" dirty="0">
                <a:solidFill>
                  <a:srgbClr val="666666"/>
                </a:solidFill>
              </a:rPr>
              <a:t> disponíveis são: </a:t>
            </a:r>
            <a:r>
              <a:rPr lang="pt-BR" sz="2000" b="1" i="1" dirty="0">
                <a:solidFill>
                  <a:srgbClr val="7030A0"/>
                </a:solidFill>
              </a:rPr>
              <a:t>system</a:t>
            </a:r>
            <a:r>
              <a:rPr lang="pt-BR" sz="2000" dirty="0">
                <a:solidFill>
                  <a:srgbClr val="666666"/>
                </a:solidFill>
              </a:rPr>
              <a:t> (sistema), </a:t>
            </a:r>
            <a:r>
              <a:rPr lang="pt-BR" sz="2000" b="1" i="1" dirty="0" err="1">
                <a:solidFill>
                  <a:srgbClr val="7030A0"/>
                </a:solidFill>
              </a:rPr>
              <a:t>user</a:t>
            </a:r>
            <a:r>
              <a:rPr lang="pt-BR" sz="2000" dirty="0">
                <a:solidFill>
                  <a:srgbClr val="666666"/>
                </a:solidFill>
              </a:rPr>
              <a:t> (usuário) e </a:t>
            </a:r>
            <a:r>
              <a:rPr lang="pt-BR" sz="2000" b="1" i="1" dirty="0" err="1">
                <a:solidFill>
                  <a:srgbClr val="7030A0"/>
                </a:solidFill>
              </a:rPr>
              <a:t>assistant</a:t>
            </a:r>
            <a:r>
              <a:rPr lang="pt-BR" sz="2000" dirty="0">
                <a:solidFill>
                  <a:srgbClr val="666666"/>
                </a:solidFill>
              </a:rPr>
              <a:t> (assistente</a:t>
            </a:r>
            <a:r>
              <a:rPr lang="pt-BR" sz="2000" dirty="0" smtClean="0">
                <a:solidFill>
                  <a:srgbClr val="666666"/>
                </a:solidFill>
              </a:rPr>
              <a:t>)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14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b="1" dirty="0" smtClean="0">
                <a:solidFill>
                  <a:srgbClr val="FFC000"/>
                </a:solidFill>
              </a:rPr>
              <a:t>Normalmente</a:t>
            </a:r>
            <a:r>
              <a:rPr lang="pt-BR" sz="2000" dirty="0">
                <a:solidFill>
                  <a:srgbClr val="666666"/>
                </a:solidFill>
              </a:rPr>
              <a:t>, uma conversa é formatada primeiro com uma mensagem do sistema, seguida por mensagens alternadas do usuário e do assistente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4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Requisições HTTP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546764" y="387234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Python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9318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72"/>
          <a:stretch/>
        </p:blipFill>
        <p:spPr bwMode="auto">
          <a:xfrm>
            <a:off x="497266" y="973746"/>
            <a:ext cx="5681862" cy="364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5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Resposta no formato </a:t>
            </a:r>
            <a:r>
              <a:rPr lang="pt-BR" i="1" dirty="0" smtClean="0">
                <a:solidFill>
                  <a:srgbClr val="666666"/>
                </a:solidFill>
              </a:rPr>
              <a:t>JSON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3074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9" y="1447053"/>
            <a:ext cx="8152094" cy="242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71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Texto da resposta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4098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66"/>
          <a:stretch/>
        </p:blipFill>
        <p:spPr bwMode="auto">
          <a:xfrm>
            <a:off x="367847" y="1361643"/>
            <a:ext cx="8130152" cy="122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23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chat 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512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1051175"/>
            <a:ext cx="6724970" cy="39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43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Requisições HTTP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352800" y="38723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JavaScript (Node.js)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75264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Requisições HTTP utilizando JavaScript (Node.js)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É </a:t>
            </a:r>
            <a:r>
              <a:rPr lang="pt-BR" sz="2000" dirty="0">
                <a:solidFill>
                  <a:srgbClr val="666666"/>
                </a:solidFill>
              </a:rPr>
              <a:t>apresentado como realizar </a:t>
            </a:r>
            <a:r>
              <a:rPr lang="pt-BR" sz="2000" b="1" dirty="0">
                <a:solidFill>
                  <a:srgbClr val="FF0000"/>
                </a:solidFill>
              </a:rPr>
              <a:t>requisições HTTP </a:t>
            </a:r>
            <a:r>
              <a:rPr lang="pt-BR" sz="2000" dirty="0">
                <a:solidFill>
                  <a:srgbClr val="666666"/>
                </a:solidFill>
              </a:rPr>
              <a:t>em </a:t>
            </a:r>
            <a:r>
              <a:rPr lang="pt-BR" sz="2000" b="1" dirty="0">
                <a:solidFill>
                  <a:srgbClr val="00B050"/>
                </a:solidFill>
              </a:rPr>
              <a:t>Node.js</a:t>
            </a:r>
            <a:r>
              <a:rPr lang="pt-BR" sz="2000" dirty="0">
                <a:solidFill>
                  <a:srgbClr val="666666"/>
                </a:solidFill>
              </a:rPr>
              <a:t> utilizando a biblioteca </a:t>
            </a:r>
            <a:r>
              <a:rPr lang="pt-BR" sz="2000" b="1" dirty="0" err="1" smtClean="0">
                <a:solidFill>
                  <a:srgbClr val="7030A0"/>
                </a:solidFill>
              </a:rPr>
              <a:t>axios</a:t>
            </a:r>
            <a:endParaRPr lang="pt-BR" sz="2000" b="1" dirty="0" smtClean="0">
              <a:solidFill>
                <a:srgbClr val="7030A0"/>
              </a:solidFill>
            </a:endParaRP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533400" lvl="0" indent="-4572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Esse </a:t>
            </a:r>
            <a:r>
              <a:rPr lang="pt-BR" sz="2000" dirty="0">
                <a:solidFill>
                  <a:srgbClr val="666666"/>
                </a:solidFill>
              </a:rPr>
              <a:t>pacote simplifica as chamadas HTTP e pode ser facilmente integrado em projetos </a:t>
            </a:r>
            <a:r>
              <a:rPr lang="pt-BR" sz="2000" b="1" dirty="0" smtClean="0">
                <a:solidFill>
                  <a:srgbClr val="00B050"/>
                </a:solidFill>
              </a:rPr>
              <a:t>Node.js</a:t>
            </a: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Para </a:t>
            </a:r>
            <a:r>
              <a:rPr lang="pt-BR" sz="2000" dirty="0">
                <a:solidFill>
                  <a:srgbClr val="666666"/>
                </a:solidFill>
              </a:rPr>
              <a:t>instalá-lo, basta executar o seguinte comando</a:t>
            </a:r>
            <a:r>
              <a:rPr lang="pt-BR" sz="2000" dirty="0" smtClean="0">
                <a:solidFill>
                  <a:srgbClr val="666666"/>
                </a:solidFill>
              </a:rPr>
              <a:t>:</a:t>
            </a:r>
          </a:p>
          <a:p>
            <a:pPr marL="533400" lvl="1" indent="0">
              <a:buClr>
                <a:srgbClr val="666666"/>
              </a:buClr>
              <a:buSzPts val="2400"/>
              <a:buNone/>
            </a:pPr>
            <a:r>
              <a:rPr lang="pt-BR" sz="1600" dirty="0" smtClean="0">
                <a:solidFill>
                  <a:srgbClr val="666666"/>
                </a:solidFill>
              </a:rPr>
              <a:t> </a:t>
            </a:r>
            <a:r>
              <a:rPr lang="pt-BR" sz="2000" b="1" dirty="0" err="1">
                <a:solidFill>
                  <a:schemeClr val="bg2"/>
                </a:solidFill>
              </a:rPr>
              <a:t>npm</a:t>
            </a:r>
            <a:r>
              <a:rPr lang="pt-BR" sz="2000" b="1" dirty="0">
                <a:solidFill>
                  <a:schemeClr val="bg2"/>
                </a:solidFill>
              </a:rPr>
              <a:t> </a:t>
            </a:r>
            <a:r>
              <a:rPr lang="pt-BR" sz="2000" b="1" dirty="0" err="1">
                <a:solidFill>
                  <a:schemeClr val="bg2"/>
                </a:solidFill>
              </a:rPr>
              <a:t>install</a:t>
            </a:r>
            <a:r>
              <a:rPr lang="pt-BR" sz="2000" b="1" dirty="0">
                <a:solidFill>
                  <a:schemeClr val="bg2"/>
                </a:solidFill>
              </a:rPr>
              <a:t> </a:t>
            </a:r>
            <a:r>
              <a:rPr lang="pt-BR" sz="2000" b="1" dirty="0" err="1" smtClean="0">
                <a:solidFill>
                  <a:schemeClr val="bg2"/>
                </a:solidFill>
              </a:rPr>
              <a:t>axios</a:t>
            </a:r>
            <a:endParaRPr lang="pt-BR" sz="2000" b="1" dirty="0" smtClean="0">
              <a:solidFill>
                <a:schemeClr val="bg2"/>
              </a:solidFill>
            </a:endParaRPr>
          </a:p>
          <a:p>
            <a:pPr marL="533400" lvl="0" indent="-4572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533400" lvl="0" indent="-4572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Com </a:t>
            </a:r>
            <a:r>
              <a:rPr lang="pt-BR" sz="2000" dirty="0">
                <a:solidFill>
                  <a:srgbClr val="666666"/>
                </a:solidFill>
              </a:rPr>
              <a:t>o pacote instalado, é possível realizar chamadas a diversos serviços Web, incluindo 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dirty="0">
                <a:solidFill>
                  <a:srgbClr val="666666"/>
                </a:solidFill>
              </a:rPr>
              <a:t> da </a:t>
            </a:r>
            <a:r>
              <a:rPr lang="pt-BR" sz="2000" b="1" dirty="0">
                <a:solidFill>
                  <a:srgbClr val="0070C0"/>
                </a:solidFill>
              </a:rPr>
              <a:t>OpenAI</a:t>
            </a:r>
            <a:endParaRPr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9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614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2" y="1020113"/>
            <a:ext cx="7891602" cy="405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9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</a:rPr>
              <a:t>Agenda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693150" y="1541925"/>
            <a:ext cx="2041200" cy="864900"/>
            <a:chOff x="209525" y="1302025"/>
            <a:chExt cx="2041200" cy="864900"/>
          </a:xfrm>
        </p:grpSpPr>
        <p:cxnSp>
          <p:nvCxnSpPr>
            <p:cNvPr id="81" name="Google Shape;81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580325" y="1302025"/>
              <a:ext cx="16704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Visão geral dos </a:t>
              </a:r>
              <a:r>
                <a:rPr lang="pt-BR" sz="1600" b="1" i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endpoints</a:t>
              </a:r>
              <a:endParaRPr sz="1600" b="1" i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Modelos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797537" y="2711625"/>
            <a:ext cx="2382081" cy="864900"/>
            <a:chOff x="407687" y="2467600"/>
            <a:chExt cx="2382081" cy="864900"/>
          </a:xfrm>
        </p:grpSpPr>
        <p:cxnSp>
          <p:nvCxnSpPr>
            <p:cNvPr id="84" name="Google Shape;84;p14"/>
            <p:cNvCxnSpPr/>
            <p:nvPr/>
          </p:nvCxnSpPr>
          <p:spPr>
            <a:xfrm rot="2700000">
              <a:off x="407687" y="2648027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674100" y="2467600"/>
              <a:ext cx="2115668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Requisições HTTP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pt-BR" sz="1200" dirty="0" smtClean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93138" y="3777475"/>
            <a:ext cx="3681010" cy="864900"/>
            <a:chOff x="209525" y="1302025"/>
            <a:chExt cx="3681010" cy="864900"/>
          </a:xfrm>
        </p:grpSpPr>
        <p:cxnSp>
          <p:nvCxnSpPr>
            <p:cNvPr id="87" name="Google Shape;87;p14"/>
            <p:cNvCxnSpPr/>
            <p:nvPr/>
          </p:nvCxnSpPr>
          <p:spPr>
            <a:xfrm rot="2700000">
              <a:off x="313912" y="1482452"/>
              <a:ext cx="504026" cy="504026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" name="Google Shape;88;p14"/>
            <p:cNvSpPr txBox="1"/>
            <p:nvPr/>
          </p:nvSpPr>
          <p:spPr>
            <a:xfrm>
              <a:off x="580335" y="1302025"/>
              <a:ext cx="3310200" cy="8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b="1" dirty="0" smtClean="0">
                  <a:solidFill>
                    <a:schemeClr val="lt2"/>
                  </a:solidFill>
                  <a:latin typeface="Lato"/>
                  <a:ea typeface="Lato"/>
                  <a:cs typeface="Lato"/>
                  <a:sym typeface="Lato"/>
                </a:rPr>
                <a:t>Utilizando a biblioteca da API</a:t>
              </a:r>
              <a:endParaRPr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>
                <a:lnSpc>
                  <a:spcPct val="115000"/>
                </a:lnSpc>
                <a:buClr>
                  <a:schemeClr val="dk2"/>
                </a:buClr>
                <a:buSzPts val="1100"/>
              </a:pPr>
              <a:r>
                <a:rPr lang="pt-BR" sz="1200" dirty="0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Python e JavaScript (Node.js)</a:t>
              </a:r>
              <a:endParaRPr lang="pt-BR" sz="1600" b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9" name="Google Shape;89;p14"/>
          <p:cNvSpPr/>
          <p:nvPr/>
        </p:nvSpPr>
        <p:spPr>
          <a:xfrm>
            <a:off x="471425" y="17775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1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471425" y="294727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2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71413" y="4013125"/>
            <a:ext cx="428400" cy="393600"/>
          </a:xfrm>
          <a:prstGeom prst="ellipse">
            <a:avLst/>
          </a:prstGeom>
          <a:solidFill>
            <a:srgbClr val="FB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FFFF"/>
                </a:solidFill>
              </a:rPr>
              <a:t>3</a:t>
            </a:r>
            <a:endParaRPr sz="1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chat 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7170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3" y="1012827"/>
            <a:ext cx="6620248" cy="400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30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err="1" smtClean="0">
                <a:solidFill>
                  <a:schemeClr val="accent5"/>
                </a:solidFill>
              </a:rPr>
              <a:t>Utizando</a:t>
            </a:r>
            <a:r>
              <a:rPr lang="pt-BR" sz="8040" dirty="0" smtClean="0">
                <a:solidFill>
                  <a:schemeClr val="accent5"/>
                </a:solidFill>
              </a:rPr>
              <a:t> a biblioteca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546764" y="387234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Python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423869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Utilizando a biblioteca da API em Python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666666"/>
                </a:solidFill>
              </a:rPr>
              <a:t>Ao trabalhar com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>
                <a:solidFill>
                  <a:srgbClr val="666666"/>
                </a:solidFill>
              </a:rPr>
              <a:t> em </a:t>
            </a:r>
            <a:r>
              <a:rPr lang="pt-BR" sz="2400" b="1" dirty="0">
                <a:solidFill>
                  <a:srgbClr val="666666"/>
                </a:solidFill>
              </a:rPr>
              <a:t>Python</a:t>
            </a:r>
            <a:r>
              <a:rPr lang="pt-BR" sz="2400" dirty="0">
                <a:solidFill>
                  <a:srgbClr val="666666"/>
                </a:solidFill>
              </a:rPr>
              <a:t>, pode-se utilizar a biblioteca oficial fornecida pela própria </a:t>
            </a:r>
            <a:r>
              <a:rPr lang="pt-BR" sz="2400" b="1" dirty="0" smtClean="0">
                <a:solidFill>
                  <a:srgbClr val="0070C0"/>
                </a:solidFill>
              </a:rPr>
              <a:t>OpenAI</a:t>
            </a:r>
          </a:p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Esta </a:t>
            </a:r>
            <a:r>
              <a:rPr lang="pt-BR" sz="2400" dirty="0">
                <a:solidFill>
                  <a:srgbClr val="666666"/>
                </a:solidFill>
              </a:rPr>
              <a:t>biblioteca simplifica a interação com a </a:t>
            </a:r>
            <a:r>
              <a:rPr lang="pt-BR" sz="2400" b="1" dirty="0">
                <a:solidFill>
                  <a:srgbClr val="00B050"/>
                </a:solidFill>
              </a:rPr>
              <a:t>API</a:t>
            </a:r>
            <a:r>
              <a:rPr lang="pt-BR" sz="2400" dirty="0" smtClean="0">
                <a:solidFill>
                  <a:srgbClr val="666666"/>
                </a:solidFill>
              </a:rPr>
              <a:t>, </a:t>
            </a:r>
            <a:r>
              <a:rPr lang="pt-BR" sz="2400" b="1" dirty="0">
                <a:solidFill>
                  <a:srgbClr val="FF0000"/>
                </a:solidFill>
              </a:rPr>
              <a:t>eliminando a necessidade</a:t>
            </a:r>
            <a:r>
              <a:rPr lang="pt-BR" sz="2400" dirty="0">
                <a:solidFill>
                  <a:srgbClr val="666666"/>
                </a:solidFill>
              </a:rPr>
              <a:t> de </a:t>
            </a:r>
            <a:r>
              <a:rPr lang="pt-BR" sz="2400" b="1" dirty="0">
                <a:solidFill>
                  <a:srgbClr val="666666"/>
                </a:solidFill>
              </a:rPr>
              <a:t>lidar diretamente com requisições HTTP</a:t>
            </a:r>
            <a:endParaRPr sz="2400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99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8194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81"/>
          <a:stretch/>
        </p:blipFill>
        <p:spPr bwMode="auto">
          <a:xfrm>
            <a:off x="400280" y="1264373"/>
            <a:ext cx="5760314" cy="25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932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Resposta no formato </a:t>
            </a:r>
            <a:r>
              <a:rPr lang="pt-BR" i="1" dirty="0" smtClean="0">
                <a:solidFill>
                  <a:srgbClr val="666666"/>
                </a:solidFill>
              </a:rPr>
              <a:t>JSON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9218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3" y="1091913"/>
            <a:ext cx="7662476" cy="354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3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Utilizando a biblioteca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4" name="CaixaDeTexto 3"/>
          <p:cNvSpPr txBox="1"/>
          <p:nvPr/>
        </p:nvSpPr>
        <p:spPr>
          <a:xfrm>
            <a:off x="3352800" y="38723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 smtClean="0"/>
              <a:t>JavaScript (Node.js)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8473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Endpoint </a:t>
            </a:r>
            <a:r>
              <a:rPr lang="pt-BR" i="1" dirty="0" smtClean="0">
                <a:solidFill>
                  <a:srgbClr val="666666"/>
                </a:solidFill>
              </a:rPr>
              <a:t>completions</a:t>
            </a:r>
            <a:endParaRPr i="1" dirty="0">
              <a:solidFill>
                <a:srgbClr val="666666"/>
              </a:solidFill>
            </a:endParaRPr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2" y="1051175"/>
            <a:ext cx="7729184" cy="391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61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234950" y="1304850"/>
            <a:ext cx="6501900" cy="23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8040" dirty="0" smtClean="0">
                <a:solidFill>
                  <a:schemeClr val="accent5"/>
                </a:solidFill>
              </a:rPr>
              <a:t>Visão geral dos </a:t>
            </a:r>
            <a:r>
              <a:rPr lang="pt-BR" sz="8040" i="1" dirty="0" smtClean="0">
                <a:solidFill>
                  <a:schemeClr val="accent5"/>
                </a:solidFill>
              </a:rPr>
              <a:t>endpoints</a:t>
            </a:r>
            <a:endParaRPr sz="8040" i="1" dirty="0">
              <a:solidFill>
                <a:schemeClr val="accent5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Basicamente, um </a:t>
            </a:r>
            <a:r>
              <a:rPr lang="pt-BR" sz="2000" b="1" i="1" dirty="0">
                <a:solidFill>
                  <a:srgbClr val="7030A0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é um ponto de entrada para interagir com os </a:t>
            </a:r>
            <a:r>
              <a:rPr lang="pt-BR" sz="2000" dirty="0" smtClean="0">
                <a:solidFill>
                  <a:srgbClr val="666666"/>
                </a:solidFill>
              </a:rPr>
              <a:t>serviços </a:t>
            </a:r>
            <a:r>
              <a:rPr lang="pt-BR" sz="2000" dirty="0">
                <a:solidFill>
                  <a:srgbClr val="666666"/>
                </a:solidFill>
              </a:rPr>
              <a:t>e recursos disponibilizados pela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dirty="0">
                <a:solidFill>
                  <a:srgbClr val="666666"/>
                </a:solidFill>
              </a:rPr>
              <a:t> da </a:t>
            </a:r>
            <a:r>
              <a:rPr lang="pt-BR" sz="2000" b="1" dirty="0" smtClean="0">
                <a:solidFill>
                  <a:srgbClr val="0070C0"/>
                </a:solidFill>
              </a:rPr>
              <a:t>OpenAI</a:t>
            </a: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A </a:t>
            </a:r>
            <a:r>
              <a:rPr lang="pt-BR" sz="2000" b="1" dirty="0">
                <a:solidFill>
                  <a:srgbClr val="00B050"/>
                </a:solidFill>
              </a:rPr>
              <a:t>API</a:t>
            </a:r>
            <a:r>
              <a:rPr lang="pt-BR" sz="2000" dirty="0" smtClean="0">
                <a:solidFill>
                  <a:srgbClr val="666666"/>
                </a:solidFill>
              </a:rPr>
              <a:t> </a:t>
            </a:r>
            <a:r>
              <a:rPr lang="pt-BR" sz="2000" dirty="0">
                <a:solidFill>
                  <a:srgbClr val="666666"/>
                </a:solidFill>
              </a:rPr>
              <a:t>disponibiliza diversos </a:t>
            </a:r>
            <a:r>
              <a:rPr lang="pt-BR" sz="2000" b="1" i="1" dirty="0">
                <a:solidFill>
                  <a:srgbClr val="7030A0"/>
                </a:solidFill>
              </a:rPr>
              <a:t>endpoints</a:t>
            </a:r>
            <a:r>
              <a:rPr lang="pt-BR" sz="2000" dirty="0">
                <a:solidFill>
                  <a:srgbClr val="666666"/>
                </a:solidFill>
              </a:rPr>
              <a:t>: </a:t>
            </a: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800" b="1" dirty="0">
                <a:solidFill>
                  <a:schemeClr val="bg2"/>
                </a:solidFill>
              </a:rPr>
              <a:t>C</a:t>
            </a:r>
            <a:r>
              <a:rPr lang="pt-BR" sz="1800" b="1" dirty="0" smtClean="0">
                <a:solidFill>
                  <a:schemeClr val="bg2"/>
                </a:solidFill>
              </a:rPr>
              <a:t>ompletions  </a:t>
            </a:r>
            <a:r>
              <a:rPr lang="pt-BR" sz="1800" b="1" dirty="0">
                <a:solidFill>
                  <a:schemeClr val="bg2"/>
                </a:solidFill>
              </a:rPr>
              <a:t>(refere-se a “completar” ou “continuar” um texto</a:t>
            </a:r>
            <a:r>
              <a:rPr lang="pt-BR" sz="1800" b="1" dirty="0" smtClean="0">
                <a:solidFill>
                  <a:schemeClr val="bg2"/>
                </a:solidFill>
              </a:rPr>
              <a:t>)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2400" b="1" dirty="0">
                <a:solidFill>
                  <a:srgbClr val="FF0000"/>
                </a:solidFill>
              </a:rPr>
              <a:t>C</a:t>
            </a:r>
            <a:r>
              <a:rPr lang="pt-BR" sz="2400" b="1" dirty="0" smtClean="0">
                <a:solidFill>
                  <a:srgbClr val="FF0000"/>
                </a:solidFill>
              </a:rPr>
              <a:t>hat completions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600" dirty="0">
                <a:solidFill>
                  <a:srgbClr val="666666"/>
                </a:solidFill>
              </a:rPr>
              <a:t>G</a:t>
            </a:r>
            <a:r>
              <a:rPr lang="pt-BR" sz="1600" dirty="0" smtClean="0">
                <a:solidFill>
                  <a:srgbClr val="666666"/>
                </a:solidFill>
              </a:rPr>
              <a:t>eração </a:t>
            </a:r>
            <a:r>
              <a:rPr lang="pt-BR" sz="1600" dirty="0">
                <a:solidFill>
                  <a:srgbClr val="666666"/>
                </a:solidFill>
              </a:rPr>
              <a:t>de </a:t>
            </a:r>
            <a:r>
              <a:rPr lang="pt-BR" sz="1600" dirty="0" smtClean="0">
                <a:solidFill>
                  <a:srgbClr val="666666"/>
                </a:solidFill>
              </a:rPr>
              <a:t>imagens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600" dirty="0">
                <a:solidFill>
                  <a:srgbClr val="666666"/>
                </a:solidFill>
              </a:rPr>
              <a:t>F</a:t>
            </a:r>
            <a:r>
              <a:rPr lang="pt-BR" sz="1600" dirty="0" smtClean="0">
                <a:solidFill>
                  <a:srgbClr val="666666"/>
                </a:solidFill>
              </a:rPr>
              <a:t>ala </a:t>
            </a:r>
            <a:r>
              <a:rPr lang="pt-BR" sz="1600" dirty="0">
                <a:solidFill>
                  <a:srgbClr val="666666"/>
                </a:solidFill>
              </a:rPr>
              <a:t>para texto (transcrições e traduções</a:t>
            </a:r>
            <a:r>
              <a:rPr lang="pt-BR" sz="1600" dirty="0" smtClean="0">
                <a:solidFill>
                  <a:srgbClr val="666666"/>
                </a:solidFill>
              </a:rPr>
              <a:t>)</a:t>
            </a:r>
          </a:p>
          <a:p>
            <a:pPr marL="533400" lvl="1" indent="0">
              <a:lnSpc>
                <a:spcPct val="150000"/>
              </a:lnSpc>
              <a:buClr>
                <a:srgbClr val="666666"/>
              </a:buClr>
              <a:buSzPts val="2400"/>
              <a:buNone/>
            </a:pPr>
            <a:r>
              <a:rPr lang="pt-BR" sz="1600" dirty="0">
                <a:solidFill>
                  <a:srgbClr val="666666"/>
                </a:solidFill>
              </a:rPr>
              <a:t>M</a:t>
            </a:r>
            <a:r>
              <a:rPr lang="pt-BR" sz="1600" dirty="0" smtClean="0">
                <a:solidFill>
                  <a:srgbClr val="666666"/>
                </a:solidFill>
              </a:rPr>
              <a:t>oderações</a:t>
            </a: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just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 principal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dirty="0">
                <a:solidFill>
                  <a:srgbClr val="666666"/>
                </a:solidFill>
              </a:rPr>
              <a:t> da API </a:t>
            </a:r>
            <a:r>
              <a:rPr lang="pt-BR" sz="2000" b="1" dirty="0">
                <a:solidFill>
                  <a:srgbClr val="FF0000"/>
                </a:solidFill>
              </a:rPr>
              <a:t>ainda</a:t>
            </a:r>
            <a:r>
              <a:rPr lang="pt-BR" sz="2000" dirty="0">
                <a:solidFill>
                  <a:srgbClr val="666666"/>
                </a:solidFill>
              </a:rPr>
              <a:t> é o </a:t>
            </a:r>
            <a:r>
              <a:rPr lang="pt-BR" sz="2000" b="1" dirty="0">
                <a:solidFill>
                  <a:srgbClr val="7030A0"/>
                </a:solidFill>
              </a:rPr>
              <a:t>“completions”</a:t>
            </a:r>
            <a:r>
              <a:rPr lang="pt-BR" sz="2000" dirty="0">
                <a:solidFill>
                  <a:srgbClr val="666666"/>
                </a:solidFill>
              </a:rPr>
              <a:t>, que fornece uma interface simples e flexível o suficiente para realizar praticamente qualquer tarefa de </a:t>
            </a:r>
            <a:r>
              <a:rPr lang="pt-BR" sz="2000" b="1" dirty="0">
                <a:solidFill>
                  <a:srgbClr val="FFC000"/>
                </a:solidFill>
              </a:rPr>
              <a:t>PLN</a:t>
            </a:r>
            <a:r>
              <a:rPr lang="pt-BR" sz="2000" dirty="0">
                <a:solidFill>
                  <a:srgbClr val="666666"/>
                </a:solidFill>
              </a:rPr>
              <a:t>, incluindo geração de conteúdo, sumarização, análise de sentimentos e muito </a:t>
            </a:r>
            <a:r>
              <a:rPr lang="pt-BR" sz="2000" dirty="0" smtClean="0">
                <a:solidFill>
                  <a:srgbClr val="666666"/>
                </a:solidFill>
              </a:rPr>
              <a:t>mais</a:t>
            </a:r>
          </a:p>
          <a:p>
            <a:pPr marL="419100" lvl="0" indent="-342900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>
              <a:lnSpc>
                <a:spcPct val="150000"/>
              </a:lnSpc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Além </a:t>
            </a:r>
            <a:r>
              <a:rPr lang="pt-BR" sz="2000" dirty="0">
                <a:solidFill>
                  <a:srgbClr val="666666"/>
                </a:solidFill>
              </a:rPr>
              <a:t>disso, é possível utilizar 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b="1" dirty="0">
                <a:solidFill>
                  <a:srgbClr val="7030A0"/>
                </a:solidFill>
              </a:rPr>
              <a:t> “completions”</a:t>
            </a:r>
            <a:r>
              <a:rPr lang="pt-BR" sz="2000" dirty="0">
                <a:solidFill>
                  <a:srgbClr val="666666"/>
                </a:solidFill>
              </a:rPr>
              <a:t> com diferentes modelos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5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Os modelos </a:t>
            </a:r>
            <a:r>
              <a:rPr lang="pt-BR" sz="2000" b="1" dirty="0">
                <a:solidFill>
                  <a:srgbClr val="666666"/>
                </a:solidFill>
              </a:rPr>
              <a:t>GPT</a:t>
            </a:r>
            <a:r>
              <a:rPr lang="pt-BR" sz="2000" dirty="0">
                <a:solidFill>
                  <a:srgbClr val="666666"/>
                </a:solidFill>
              </a:rPr>
              <a:t> da </a:t>
            </a:r>
            <a:r>
              <a:rPr lang="pt-BR" sz="2000" b="1" dirty="0">
                <a:solidFill>
                  <a:srgbClr val="0070C0"/>
                </a:solidFill>
              </a:rPr>
              <a:t>OpenAI</a:t>
            </a:r>
            <a:r>
              <a:rPr lang="pt-BR" sz="2000" dirty="0">
                <a:solidFill>
                  <a:srgbClr val="666666"/>
                </a:solidFill>
              </a:rPr>
              <a:t> foram treinados para entender linguagem natural e </a:t>
            </a:r>
            <a:r>
              <a:rPr lang="pt-BR" sz="2000" dirty="0" smtClean="0">
                <a:solidFill>
                  <a:srgbClr val="666666"/>
                </a:solidFill>
              </a:rPr>
              <a:t>código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Esses </a:t>
            </a:r>
            <a:r>
              <a:rPr lang="pt-BR" sz="2000" dirty="0">
                <a:solidFill>
                  <a:srgbClr val="666666"/>
                </a:solidFill>
              </a:rPr>
              <a:t>modelos fornecem saídas de texto em resposta às suas </a:t>
            </a:r>
            <a:r>
              <a:rPr lang="pt-BR" sz="2000" dirty="0" smtClean="0">
                <a:solidFill>
                  <a:srgbClr val="666666"/>
                </a:solidFill>
              </a:rPr>
              <a:t>entradas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As </a:t>
            </a:r>
            <a:r>
              <a:rPr lang="pt-BR" sz="2000" dirty="0">
                <a:solidFill>
                  <a:srgbClr val="666666"/>
                </a:solidFill>
              </a:rPr>
              <a:t>entradas para esses modelos também são chamadas de </a:t>
            </a:r>
            <a:r>
              <a:rPr lang="pt-BR" sz="2000" b="1" i="1" dirty="0" err="1" smtClean="0">
                <a:solidFill>
                  <a:srgbClr val="7030A0"/>
                </a:solidFill>
              </a:rPr>
              <a:t>prompts</a:t>
            </a: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 smtClean="0">
                <a:solidFill>
                  <a:srgbClr val="666666"/>
                </a:solidFill>
              </a:rPr>
              <a:t>Projetar </a:t>
            </a:r>
            <a:r>
              <a:rPr lang="pt-BR" sz="2000" dirty="0">
                <a:solidFill>
                  <a:srgbClr val="666666"/>
                </a:solidFill>
              </a:rPr>
              <a:t>um </a:t>
            </a:r>
            <a:r>
              <a:rPr lang="pt-BR" sz="2000" b="1" dirty="0" err="1">
                <a:solidFill>
                  <a:srgbClr val="7030A0"/>
                </a:solidFill>
              </a:rPr>
              <a:t>prompt</a:t>
            </a:r>
            <a:r>
              <a:rPr lang="pt-BR" sz="2000" dirty="0">
                <a:solidFill>
                  <a:srgbClr val="666666"/>
                </a:solidFill>
              </a:rPr>
              <a:t> é essencialmente como se “programa” um modelo </a:t>
            </a:r>
            <a:r>
              <a:rPr lang="pt-BR" sz="2000" b="1" dirty="0">
                <a:solidFill>
                  <a:srgbClr val="666666"/>
                </a:solidFill>
              </a:rPr>
              <a:t>GPT</a:t>
            </a:r>
            <a:r>
              <a:rPr lang="pt-BR" sz="2000" dirty="0">
                <a:solidFill>
                  <a:srgbClr val="666666"/>
                </a:solidFill>
              </a:rPr>
              <a:t>, geralmente fornecendo instruções ou alguns exemplos de como concluir uma tarefa com êxito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Os </a:t>
            </a:r>
            <a:r>
              <a:rPr lang="pt-BR" sz="2400" dirty="0">
                <a:solidFill>
                  <a:srgbClr val="666666"/>
                </a:solidFill>
              </a:rPr>
              <a:t>modelos mais recentes, </a:t>
            </a:r>
            <a:r>
              <a:rPr lang="pt-BR" sz="2400" b="1" dirty="0">
                <a:solidFill>
                  <a:srgbClr val="666666"/>
                </a:solidFill>
              </a:rPr>
              <a:t>gpt-4 </a:t>
            </a:r>
            <a:r>
              <a:rPr lang="pt-BR" sz="2400" dirty="0">
                <a:solidFill>
                  <a:srgbClr val="666666"/>
                </a:solidFill>
              </a:rPr>
              <a:t>e </a:t>
            </a:r>
            <a:r>
              <a:rPr lang="pt-BR" sz="2400" b="1" dirty="0">
                <a:solidFill>
                  <a:srgbClr val="666666"/>
                </a:solidFill>
              </a:rPr>
              <a:t>gpt-3.5-turbo</a:t>
            </a:r>
            <a:r>
              <a:rPr lang="pt-BR" sz="2400" dirty="0">
                <a:solidFill>
                  <a:srgbClr val="666666"/>
                </a:solidFill>
              </a:rPr>
              <a:t>, são acessados por meio do </a:t>
            </a:r>
            <a:r>
              <a:rPr lang="pt-BR" sz="2400" b="1" i="1" dirty="0">
                <a:solidFill>
                  <a:schemeClr val="bg2"/>
                </a:solidFill>
              </a:rPr>
              <a:t>endpoint</a:t>
            </a:r>
            <a:r>
              <a:rPr lang="pt-BR" sz="2400" dirty="0">
                <a:solidFill>
                  <a:srgbClr val="666666"/>
                </a:solidFill>
              </a:rPr>
              <a:t> </a:t>
            </a:r>
            <a:r>
              <a:rPr lang="pt-BR" sz="2400" b="1" dirty="0">
                <a:solidFill>
                  <a:srgbClr val="7030A0"/>
                </a:solidFill>
              </a:rPr>
              <a:t>“chat completions</a:t>
            </a:r>
            <a:r>
              <a:rPr lang="pt-BR" sz="2400" b="1" dirty="0" smtClean="0">
                <a:solidFill>
                  <a:srgbClr val="7030A0"/>
                </a:solidFill>
              </a:rPr>
              <a:t>”</a:t>
            </a: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400" dirty="0" smtClean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 </a:t>
            </a:r>
            <a:r>
              <a:rPr lang="pt-BR" sz="2400" dirty="0">
                <a:solidFill>
                  <a:srgbClr val="666666"/>
                </a:solidFill>
              </a:rPr>
              <a:t>Atualmente, apenas os </a:t>
            </a:r>
            <a:r>
              <a:rPr lang="pt-BR" sz="2400" b="1" dirty="0">
                <a:solidFill>
                  <a:srgbClr val="FF0000"/>
                </a:solidFill>
              </a:rPr>
              <a:t>modelos legados </a:t>
            </a:r>
            <a:r>
              <a:rPr lang="pt-BR" sz="2400" dirty="0">
                <a:solidFill>
                  <a:srgbClr val="666666"/>
                </a:solidFill>
              </a:rPr>
              <a:t>mais antigos estão disponíveis por meio do </a:t>
            </a:r>
            <a:r>
              <a:rPr lang="pt-BR" sz="2400" b="1" dirty="0">
                <a:solidFill>
                  <a:schemeClr val="bg2"/>
                </a:solidFill>
              </a:rPr>
              <a:t>endpoint</a:t>
            </a:r>
            <a:r>
              <a:rPr lang="pt-BR" sz="2400" b="1" dirty="0">
                <a:solidFill>
                  <a:srgbClr val="7030A0"/>
                </a:solidFill>
              </a:rPr>
              <a:t> “completions” </a:t>
            </a:r>
            <a:endParaRPr lang="pt-BR" sz="2400" b="1" dirty="0" smtClean="0">
              <a:solidFill>
                <a:srgbClr val="7030A0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4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400" dirty="0" smtClean="0">
                <a:solidFill>
                  <a:srgbClr val="666666"/>
                </a:solidFill>
              </a:rPr>
              <a:t>Esse </a:t>
            </a:r>
            <a:r>
              <a:rPr lang="pt-BR" sz="2400" b="1" dirty="0">
                <a:solidFill>
                  <a:schemeClr val="bg2"/>
                </a:solidFill>
              </a:rPr>
              <a:t>endpoint</a:t>
            </a:r>
            <a:r>
              <a:rPr lang="pt-BR" sz="2400" dirty="0">
                <a:solidFill>
                  <a:srgbClr val="666666"/>
                </a:solidFill>
              </a:rPr>
              <a:t> recebeu sua atualização final em julho de 2023 e </a:t>
            </a:r>
            <a:r>
              <a:rPr lang="pt-BR" sz="2400" b="1" dirty="0">
                <a:solidFill>
                  <a:srgbClr val="FF0000"/>
                </a:solidFill>
              </a:rPr>
              <a:t>será encerrado em 4 de janeiro de 2024</a:t>
            </a:r>
            <a:endParaRPr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5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Visão geral dos endpoints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03300" y="1051175"/>
            <a:ext cx="84255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O modelo </a:t>
            </a:r>
            <a:r>
              <a:rPr lang="pt-BR" sz="2000" b="1" dirty="0">
                <a:solidFill>
                  <a:srgbClr val="FFC000"/>
                </a:solidFill>
              </a:rPr>
              <a:t>text-davinci-003</a:t>
            </a:r>
            <a:r>
              <a:rPr lang="pt-BR" sz="2000" dirty="0">
                <a:solidFill>
                  <a:srgbClr val="666666"/>
                </a:solidFill>
              </a:rPr>
              <a:t>, disponível no </a:t>
            </a:r>
            <a:r>
              <a:rPr lang="pt-BR" sz="2000" b="1" dirty="0">
                <a:solidFill>
                  <a:schemeClr val="bg2"/>
                </a:solidFill>
              </a:rPr>
              <a:t>endpoint</a:t>
            </a:r>
            <a:r>
              <a:rPr lang="pt-BR" sz="2000" b="1" dirty="0">
                <a:solidFill>
                  <a:srgbClr val="7030A0"/>
                </a:solidFill>
              </a:rPr>
              <a:t> “completions”</a:t>
            </a:r>
            <a:r>
              <a:rPr lang="pt-BR" sz="2000" dirty="0">
                <a:solidFill>
                  <a:srgbClr val="666666"/>
                </a:solidFill>
              </a:rPr>
              <a:t>, é um dos modelos de linguagem mais poderosos e versáteis disponíveis na plataforma da </a:t>
            </a:r>
            <a:r>
              <a:rPr lang="pt-BR" sz="2000" b="1" dirty="0" smtClean="0">
                <a:solidFill>
                  <a:srgbClr val="0070C0"/>
                </a:solidFill>
              </a:rPr>
              <a:t>OpenAI</a:t>
            </a: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Ele é parte da família de modelos </a:t>
            </a:r>
            <a:r>
              <a:rPr lang="pt-BR" sz="2000" b="1" dirty="0">
                <a:solidFill>
                  <a:srgbClr val="666666"/>
                </a:solidFill>
              </a:rPr>
              <a:t>GPT</a:t>
            </a:r>
            <a:r>
              <a:rPr lang="pt-BR" sz="2000" dirty="0">
                <a:solidFill>
                  <a:srgbClr val="666666"/>
                </a:solidFill>
              </a:rPr>
              <a:t> e é treinado com uma </a:t>
            </a:r>
            <a:r>
              <a:rPr lang="pt-BR" sz="2000" b="1" dirty="0">
                <a:solidFill>
                  <a:srgbClr val="7030A0"/>
                </a:solidFill>
              </a:rPr>
              <a:t>arquitetura</a:t>
            </a:r>
            <a:r>
              <a:rPr lang="pt-BR" sz="2000" dirty="0">
                <a:solidFill>
                  <a:srgbClr val="666666"/>
                </a:solidFill>
              </a:rPr>
              <a:t> </a:t>
            </a:r>
            <a:r>
              <a:rPr lang="pt-BR" sz="2000" b="1" dirty="0">
                <a:solidFill>
                  <a:srgbClr val="7030A0"/>
                </a:solidFill>
              </a:rPr>
              <a:t>Transformer</a:t>
            </a:r>
            <a:r>
              <a:rPr lang="pt-BR" sz="2000" dirty="0">
                <a:solidFill>
                  <a:srgbClr val="666666"/>
                </a:solidFill>
              </a:rPr>
              <a:t> de várias camadas, com </a:t>
            </a:r>
            <a:r>
              <a:rPr lang="pt-BR" sz="2000" b="1" dirty="0">
                <a:solidFill>
                  <a:srgbClr val="FFC000"/>
                </a:solidFill>
              </a:rPr>
              <a:t>175 bilhões de </a:t>
            </a:r>
            <a:r>
              <a:rPr lang="pt-BR" sz="2000" b="1" dirty="0" smtClean="0">
                <a:solidFill>
                  <a:srgbClr val="FFC000"/>
                </a:solidFill>
              </a:rPr>
              <a:t>parâmetros</a:t>
            </a:r>
          </a:p>
          <a:p>
            <a:pPr marL="419100" lvl="0" indent="-342900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666666"/>
              </a:solidFill>
            </a:endParaRPr>
          </a:p>
          <a:p>
            <a:pPr marL="419100" lvl="0" indent="-342900" algn="just">
              <a:buClr>
                <a:srgbClr val="666666"/>
              </a:buClr>
              <a:buSzPts val="2400"/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rgbClr val="666666"/>
                </a:solidFill>
              </a:rPr>
              <a:t>Esse modelo é especialmente adequado para </a:t>
            </a:r>
            <a:r>
              <a:rPr lang="pt-BR" sz="2000" b="1" dirty="0">
                <a:solidFill>
                  <a:srgbClr val="00B050"/>
                </a:solidFill>
              </a:rPr>
              <a:t>tarefas de linguagem natural</a:t>
            </a:r>
            <a:r>
              <a:rPr lang="pt-BR" sz="2000" dirty="0">
                <a:solidFill>
                  <a:srgbClr val="666666"/>
                </a:solidFill>
              </a:rPr>
              <a:t> que exigem </a:t>
            </a:r>
            <a:r>
              <a:rPr lang="pt-BR" sz="2000" b="1" dirty="0">
                <a:solidFill>
                  <a:srgbClr val="666666"/>
                </a:solidFill>
              </a:rPr>
              <a:t>compreensão</a:t>
            </a:r>
            <a:r>
              <a:rPr lang="pt-BR" sz="2000" dirty="0">
                <a:solidFill>
                  <a:srgbClr val="666666"/>
                </a:solidFill>
              </a:rPr>
              <a:t> e </a:t>
            </a:r>
            <a:r>
              <a:rPr lang="pt-BR" sz="2000" b="1" dirty="0">
                <a:solidFill>
                  <a:srgbClr val="666666"/>
                </a:solidFill>
              </a:rPr>
              <a:t>geração de texto </a:t>
            </a:r>
            <a:r>
              <a:rPr lang="pt-BR" sz="2000" dirty="0">
                <a:solidFill>
                  <a:srgbClr val="666666"/>
                </a:solidFill>
              </a:rPr>
              <a:t>altamente avançadas</a:t>
            </a:r>
            <a:endParaRPr sz="2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 idx="4294967295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666666"/>
                </a:solidFill>
              </a:rPr>
              <a:t>Modelos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1026" name="Imagem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02"/>
          <a:stretch/>
        </p:blipFill>
        <p:spPr bwMode="auto">
          <a:xfrm>
            <a:off x="559610" y="1015703"/>
            <a:ext cx="5148462" cy="350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713037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704</Words>
  <Application>Microsoft Office PowerPoint</Application>
  <PresentationFormat>Apresentação na tela (16:9)</PresentationFormat>
  <Paragraphs>120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Raleway</vt:lpstr>
      <vt:lpstr>Wingdings</vt:lpstr>
      <vt:lpstr>Lato</vt:lpstr>
      <vt:lpstr>Swiss</vt:lpstr>
      <vt:lpstr>Introdução à API da OpenAI</vt:lpstr>
      <vt:lpstr>Agenda</vt:lpstr>
      <vt:lpstr>Visão geral dos endpoints</vt:lpstr>
      <vt:lpstr>Visão geral dos endpoints</vt:lpstr>
      <vt:lpstr>Visão geral dos endpoints</vt:lpstr>
      <vt:lpstr>Visão geral dos endpoints</vt:lpstr>
      <vt:lpstr>Visão geral dos endpoints</vt:lpstr>
      <vt:lpstr>Visão geral dos endpoints</vt:lpstr>
      <vt:lpstr>Modelos</vt:lpstr>
      <vt:lpstr>Visão geral dos endpoints</vt:lpstr>
      <vt:lpstr>Visão geral dos endpoints</vt:lpstr>
      <vt:lpstr>Requisições HTTP</vt:lpstr>
      <vt:lpstr>Endpoint completions</vt:lpstr>
      <vt:lpstr>Resposta no formato JSON</vt:lpstr>
      <vt:lpstr>Texto da resposta</vt:lpstr>
      <vt:lpstr>Endpoint chat completions</vt:lpstr>
      <vt:lpstr>Requisições HTTP</vt:lpstr>
      <vt:lpstr>Requisições HTTP utilizando JavaScript (Node.js)</vt:lpstr>
      <vt:lpstr>Endpoint completions</vt:lpstr>
      <vt:lpstr>Endpoint chat completions</vt:lpstr>
      <vt:lpstr>Utizando a biblioteca</vt:lpstr>
      <vt:lpstr>Utilizando a biblioteca da API em Python</vt:lpstr>
      <vt:lpstr>Endpoint completions</vt:lpstr>
      <vt:lpstr>Resposta no formato JSON</vt:lpstr>
      <vt:lpstr>Utilizando a biblioteca</vt:lpstr>
      <vt:lpstr>Endpoint completions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API da OpenAI</dc:title>
  <cp:lastModifiedBy>User</cp:lastModifiedBy>
  <cp:revision>13</cp:revision>
  <dcterms:modified xsi:type="dcterms:W3CDTF">2023-09-27T11:23:17Z</dcterms:modified>
</cp:coreProperties>
</file>