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9" r:id="rId3"/>
    <p:sldId id="262" r:id="rId4"/>
    <p:sldId id="261" r:id="rId5"/>
    <p:sldId id="265" r:id="rId6"/>
    <p:sldId id="263" r:id="rId7"/>
    <p:sldId id="266" r:id="rId8"/>
    <p:sldId id="264" r:id="rId9"/>
    <p:sldId id="267" r:id="rId10"/>
    <p:sldId id="268" r:id="rId11"/>
    <p:sldId id="274" r:id="rId12"/>
    <p:sldId id="273" r:id="rId13"/>
    <p:sldId id="269" r:id="rId14"/>
    <p:sldId id="272" r:id="rId15"/>
    <p:sldId id="271" r:id="rId16"/>
    <p:sldId id="270" r:id="rId17"/>
    <p:sldId id="275" r:id="rId18"/>
    <p:sldId id="277" r:id="rId19"/>
    <p:sldId id="278" r:id="rId20"/>
    <p:sldId id="276" r:id="rId21"/>
    <p:sldId id="279" r:id="rId22"/>
    <p:sldId id="280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5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6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76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0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37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66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969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4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84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33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4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5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9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1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2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7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playg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ndas-ai.com/en/late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earch?query=prompt%20engineering&amp;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chatgpt-prompt-engineering-for-developer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building-systems-with-chatg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eeplearning.ai/langchain-chat-with-your-dat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iraspln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oi.org/10.5753/sbc.10309.7.1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rasileiras-pln/minicurso-PLN-SBBD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sol.sbc.org.br/livros/index.php/sbc/catalog/book/10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iraspln.com/livro-pl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iaum/tutorial-sbbd20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paulo.adriano@tjrr.jus.br" TargetMode="Externa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Considerações finais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E agora?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7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Playground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platform.openai.com/playground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880" b="1770"/>
          <a:stretch/>
        </p:blipFill>
        <p:spPr>
          <a:xfrm>
            <a:off x="422564" y="1076319"/>
            <a:ext cx="7800108" cy="3494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012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rgbClr val="666666"/>
                </a:solidFill>
              </a:rPr>
              <a:t>PandasAI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https://docs.pandas-ai.com/en/latest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/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58" y="1305790"/>
            <a:ext cx="881101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666666"/>
                </a:solidFill>
              </a:rPr>
              <a:t>Prompt Engineering</a:t>
            </a:r>
            <a:endParaRPr lang="en-US" i="1"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https://www.coursera.org/search?query=prompt%20engineering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&amp;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0" y="1217430"/>
            <a:ext cx="8022520" cy="31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 smtClean="0">
                <a:solidFill>
                  <a:srgbClr val="666666"/>
                </a:solidFill>
              </a:rPr>
              <a:t>Short </a:t>
            </a:r>
            <a:r>
              <a:rPr lang="pt-BR" i="1" dirty="0" err="1" smtClean="0">
                <a:solidFill>
                  <a:srgbClr val="666666"/>
                </a:solidFill>
              </a:rPr>
              <a:t>Course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46386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https://www.deeplearning.ai/short-courses/chatgpt-prompt-engineering-for-developers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/</a:t>
            </a: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252062"/>
            <a:ext cx="6096000" cy="31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i="1" dirty="0">
                <a:solidFill>
                  <a:srgbClr val="666666"/>
                </a:solidFill>
              </a:rPr>
              <a:t>Short </a:t>
            </a:r>
            <a:r>
              <a:rPr lang="pt-BR" i="1" dirty="0" err="1">
                <a:solidFill>
                  <a:srgbClr val="666666"/>
                </a:solidFill>
              </a:rPr>
              <a:t>Course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32532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https://www.deeplearning.ai/short-courses/building-systems-with-chatgpt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/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r="7346"/>
          <a:stretch/>
        </p:blipFill>
        <p:spPr>
          <a:xfrm>
            <a:off x="422565" y="1281458"/>
            <a:ext cx="5895108" cy="3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i="1" dirty="0">
                <a:solidFill>
                  <a:srgbClr val="666666"/>
                </a:solidFill>
              </a:rPr>
              <a:t>Short </a:t>
            </a:r>
            <a:r>
              <a:rPr lang="pt-BR" i="1" dirty="0" err="1">
                <a:solidFill>
                  <a:srgbClr val="666666"/>
                </a:solidFill>
              </a:rPr>
              <a:t>Course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32532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u="sng" dirty="0">
                <a:hlinkClick r:id="rId3"/>
              </a:rPr>
              <a:t>https://learn.deeplearning.ai/langchain-chat-with-your-data/</a:t>
            </a: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2" y="1157504"/>
            <a:ext cx="6626452" cy="32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39459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u="sng" dirty="0">
                <a:hlinkClick r:id="rId3"/>
              </a:rPr>
              <a:t>https://brasileiraspln.com</a:t>
            </a:r>
            <a:r>
              <a:rPr lang="pt-BR" sz="1600" u="sng" dirty="0" smtClean="0">
                <a:hlinkClick r:id="rId3"/>
              </a:rPr>
              <a:t>/</a:t>
            </a:r>
            <a:endParaRPr lang="pt-BR" sz="1600" u="sng" dirty="0" smtClean="0"/>
          </a:p>
          <a:p>
            <a:pPr marL="114300" lvl="0" indent="0">
              <a:buClr>
                <a:srgbClr val="666666"/>
              </a:buClr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7" y="1148700"/>
            <a:ext cx="7924800" cy="3256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7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176275" y="2528574"/>
            <a:ext cx="3564457" cy="376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100" dirty="0">
                <a:hlinkClick r:id="rId3"/>
              </a:rPr>
              <a:t>https://doi.org/10.5753/sbc.10309.7.1</a:t>
            </a:r>
            <a:endParaRPr sz="900" dirty="0">
              <a:solidFill>
                <a:srgbClr val="666666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06215" y="4800110"/>
            <a:ext cx="37654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4"/>
              </a:rPr>
              <a:t>https://</a:t>
            </a:r>
            <a:r>
              <a:rPr lang="pt-BR" sz="1050" dirty="0" smtClean="0">
                <a:hlinkClick r:id="rId4"/>
              </a:rPr>
              <a:t>sol.sbc.org.br/livros/index.php/sbc/catalog/book/103</a:t>
            </a:r>
            <a:endParaRPr lang="pt-BR" sz="1050" dirty="0" smtClean="0"/>
          </a:p>
          <a:p>
            <a:endParaRPr lang="pt-BR" sz="10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168" y="112169"/>
            <a:ext cx="3829534" cy="4676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356385" y="4748450"/>
            <a:ext cx="3610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hlinkClick r:id="rId6"/>
              </a:rPr>
              <a:t>https://</a:t>
            </a:r>
            <a:r>
              <a:rPr lang="pt-BR" sz="1100" dirty="0" smtClean="0">
                <a:hlinkClick r:id="rId6"/>
              </a:rPr>
              <a:t>github.com/brasileiras-pln/minicurso-PLN-SBBD</a:t>
            </a:r>
            <a:endParaRPr lang="pt-BR" sz="1100" dirty="0" smtClean="0"/>
          </a:p>
          <a:p>
            <a:endParaRPr lang="pt-BR" sz="11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39" y="3122225"/>
            <a:ext cx="2729346" cy="1605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39" y="1044389"/>
            <a:ext cx="2729346" cy="1501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00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572191" y="4755573"/>
            <a:ext cx="3999618" cy="40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>
              <a:buClr>
                <a:srgbClr val="666666"/>
              </a:buClr>
              <a:buNone/>
            </a:pPr>
            <a:r>
              <a:rPr lang="pt-BR" sz="1200" u="sng" dirty="0">
                <a:hlinkClick r:id="rId3"/>
              </a:rPr>
              <a:t>https://</a:t>
            </a:r>
            <a:r>
              <a:rPr lang="pt-BR" sz="1200" u="sng" dirty="0" smtClean="0">
                <a:hlinkClick r:id="rId3"/>
              </a:rPr>
              <a:t>brasileiraspln.com/livro-pln</a:t>
            </a:r>
            <a:endParaRPr lang="pt-BR" sz="1200" u="sng" dirty="0"/>
          </a:p>
          <a:p>
            <a:pPr marL="114300" lvl="0" indent="0" algn="ctr">
              <a:buClr>
                <a:srgbClr val="666666"/>
              </a:buClr>
              <a:buNone/>
            </a:pPr>
            <a:endParaRPr lang="pt-BR" sz="1200" u="sng" dirty="0" smtClean="0"/>
          </a:p>
          <a:p>
            <a:pPr marL="114300" lvl="0" indent="0" algn="ctr">
              <a:buClr>
                <a:srgbClr val="666666"/>
              </a:buClr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00" y="1051175"/>
            <a:ext cx="6098200" cy="3704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4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96637" y="1383076"/>
            <a:ext cx="7364702" cy="3119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Foi </a:t>
            </a:r>
            <a:r>
              <a:rPr lang="pt-BR" sz="2400" dirty="0">
                <a:solidFill>
                  <a:srgbClr val="666666"/>
                </a:solidFill>
              </a:rPr>
              <a:t>apresentada uma </a:t>
            </a:r>
            <a:r>
              <a:rPr lang="pt-BR" sz="2400" b="1" dirty="0">
                <a:solidFill>
                  <a:srgbClr val="FFC000"/>
                </a:solidFill>
              </a:rPr>
              <a:t>visão geral </a:t>
            </a:r>
            <a:r>
              <a:rPr lang="pt-BR" sz="2400" dirty="0">
                <a:solidFill>
                  <a:srgbClr val="666666"/>
                </a:solidFill>
              </a:rPr>
              <a:t>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, destacando sua interface amigável e as possibilidades que ela oferece, especialmente em relação ao acesso aos </a:t>
            </a:r>
            <a:r>
              <a:rPr lang="pt-BR" sz="2400" b="1" dirty="0">
                <a:solidFill>
                  <a:srgbClr val="7030A0"/>
                </a:solidFill>
              </a:rPr>
              <a:t>modelos avançados de linguagem natural</a:t>
            </a:r>
            <a:endParaRPr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Tutorial SBBD 2023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76664" y="4783085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</a:t>
            </a:r>
            <a:r>
              <a:rPr lang="pt-BR" sz="1200" dirty="0" smtClean="0">
                <a:hlinkClick r:id="rId3"/>
              </a:rPr>
              <a:t>github.com/guardiaum/tutorial-sbbd2023</a:t>
            </a:r>
            <a:endParaRPr lang="pt-BR" sz="1200" dirty="0" smtClean="0"/>
          </a:p>
          <a:p>
            <a:pPr algn="ctr"/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79" y="999094"/>
            <a:ext cx="6489242" cy="372530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343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Aplicação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775364" y="3057496"/>
            <a:ext cx="1593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Java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3994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Aplicação </a:t>
            </a:r>
            <a:r>
              <a:rPr lang="pt-BR" dirty="0" smtClean="0">
                <a:solidFill>
                  <a:srgbClr val="FF0000"/>
                </a:solidFill>
              </a:rPr>
              <a:t>Java</a:t>
            </a:r>
            <a:r>
              <a:rPr lang="pt-BR" dirty="0" smtClean="0">
                <a:solidFill>
                  <a:srgbClr val="666666"/>
                </a:solidFill>
              </a:rPr>
              <a:t> desenvolvida </a:t>
            </a:r>
            <a:r>
              <a:rPr lang="pt-BR" dirty="0" smtClean="0">
                <a:solidFill>
                  <a:srgbClr val="0070C0"/>
                </a:solidFill>
              </a:rPr>
              <a:t>durante o Minicurso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36" y="1163800"/>
            <a:ext cx="1557844" cy="2305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" y="1163800"/>
            <a:ext cx="1557844" cy="23050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01781" y="3649137"/>
            <a:ext cx="8038338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000" b="1" dirty="0" smtClean="0">
                <a:solidFill>
                  <a:srgbClr val="7030A0"/>
                </a:solidFill>
              </a:rPr>
              <a:t>Passo 1</a:t>
            </a:r>
            <a:r>
              <a:rPr lang="pt-BR" sz="1000" dirty="0" smtClean="0"/>
              <a:t>: </a:t>
            </a:r>
            <a:r>
              <a:rPr lang="pt-BR" sz="1000" dirty="0"/>
              <a:t>baixar o arquivo </a:t>
            </a:r>
            <a:r>
              <a:rPr lang="pt-BR" sz="1000" b="1" dirty="0" err="1">
                <a:solidFill>
                  <a:srgbClr val="0070C0"/>
                </a:solidFill>
              </a:rPr>
              <a:t>jar</a:t>
            </a:r>
            <a:r>
              <a:rPr lang="pt-BR" sz="1000" dirty="0" smtClean="0"/>
              <a:t>. </a:t>
            </a:r>
          </a:p>
          <a:p>
            <a:endParaRPr lang="pt-BR" sz="200" dirty="0" smtClean="0"/>
          </a:p>
          <a:p>
            <a:r>
              <a:rPr lang="pt-BR" sz="800" dirty="0" smtClean="0"/>
              <a:t>Disponível no </a:t>
            </a:r>
            <a:r>
              <a:rPr lang="pt-BR" sz="800" b="1" dirty="0" smtClean="0"/>
              <a:t>GitHub</a:t>
            </a:r>
            <a:r>
              <a:rPr lang="pt-BR" sz="800" dirty="0" smtClean="0"/>
              <a:t> do minicurso (</a:t>
            </a:r>
            <a:r>
              <a:rPr lang="pt-BR" sz="800" dirty="0" err="1" smtClean="0"/>
              <a:t>java</a:t>
            </a:r>
            <a:r>
              <a:rPr lang="pt-BR" sz="800" dirty="0" smtClean="0"/>
              <a:t>).</a:t>
            </a:r>
          </a:p>
          <a:p>
            <a:endParaRPr lang="pt-BR" sz="1000" dirty="0"/>
          </a:p>
          <a:p>
            <a:r>
              <a:rPr lang="pt-BR" sz="1000" b="1" dirty="0" smtClean="0">
                <a:solidFill>
                  <a:srgbClr val="7030A0"/>
                </a:solidFill>
              </a:rPr>
              <a:t>Passo 2</a:t>
            </a:r>
            <a:r>
              <a:rPr lang="pt-BR" sz="1000" dirty="0" smtClean="0"/>
              <a:t>: na linha de comando do Windows, por exemplo, executar a seguinte instrução:</a:t>
            </a:r>
          </a:p>
          <a:p>
            <a:endParaRPr lang="pt-BR" sz="1000" dirty="0"/>
          </a:p>
          <a:p>
            <a:pPr lvl="1"/>
            <a:r>
              <a:rPr lang="pt-BR" sz="1000" b="1" dirty="0" smtClean="0">
                <a:solidFill>
                  <a:srgbClr val="FF0000"/>
                </a:solidFill>
              </a:rPr>
              <a:t>                </a:t>
            </a:r>
            <a:r>
              <a:rPr lang="pt-BR" sz="1000" b="1" dirty="0" err="1" smtClean="0">
                <a:solidFill>
                  <a:srgbClr val="FF0000"/>
                </a:solidFill>
              </a:rPr>
              <a:t>java</a:t>
            </a:r>
            <a:r>
              <a:rPr lang="pt-BR" sz="1000" dirty="0" smtClean="0"/>
              <a:t> </a:t>
            </a:r>
            <a:r>
              <a:rPr lang="pt-BR" sz="1000" b="1" dirty="0">
                <a:solidFill>
                  <a:srgbClr val="0070C0"/>
                </a:solidFill>
              </a:rPr>
              <a:t>-</a:t>
            </a:r>
            <a:r>
              <a:rPr lang="pt-BR" sz="1000" b="1" dirty="0" err="1">
                <a:solidFill>
                  <a:srgbClr val="0070C0"/>
                </a:solidFill>
              </a:rPr>
              <a:t>jar</a:t>
            </a:r>
            <a:r>
              <a:rPr lang="pt-BR" sz="1000" b="1" dirty="0">
                <a:solidFill>
                  <a:srgbClr val="0070C0"/>
                </a:solidFill>
              </a:rPr>
              <a:t> </a:t>
            </a:r>
            <a:r>
              <a:rPr lang="pt-BR" sz="1000" b="1" dirty="0"/>
              <a:t>open-ai-example-0.0.1-SNAPSHOT.jar</a:t>
            </a:r>
            <a:r>
              <a:rPr lang="pt-BR" sz="1000" dirty="0"/>
              <a:t> </a:t>
            </a:r>
            <a:r>
              <a:rPr lang="pt-BR" sz="1000" b="1" dirty="0">
                <a:solidFill>
                  <a:srgbClr val="0070C0"/>
                </a:solidFill>
              </a:rPr>
              <a:t>--</a:t>
            </a:r>
            <a:r>
              <a:rPr lang="pt-BR" sz="1000" b="1" dirty="0" err="1">
                <a:solidFill>
                  <a:srgbClr val="0070C0"/>
                </a:solidFill>
              </a:rPr>
              <a:t>key</a:t>
            </a:r>
            <a:r>
              <a:rPr lang="pt-BR" sz="1000" b="1" dirty="0">
                <a:solidFill>
                  <a:srgbClr val="0070C0"/>
                </a:solidFill>
              </a:rPr>
              <a:t>=</a:t>
            </a:r>
            <a:r>
              <a:rPr lang="pt-BR" sz="1000" b="1" dirty="0">
                <a:solidFill>
                  <a:srgbClr val="FFC000"/>
                </a:solidFill>
              </a:rPr>
              <a:t>COLOQUE_AQUI_SUA_KEY</a:t>
            </a:r>
          </a:p>
          <a:p>
            <a:endParaRPr lang="pt-BR" sz="1000" dirty="0" smtClean="0"/>
          </a:p>
          <a:p>
            <a:r>
              <a:rPr lang="pt-BR" sz="800" b="1" dirty="0" smtClean="0">
                <a:solidFill>
                  <a:srgbClr val="FF0000"/>
                </a:solidFill>
              </a:rPr>
              <a:t>Importante</a:t>
            </a:r>
            <a:r>
              <a:rPr lang="pt-BR" sz="800" dirty="0" smtClean="0"/>
              <a:t>: na linha de comando, você deve executar a instrução no mesmo diretório em que o arquivo </a:t>
            </a:r>
            <a:r>
              <a:rPr lang="pt-BR" sz="800" b="1" dirty="0" err="1" smtClean="0">
                <a:solidFill>
                  <a:srgbClr val="0070C0"/>
                </a:solidFill>
              </a:rPr>
              <a:t>jar</a:t>
            </a:r>
            <a:r>
              <a:rPr lang="pt-BR" sz="800" dirty="0" smtClean="0"/>
              <a:t> está armazenado.</a:t>
            </a:r>
            <a:endParaRPr lang="pt-BR" sz="800" dirty="0"/>
          </a:p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230091" y="1765380"/>
            <a:ext cx="243528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Criado por:</a:t>
            </a:r>
          </a:p>
          <a:p>
            <a:endParaRPr lang="pt-BR" dirty="0" smtClean="0"/>
          </a:p>
          <a:p>
            <a:r>
              <a:rPr lang="pt-BR" dirty="0" smtClean="0"/>
              <a:t>Paulo </a:t>
            </a:r>
            <a:r>
              <a:rPr lang="pt-BR" dirty="0"/>
              <a:t>Adriano Brito Oliveira 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paulo.adriano@tjrr.jus.br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3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330325"/>
            <a:ext cx="7178675" cy="347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200" dirty="0">
                <a:solidFill>
                  <a:srgbClr val="666666"/>
                </a:solidFill>
              </a:rPr>
              <a:t>A compreensão sobre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não só se destaca como uma habilidade técnica valiosa, mas também como uma visão de </a:t>
            </a:r>
            <a:r>
              <a:rPr lang="pt-BR" sz="2200" b="1" dirty="0">
                <a:solidFill>
                  <a:srgbClr val="0070C0"/>
                </a:solidFill>
              </a:rPr>
              <a:t>futuro</a:t>
            </a:r>
            <a:r>
              <a:rPr lang="pt-BR" sz="2200" dirty="0">
                <a:solidFill>
                  <a:srgbClr val="666666"/>
                </a:solidFill>
              </a:rPr>
              <a:t>, pois reflete a intersecção crescente entre as áreas de </a:t>
            </a:r>
            <a:r>
              <a:rPr lang="pt-BR" sz="2200" b="1" dirty="0">
                <a:solidFill>
                  <a:srgbClr val="7030A0"/>
                </a:solidFill>
              </a:rPr>
              <a:t>Bancos de Dados </a:t>
            </a:r>
            <a:r>
              <a:rPr lang="pt-BR" sz="2200" dirty="0">
                <a:solidFill>
                  <a:srgbClr val="666666"/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IA</a:t>
            </a:r>
            <a:r>
              <a:rPr lang="pt-BR" sz="2200" dirty="0">
                <a:solidFill>
                  <a:srgbClr val="666666"/>
                </a:solidFill>
              </a:rPr>
              <a:t>, principalmente no que diz respeito a tecnologias de </a:t>
            </a:r>
            <a:r>
              <a:rPr lang="pt-BR" sz="2200" b="1" dirty="0">
                <a:solidFill>
                  <a:srgbClr val="7030A0"/>
                </a:solidFill>
              </a:rPr>
              <a:t>linguagem natural</a:t>
            </a:r>
            <a:endParaRPr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2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27364" y="1473200"/>
            <a:ext cx="7689273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Este </a:t>
            </a:r>
            <a:r>
              <a:rPr lang="pt-BR" sz="2400" b="1" dirty="0" smtClean="0">
                <a:solidFill>
                  <a:schemeClr val="bg2"/>
                </a:solidFill>
              </a:rPr>
              <a:t>minicurso</a:t>
            </a:r>
            <a:r>
              <a:rPr lang="pt-BR" sz="2400" dirty="0" smtClean="0">
                <a:solidFill>
                  <a:srgbClr val="666666"/>
                </a:solidFill>
              </a:rPr>
              <a:t> teve </a:t>
            </a:r>
            <a:r>
              <a:rPr lang="pt-BR" sz="2400" dirty="0">
                <a:solidFill>
                  <a:srgbClr val="666666"/>
                </a:solidFill>
              </a:rPr>
              <a:t>a intenção de fornecer uma </a:t>
            </a:r>
            <a:r>
              <a:rPr lang="pt-BR" sz="2400" b="1" dirty="0">
                <a:solidFill>
                  <a:srgbClr val="FF0000"/>
                </a:solidFill>
              </a:rPr>
              <a:t>base</a:t>
            </a:r>
            <a:r>
              <a:rPr lang="pt-BR" sz="2400" dirty="0">
                <a:solidFill>
                  <a:srgbClr val="666666"/>
                </a:solidFill>
              </a:rPr>
              <a:t> sobre esse assunto, permitindo aos participantes compreenderem as </a:t>
            </a:r>
            <a:r>
              <a:rPr lang="pt-BR" sz="2400" b="1" dirty="0">
                <a:solidFill>
                  <a:srgbClr val="7030A0"/>
                </a:solidFill>
              </a:rPr>
              <a:t>aplicações práticas </a:t>
            </a:r>
            <a:r>
              <a:rPr lang="pt-BR" sz="2400" dirty="0">
                <a:solidFill>
                  <a:srgbClr val="666666"/>
                </a:solidFill>
              </a:rPr>
              <a:t>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  <a:endParaRPr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01858" y="1473200"/>
            <a:ext cx="854028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Diversos </a:t>
            </a:r>
            <a:r>
              <a:rPr lang="pt-BR" sz="2800" dirty="0">
                <a:solidFill>
                  <a:srgbClr val="666666"/>
                </a:solidFill>
              </a:rPr>
              <a:t>setores, como </a:t>
            </a:r>
            <a:r>
              <a:rPr lang="pt-BR" sz="2800" b="1" dirty="0">
                <a:solidFill>
                  <a:srgbClr val="666666"/>
                </a:solidFill>
              </a:rPr>
              <a:t>comércio</a:t>
            </a:r>
            <a:r>
              <a:rPr lang="pt-BR" sz="2800" dirty="0">
                <a:solidFill>
                  <a:srgbClr val="666666"/>
                </a:solidFill>
              </a:rPr>
              <a:t>, </a:t>
            </a:r>
            <a:r>
              <a:rPr lang="pt-BR" sz="2800" b="1" dirty="0">
                <a:solidFill>
                  <a:srgbClr val="666666"/>
                </a:solidFill>
              </a:rPr>
              <a:t>saúde</a:t>
            </a:r>
            <a:r>
              <a:rPr lang="pt-BR" sz="2800" dirty="0">
                <a:solidFill>
                  <a:srgbClr val="666666"/>
                </a:solidFill>
              </a:rPr>
              <a:t> e </a:t>
            </a:r>
            <a:r>
              <a:rPr lang="pt-BR" sz="2800" b="1" dirty="0">
                <a:solidFill>
                  <a:srgbClr val="666666"/>
                </a:solidFill>
              </a:rPr>
              <a:t>educação</a:t>
            </a:r>
            <a:r>
              <a:rPr lang="pt-BR" sz="2800" dirty="0" smtClean="0">
                <a:solidFill>
                  <a:srgbClr val="666666"/>
                </a:solidFill>
              </a:rPr>
              <a:t>,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podem </a:t>
            </a:r>
            <a:r>
              <a:rPr lang="pt-BR" sz="2800" dirty="0">
                <a:solidFill>
                  <a:srgbClr val="666666"/>
                </a:solidFill>
              </a:rPr>
              <a:t>se beneficiar da versatilidade </a:t>
            </a:r>
            <a:endParaRPr lang="pt-BR" sz="2800" dirty="0" smtClean="0">
              <a:solidFill>
                <a:srgbClr val="666666"/>
              </a:solidFill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endParaRPr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3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77537" y="1590384"/>
            <a:ext cx="8388927" cy="208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Embora a </a:t>
            </a:r>
            <a:r>
              <a:rPr lang="pt-BR" sz="3200" b="1" dirty="0">
                <a:solidFill>
                  <a:srgbClr val="00B050"/>
                </a:solidFill>
              </a:rPr>
              <a:t>API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pt-BR" sz="3200" b="1" dirty="0">
                <a:solidFill>
                  <a:srgbClr val="0070C0"/>
                </a:solidFill>
              </a:rPr>
              <a:t>OpenAI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seja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poderosa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inovadora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, não está isenta de </a:t>
            </a:r>
            <a:r>
              <a:rPr lang="pt-BR" sz="3200" b="1" dirty="0" smtClean="0">
                <a:solidFill>
                  <a:srgbClr val="FF0000"/>
                </a:solidFill>
              </a:rPr>
              <a:t>limitações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881496" y="1182254"/>
            <a:ext cx="7381008" cy="3649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É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essencial reconhecer que, como qualquer ferramenta tecnológica, sua </a:t>
            </a:r>
            <a:r>
              <a:rPr lang="pt-BR" sz="2200" b="1" dirty="0">
                <a:solidFill>
                  <a:srgbClr val="7030A0"/>
                </a:solidFill>
              </a:rPr>
              <a:t>precisão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cobertura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compreensão contextual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capacidade de resposta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podem não ser perfeitas em todas as situações, requerendo um </a:t>
            </a:r>
            <a:r>
              <a:rPr lang="pt-BR" sz="2200" b="1" dirty="0">
                <a:solidFill>
                  <a:srgbClr val="FF0000"/>
                </a:solidFill>
              </a:rPr>
              <a:t>uso cuidadoso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FF0000"/>
                </a:solidFill>
              </a:rPr>
              <a:t>avaliação crítica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dos resultados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obtidos.</a:t>
            </a:r>
            <a:endParaRPr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É importante destacar que nem sempre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interpretará </a:t>
            </a:r>
            <a:r>
              <a:rPr lang="pt-BR" sz="2400" b="1" dirty="0">
                <a:solidFill>
                  <a:srgbClr val="FF0000"/>
                </a:solidFill>
              </a:rPr>
              <a:t>contextos complexos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com </a:t>
            </a:r>
            <a:r>
              <a:rPr lang="pt-BR" sz="2400" b="1" dirty="0">
                <a:solidFill>
                  <a:srgbClr val="7030A0"/>
                </a:solidFill>
              </a:rPr>
              <a:t>perfeição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e o </a:t>
            </a:r>
            <a:r>
              <a:rPr lang="pt-BR" sz="2400" b="1" dirty="0">
                <a:solidFill>
                  <a:srgbClr val="7030A0"/>
                </a:solidFill>
              </a:rPr>
              <a:t>desempenho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pode variar dependendo da complexidade da 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consulta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Além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disso, em algumas </a:t>
            </a:r>
            <a:r>
              <a:rPr lang="pt-BR" sz="2800" b="1" dirty="0">
                <a:solidFill>
                  <a:srgbClr val="00B050"/>
                </a:solidFill>
              </a:rPr>
              <a:t>áreas específicas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, a </a:t>
            </a:r>
            <a:r>
              <a:rPr lang="pt-BR" sz="2800" b="1" dirty="0">
                <a:solidFill>
                  <a:srgbClr val="7030A0"/>
                </a:solidFill>
              </a:rPr>
              <a:t>cobertura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dos modelos pode </a:t>
            </a:r>
            <a:r>
              <a:rPr lang="pt-BR" sz="2800" b="1" dirty="0">
                <a:solidFill>
                  <a:srgbClr val="FF0000"/>
                </a:solidFill>
              </a:rPr>
              <a:t>não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ser </a:t>
            </a:r>
            <a:r>
              <a:rPr lang="pt-BR" sz="2800" b="1" dirty="0">
                <a:solidFill>
                  <a:srgbClr val="FF0000"/>
                </a:solidFill>
              </a:rPr>
              <a:t>totalmente abrangente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413</Words>
  <Application>Microsoft Office PowerPoint</Application>
  <PresentationFormat>Apresentação na tela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Lato</vt:lpstr>
      <vt:lpstr>Arial</vt:lpstr>
      <vt:lpstr>Raleway</vt:lpstr>
      <vt:lpstr>Swiss</vt:lpstr>
      <vt:lpstr>Apresentação do PowerPoint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E agora?</vt:lpstr>
      <vt:lpstr>Playground</vt:lpstr>
      <vt:lpstr>PandasAI</vt:lpstr>
      <vt:lpstr>Prompt Engineering</vt:lpstr>
      <vt:lpstr>Short Course</vt:lpstr>
      <vt:lpstr>Short Course</vt:lpstr>
      <vt:lpstr>Short Course</vt:lpstr>
      <vt:lpstr>Brasileiras em PLN</vt:lpstr>
      <vt:lpstr>Brasileiras em PLN</vt:lpstr>
      <vt:lpstr>Brasileiras em PLN</vt:lpstr>
      <vt:lpstr>Tutorial SBBD 2023</vt:lpstr>
      <vt:lpstr>Aplicação</vt:lpstr>
      <vt:lpstr>Aplicação Java desenvolvida durante o Minicurso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21</cp:revision>
  <dcterms:modified xsi:type="dcterms:W3CDTF">2023-10-06T18:20:05Z</dcterms:modified>
</cp:coreProperties>
</file>