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59" r:id="rId4"/>
    <p:sldId id="278" r:id="rId5"/>
    <p:sldId id="261" r:id="rId6"/>
    <p:sldId id="262" r:id="rId7"/>
    <p:sldId id="263" r:id="rId8"/>
    <p:sldId id="264" r:id="rId9"/>
    <p:sldId id="279" r:id="rId10"/>
    <p:sldId id="266" r:id="rId11"/>
    <p:sldId id="268" r:id="rId12"/>
    <p:sldId id="282" r:id="rId13"/>
    <p:sldId id="280" r:id="rId14"/>
    <p:sldId id="283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E34"/>
    <a:srgbClr val="A09D79"/>
    <a:srgbClr val="000000"/>
    <a:srgbClr val="5E6A76"/>
    <a:srgbClr val="D1D8B7"/>
    <a:srgbClr val="AD5C4D"/>
    <a:srgbClr val="543E35"/>
    <a:srgbClr val="637700"/>
    <a:srgbClr val="FFF4ED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830"/>
  </p:normalViewPr>
  <p:slideViewPr>
    <p:cSldViewPr snapToGrid="0">
      <p:cViewPr varScale="1">
        <p:scale>
          <a:sx n="61" d="100"/>
          <a:sy n="61" d="100"/>
        </p:scale>
        <p:origin x="532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116"/>
            <a:ext cx="9144000" cy="1754326"/>
          </a:xfrm>
        </p:spPr>
        <p:txBody>
          <a:bodyPr>
            <a:spAutoFit/>
          </a:bodyPr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langit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Al-Qur’an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186" y="4344727"/>
            <a:ext cx="2765629" cy="426399"/>
          </a:xfrm>
        </p:spPr>
        <p:txBody>
          <a:bodyPr wrap="none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Nebula [3]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31C125-EBD2-2017-8A1A-793FD08A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67776"/>
              </p:ext>
            </p:extLst>
          </p:nvPr>
        </p:nvGraphicFramePr>
        <p:xfrm>
          <a:off x="0" y="-2"/>
          <a:ext cx="12192000" cy="68580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4184296204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3798233386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4191436954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3751500916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828531949"/>
                    </a:ext>
                  </a:extLst>
                </a:gridCol>
              </a:tblGrid>
              <a:tr h="7563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877812"/>
                  </a:ext>
                </a:extLst>
              </a:tr>
              <a:tr h="1621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33.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النّهل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هُوَ الَّذِيْٓ اَنْزَلَ مِنَ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السَّمَاۤءِ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مَاۤءً لَّكُمْ مِّنْهُ شَرَابٌ وَّمِنْهُ شَجَرٌ فِيْهِ تُسِيْمُوْنَ (النّهل : 10)</a:t>
                      </a:r>
                      <a:endParaRPr lang="en-US" sz="24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  <a:endParaRPr lang="ar-SA" altLang="id-ID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0058"/>
                  </a:ext>
                </a:extLst>
              </a:tr>
              <a:tr h="18281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34.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الحجر</a:t>
                      </a:r>
                      <a:endParaRPr lang="en-US" sz="40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وَلِلّٰهِ يَسْجُدُ مَا فِى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السَّمٰوٰتِ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وَمَا فِى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الْاَرْضِ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مِنْ دَاۤبَّةٍ وَّالْمَلٰۤىِٕكَةُ وَهُمْ لَا يَسْتَكْبِرُوْنَ (النّهل: 49)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en-US" altLang="ar-SA" sz="2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bukan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73429"/>
                  </a:ext>
                </a:extLst>
              </a:tr>
              <a:tr h="1022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35.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وَاللّٰهُ اَنْزَلَ مِنَ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السَّمَاۤءِ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مَاۤءً فَاَحْيَا بِهِ الْاَرْضَ بَعْدَ مَوْتِهَاۗ</a:t>
                      </a:r>
                    </a:p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(النّهل: 65)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  <a:endParaRPr kumimoji="0" lang="ar-SA" altLang="id-ID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3431"/>
                  </a:ext>
                </a:extLst>
              </a:tr>
              <a:tr h="16289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36.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اَلَمْ يَرَوْا اِلَى الطَّيْرِ مُسَخَّرٰتٍ فِيْ جَوِّ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ۗ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مَا يُمْسِكُهُنَّ اِلَّا اللّٰهُ ۗ (النهل : 79)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1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32CFEBD-2328-D5E3-9C7D-B32EB6A9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37476"/>
              </p:ext>
            </p:extLst>
          </p:nvPr>
        </p:nvGraphicFramePr>
        <p:xfrm>
          <a:off x="0" y="-2"/>
          <a:ext cx="12192000" cy="6858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2441394088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4148385694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1565923493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324470758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88717657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97287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37.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الحجر</a:t>
                      </a:r>
                      <a:endParaRPr lang="ar-SA" altLang="en-US" sz="4000" dirty="0">
                        <a:solidFill>
                          <a:srgbClr val="543E34"/>
                        </a:solidFill>
                        <a:effectLst/>
                        <a:latin typeface="KFGQPC HAFS Uthmanic Script" panose="02000000000000000000" charset="0"/>
                        <a:cs typeface="KFGQPC HAFS Uthmanic Script" panose="02000000000000000000" charset="0"/>
                        <a:sym typeface="+mn-e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وَمَا خَلَقْنَا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وَالْاَرْضَ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وَمَا بَيْنَهُمَآ اِلَّا بِالْحَقِّۗ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(الحجر : 85)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321073"/>
                  </a:ext>
                </a:extLst>
              </a:tr>
              <a:tr h="16281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38.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النّهل</a:t>
                      </a:r>
                      <a:endParaRPr lang="en-US" sz="40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وَلَهٗ مَا فِى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وَلَهُ الدِّيْنُ وَاصِبًاۗ اَفَغَيْرَ اللّٰهِ تَتَّقُوْنَ 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(النّهل : 52)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88724"/>
                  </a:ext>
                </a:extLst>
              </a:tr>
              <a:tr h="10636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39.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وَيَعْبُدُوْنَ مِنْ دُوْنِ اللّٰهِ مَا لَا يَمْلِكُ لَهُمْ رِزْقًا مِّنَ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السَّمٰوٰتِ وَالْاَرْضِ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شَيْـًٔا وَّلَا يَسْتَطِيْعُوْنَ (النهل : 73)</a:t>
                      </a:r>
                      <a:endParaRPr lang="ar-SA" altLang="en-US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438110"/>
                  </a:ext>
                </a:extLst>
              </a:tr>
              <a:tr h="1693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40.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وَلِلّٰهِ غَيْبُ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السَّمٰوٰتِ وَالْاَرْضِۗ</a:t>
                      </a:r>
                      <a:r>
                        <a:rPr lang="ar-SA" altLang="en-US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وَمَآ اَمْرُ السَّاعَةِ اِلَّا كَلَمْحِ الْبَصَرِ اَوْ هُوَ اَقْرَبُۗ (النهل : 77)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7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21019E6-4856-F97B-6586-F0CC205D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8276"/>
              </p:ext>
            </p:extLst>
          </p:nvPr>
        </p:nvGraphicFramePr>
        <p:xfrm>
          <a:off x="0" y="-1"/>
          <a:ext cx="12192000" cy="68633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2441394088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4148385694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1565923493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324470758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88717657"/>
                    </a:ext>
                  </a:extLst>
                </a:gridCol>
              </a:tblGrid>
              <a:tr h="6499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997287"/>
                  </a:ext>
                </a:extLst>
              </a:tr>
              <a:tr h="24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41.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الإسراء</a:t>
                      </a:r>
                      <a:endParaRPr lang="ar-SA" altLang="en-US" sz="4000" dirty="0">
                        <a:solidFill>
                          <a:srgbClr val="543E34"/>
                        </a:solidFill>
                        <a:effectLst/>
                        <a:latin typeface="KFGQPC HAFS Uthmanic Script" panose="02000000000000000000" charset="0"/>
                        <a:cs typeface="KFGQPC HAFS Uthmanic Script" panose="02000000000000000000" charset="0"/>
                        <a:sym typeface="+mn-e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تُسَبِّحُ لَهُ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السَّمٰوٰتُ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السَّبْعُ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وَالْاَرْضُ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وَمَنْ فِيْهِنَّ</a:t>
                      </a:r>
                      <a:endParaRPr lang="en-US" sz="2400" dirty="0">
                        <a:solidFill>
                          <a:srgbClr val="543E34"/>
                        </a:solidFill>
                        <a:cs typeface="KFGQPC HAFS Uthmanic Script" panose="02000000000000000000" pitchFamily="2" charset="-78"/>
                      </a:endParaRPr>
                    </a:p>
                    <a:p>
                      <a:pPr algn="r"/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(الإسراء: 44)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</a:t>
                      </a:r>
                      <a:endParaRPr lang="en-US" sz="2400" dirty="0">
                        <a:solidFill>
                          <a:srgbClr val="543E34"/>
                        </a:solidFill>
                        <a:cs typeface="KFGQPC HAFS Uthmanic Script" panose="02000000000000000000" pitchFamily="2" charset="-78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>
                          <a:solidFill>
                            <a:srgbClr val="000000"/>
                          </a:solidFill>
                          <a:cs typeface="KFGQPC HAFS Uthmanic Script" panose="02000000000000000000" pitchFamily="2" charset="-78"/>
                        </a:rPr>
                        <a:t>الأثيرية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lang="ar-SA" altLang="ar-SA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en-US" altLang="ar-SA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dan </a:t>
                      </a:r>
                      <a:r>
                        <a:rPr lang="ar-SA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الارض</a:t>
                      </a: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4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dipisah</a:t>
                      </a: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dengan kata yang </a:t>
                      </a:r>
                      <a:r>
                        <a:rPr lang="en-US" altLang="id-ID" sz="24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berfungsi</a:t>
                      </a: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4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sebagai</a:t>
                      </a: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4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penjelas</a:t>
                      </a: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4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bagi</a:t>
                      </a:r>
                      <a:r>
                        <a:rPr lang="en-US" altLang="id-ID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ar-SA" altLang="ar-SA" sz="24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 الأثيرية</a:t>
                      </a:r>
                      <a:endParaRPr lang="en-US" sz="2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321073"/>
                  </a:ext>
                </a:extLst>
              </a:tr>
              <a:tr h="13458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42.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وَرَبُّكَ اَعْلَمُ بِمَنْ فِى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السَّمٰوٰتِ وَالْاَرْضِۗ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وَلَقَدْ فَضَّلْنَا بَعْضَ النَّبِيّٖنَ عَلٰى بَعْضٍ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 : 55)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3488724"/>
                  </a:ext>
                </a:extLst>
              </a:tr>
              <a:tr h="99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43.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اَوَلَمْ يَرَوْا اَنَّ اللّٰهَ الَّذِيْ خَلَقَ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السَّمٰوٰتِ وَالْاَرْضَ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قَادِرٌ عَلٰٓى اَنْ يَّخْلُقَ مِثْلَهُمْ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 : 99)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438110"/>
                  </a:ext>
                </a:extLst>
              </a:tr>
              <a:tr h="13999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44.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قَالَ لَقَدْ عَلِمْتَ مَآ اَنْزَلَ هٰٓؤُلَاۤءِ اِلَّا رَبُّ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السَّمٰوٰتِ وَالْاَرْضِ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بَصَاۤىِٕرَۚ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 : 102)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7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28A6EAE-C973-A03F-6AC8-052EFD494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05708"/>
              </p:ext>
            </p:extLst>
          </p:nvPr>
        </p:nvGraphicFramePr>
        <p:xfrm>
          <a:off x="0" y="-3"/>
          <a:ext cx="12192000" cy="6858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4049620174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2014705827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3275684814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2331026892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3024795430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523917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45.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الكهف</a:t>
                      </a:r>
                      <a:endParaRPr lang="ar-SA" altLang="en-US" sz="4000" dirty="0">
                        <a:solidFill>
                          <a:srgbClr val="543E34"/>
                        </a:solidFill>
                        <a:effectLst/>
                        <a:latin typeface="KFGQPC HAFS Uthmanic Script" panose="02000000000000000000" charset="0"/>
                        <a:cs typeface="KFGQPC HAFS Uthmanic Script" panose="02000000000000000000" charset="0"/>
                        <a:sym typeface="+mn-e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وَّرَبَطْنَا عَلٰى قُلُوْبِهِمْ اِذْ قَامُوْا فَقَالُوْا رَبُّنَا رَبُّ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السَّمٰوٰتِ وَالْاَرْضِ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(الكهف : 14)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304429"/>
                  </a:ext>
                </a:extLst>
              </a:tr>
              <a:tr h="16281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46.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قُلِ اللّٰهُ اَعْلَمُ بِمَا لَبِثُوْا ۚ لَهٗ غَيْبُ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السَّمٰوٰتِ وَالْاَرْضِۗ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اَبْصِرْ بِهٖ وَاَسْمِعْۗ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(الكهف : 26)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72994"/>
                  </a:ext>
                </a:extLst>
              </a:tr>
              <a:tr h="10636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47.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مَآ اَشْهَدْتُّهُمْ خَلْقَ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السَّمٰوٰتِ وَالْاَرْضِ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وَلَا خَلْقَ اَنْفُسِهِمْ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(الكهف : 51)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296110"/>
                  </a:ext>
                </a:extLst>
              </a:tr>
              <a:tr h="1693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48.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الإسراء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اَوْ تُسْقِطَ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السَّمَاۤءَ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كَمَا زَعَمْتَ عَلَيْنَا كِسَفًا اَوْ تَأْتِيَ بِاللّٰهِ وَالْمَلٰۤىِٕكَةِ قَبِيْلًا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 : 92)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7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3E7848-B4A7-5A98-EBC6-75B946ED2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33655"/>
              </p:ext>
            </p:extLst>
          </p:nvPr>
        </p:nvGraphicFramePr>
        <p:xfrm>
          <a:off x="0" y="-3"/>
          <a:ext cx="12192000" cy="6858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1340278595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4198787983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3207806878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773696882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1727263071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410860"/>
                  </a:ext>
                </a:extLst>
              </a:tr>
              <a:tr h="1368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49.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الإسراء</a:t>
                      </a:r>
                      <a:endParaRPr lang="ar-SA" altLang="en-US" sz="4000" dirty="0">
                        <a:solidFill>
                          <a:srgbClr val="543E34"/>
                        </a:solidFill>
                        <a:effectLst/>
                        <a:latin typeface="KFGQPC HAFS Uthmanic Script" panose="02000000000000000000" charset="0"/>
                        <a:cs typeface="KFGQPC HAFS Uthmanic Script" panose="02000000000000000000" charset="0"/>
                        <a:sym typeface="+mn-e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اَوْ يَكُوْنَ لَكَ بَيْتٌ مِّنْ زُخْرُفٍ اَوْ تَرْقٰى فِى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السَّمَاۤءِ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ۗوَلَنْ نُّؤْمِنَ لِرُقِيِّكَ حَتّٰى تُنَزِّلَ عَلَيْنَا كِتٰبًا نَّقْرَؤُهٗۗ 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 : 93)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588372"/>
                  </a:ext>
                </a:extLst>
              </a:tr>
              <a:tr h="14399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50.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قُلْ لَّوْ كَانَ فِى الْاَرْضِ مَلٰۤىِٕكَةٌ يَّمْشُوْنَ مُطْمَىِٕنِّيْنَ لَنَزَّلْنَا عَلَيْهِمْ مِّنَ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السَّمَاۤءِ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مَلَكًا رَّسُوْلًا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(الإسراء : 95)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05020"/>
                  </a:ext>
                </a:extLst>
              </a:tr>
              <a:tr h="13070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51.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sz="4000" dirty="0">
                          <a:solidFill>
                            <a:srgbClr val="543E34"/>
                          </a:solidFill>
                          <a:cs typeface="KFGQPC HAFS Uthmanic Script" panose="02000000000000000000" charset="0"/>
                          <a:sym typeface="+mn-ea"/>
                        </a:rPr>
                        <a:t>الكهف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فَعَسٰى رَبِّيْٓ اَنْ يُّؤْتِيَنِ خَيْرًا مِّنْ جَنَّتِكَ وَيُرْسِلَ عَلَيْهَا حُسْبَانًا مِّنَ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السَّمَاۤءِ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فَتُصْبِحَ صَعِيْدًا زَلَقًاۙ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(الكهف : 40)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58782681"/>
                  </a:ext>
                </a:extLst>
              </a:tr>
              <a:tr h="19564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52.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الكهف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وَاضْرِبْ لَهُمْ مَّثَلَ الْحَيٰوةِ الدُّنْيَا كَمَاۤءٍ اَنْزَلْنٰهُ مِنَ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cs typeface="KFGQPC HAFS Uthmanic Script" panose="02000000000000000000" pitchFamily="2" charset="-78"/>
                        </a:rPr>
                        <a:t>السَّمَاۤءِ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فَاخْتَلَطَ بِهٖ نَبَاتُ الْاَرْضِ فَاَصْبَحَ هَشِيْمًا تَذْرُوْهُ الرِّيٰحُ ۗ</a:t>
                      </a:r>
                      <a:r>
                        <a:rPr lang="en-US" sz="2400" dirty="0">
                          <a:solidFill>
                            <a:srgbClr val="543E34"/>
                          </a:solidFill>
                          <a:cs typeface="KFGQPC HAFS Uthmanic Script" panose="02000000000000000000" pitchFamily="2" charset="-78"/>
                        </a:rPr>
                        <a:t> </a:t>
                      </a:r>
                      <a:r>
                        <a:rPr lang="ar-SA" sz="24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(الكهف : 45)</a:t>
                      </a:r>
                      <a:endParaRPr lang="ar-SA" sz="2400" dirty="0">
                        <a:solidFill>
                          <a:srgbClr val="543E34"/>
                        </a:solidFill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4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73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37146C74-AAD7-7172-5DA0-79828337583F}"/>
              </a:ext>
            </a:extLst>
          </p:cNvPr>
          <p:cNvSpPr txBox="1"/>
          <p:nvPr/>
        </p:nvSpPr>
        <p:spPr>
          <a:xfrm>
            <a:off x="-5436484" y="2333092"/>
            <a:ext cx="3033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Ghozy</a:t>
            </a:r>
            <a:r>
              <a:rPr lang="en-US" sz="3000" dirty="0">
                <a:solidFill>
                  <a:srgbClr val="543E34"/>
                </a:solidFill>
              </a:rPr>
              <a:t> Muhammad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E6E0853-AB00-2B6D-E0A6-B8E3C6AC8FEE}"/>
              </a:ext>
            </a:extLst>
          </p:cNvPr>
          <p:cNvSpPr txBox="1"/>
          <p:nvPr/>
        </p:nvSpPr>
        <p:spPr>
          <a:xfrm>
            <a:off x="-5436484" y="2984284"/>
            <a:ext cx="4027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Hafika</a:t>
            </a:r>
            <a:r>
              <a:rPr lang="en-US" sz="3000" dirty="0">
                <a:solidFill>
                  <a:srgbClr val="543E34"/>
                </a:solidFill>
              </a:rPr>
              <a:t> Ahmad </a:t>
            </a:r>
            <a:r>
              <a:rPr lang="en-US" sz="3000" dirty="0" err="1">
                <a:solidFill>
                  <a:srgbClr val="543E34"/>
                </a:solidFill>
              </a:rPr>
              <a:t>Ardiansyah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F8C35FB3-5FCE-EAC9-4459-3562EC476D10}"/>
              </a:ext>
            </a:extLst>
          </p:cNvPr>
          <p:cNvSpPr txBox="1"/>
          <p:nvPr/>
        </p:nvSpPr>
        <p:spPr>
          <a:xfrm>
            <a:off x="-5436484" y="4286669"/>
            <a:ext cx="3856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543E34"/>
                </a:solidFill>
              </a:rPr>
              <a:t>Hammam Al </a:t>
            </a:r>
            <a:r>
              <a:rPr lang="en-US" sz="3000" dirty="0" err="1">
                <a:solidFill>
                  <a:srgbClr val="543E34"/>
                </a:solidFill>
              </a:rPr>
              <a:t>Qoyyim</a:t>
            </a:r>
            <a:r>
              <a:rPr lang="en-US" sz="3000" dirty="0">
                <a:solidFill>
                  <a:srgbClr val="543E34"/>
                </a:solidFill>
              </a:rPr>
              <a:t> M.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1CAE2D32-F756-5470-989A-26C7F07B85F4}"/>
              </a:ext>
            </a:extLst>
          </p:cNvPr>
          <p:cNvSpPr txBox="1"/>
          <p:nvPr/>
        </p:nvSpPr>
        <p:spPr>
          <a:xfrm>
            <a:off x="-5436484" y="4937862"/>
            <a:ext cx="3269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Harits</a:t>
            </a:r>
            <a:r>
              <a:rPr lang="en-US" sz="3000" dirty="0">
                <a:solidFill>
                  <a:srgbClr val="543E34"/>
                </a:solidFill>
              </a:rPr>
              <a:t> Al </a:t>
            </a:r>
            <a:r>
              <a:rPr lang="en-US" sz="3000" dirty="0" err="1">
                <a:solidFill>
                  <a:srgbClr val="543E34"/>
                </a:solidFill>
              </a:rPr>
              <a:t>Qoyyim</a:t>
            </a:r>
            <a:r>
              <a:rPr lang="en-US" sz="3000" dirty="0">
                <a:solidFill>
                  <a:srgbClr val="543E34"/>
                </a:solidFill>
              </a:rPr>
              <a:t> M.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5D6F161B-AFA6-3012-4E0F-1BA2AB1FE394}"/>
              </a:ext>
            </a:extLst>
          </p:cNvPr>
          <p:cNvSpPr txBox="1"/>
          <p:nvPr/>
        </p:nvSpPr>
        <p:spPr>
          <a:xfrm>
            <a:off x="-5436484" y="3635477"/>
            <a:ext cx="4146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Hafiy</a:t>
            </a:r>
            <a:r>
              <a:rPr lang="en-US" sz="3000" dirty="0">
                <a:solidFill>
                  <a:srgbClr val="543E34"/>
                </a:solidFill>
              </a:rPr>
              <a:t> Muhammad Putra A.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BA1A1BC0-EC17-051F-D2B7-8C20C66E7363}"/>
              </a:ext>
            </a:extLst>
          </p:cNvPr>
          <p:cNvSpPr txBox="1"/>
          <p:nvPr/>
        </p:nvSpPr>
        <p:spPr>
          <a:xfrm>
            <a:off x="13600585" y="2333092"/>
            <a:ext cx="3191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Himia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Azka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Zafarani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23320BD8-490C-B655-9935-FEC15732CE56}"/>
              </a:ext>
            </a:extLst>
          </p:cNvPr>
          <p:cNvSpPr txBox="1"/>
          <p:nvPr/>
        </p:nvSpPr>
        <p:spPr>
          <a:xfrm>
            <a:off x="13600585" y="4941672"/>
            <a:ext cx="3455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solidFill>
                  <a:srgbClr val="543E34"/>
                </a:solidFill>
                <a:sym typeface="+mn-ea"/>
              </a:rPr>
              <a:t>Muhammad </a:t>
            </a:r>
            <a:r>
              <a:rPr lang="en-US" sz="3000" dirty="0" err="1">
                <a:solidFill>
                  <a:srgbClr val="543E34"/>
                </a:solidFill>
                <a:sym typeface="+mn-ea"/>
              </a:rPr>
              <a:t>Milhan</a:t>
            </a:r>
            <a:r>
              <a:rPr lang="en-US" sz="3000" dirty="0">
                <a:solidFill>
                  <a:srgbClr val="543E34"/>
                </a:solidFill>
                <a:sym typeface="+mn-ea"/>
              </a:rPr>
              <a:t> A.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3FA6F561-9466-E79A-C4BA-504A69B681E9}"/>
              </a:ext>
            </a:extLst>
          </p:cNvPr>
          <p:cNvSpPr txBox="1"/>
          <p:nvPr/>
        </p:nvSpPr>
        <p:spPr>
          <a:xfrm>
            <a:off x="13600585" y="2985237"/>
            <a:ext cx="383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Hudzaifah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Ibadurrahman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7EBAE8E-2B28-9BD0-3F5B-6E5604BC8D4A}"/>
              </a:ext>
            </a:extLst>
          </p:cNvPr>
          <p:cNvSpPr txBox="1"/>
          <p:nvPr/>
        </p:nvSpPr>
        <p:spPr>
          <a:xfrm>
            <a:off x="13600585" y="3637382"/>
            <a:ext cx="370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Kholid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Jundi</a:t>
            </a:r>
            <a:r>
              <a:rPr lang="en-US" sz="3000" dirty="0">
                <a:solidFill>
                  <a:srgbClr val="543E34"/>
                </a:solidFill>
              </a:rPr>
              <a:t> Al </a:t>
            </a:r>
            <a:r>
              <a:rPr lang="en-US" sz="3000" dirty="0" err="1">
                <a:solidFill>
                  <a:srgbClr val="543E34"/>
                </a:solidFill>
              </a:rPr>
              <a:t>Qossam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CB7F1CE8-97B2-67E5-9689-F5B078DDA878}"/>
              </a:ext>
            </a:extLst>
          </p:cNvPr>
          <p:cNvSpPr txBox="1"/>
          <p:nvPr/>
        </p:nvSpPr>
        <p:spPr>
          <a:xfrm>
            <a:off x="13600585" y="4289527"/>
            <a:ext cx="3087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543E34"/>
                </a:solidFill>
              </a:rPr>
              <a:t>Maliki </a:t>
            </a:r>
            <a:r>
              <a:rPr lang="en-US" sz="3000" dirty="0" err="1">
                <a:solidFill>
                  <a:srgbClr val="543E34"/>
                </a:solidFill>
              </a:rPr>
              <a:t>Qalbun</a:t>
            </a:r>
            <a:r>
              <a:rPr lang="en-US" sz="3000" dirty="0">
                <a:solidFill>
                  <a:srgbClr val="543E34"/>
                </a:solidFill>
              </a:rPr>
              <a:t> Salim</a:t>
            </a:r>
          </a:p>
        </p:txBody>
      </p:sp>
      <p:sp>
        <p:nvSpPr>
          <p:cNvPr id="18" name="!!ty">
            <a:extLst>
              <a:ext uri="{FF2B5EF4-FFF2-40B4-BE49-F238E27FC236}">
                <a16:creationId xmlns:a16="http://schemas.microsoft.com/office/drawing/2014/main" id="{C31DBD7A-30CA-C2F1-DB94-3F81A05D7B85}"/>
              </a:ext>
            </a:extLst>
          </p:cNvPr>
          <p:cNvSpPr txBox="1"/>
          <p:nvPr/>
        </p:nvSpPr>
        <p:spPr>
          <a:xfrm>
            <a:off x="4180700" y="2921169"/>
            <a:ext cx="3830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Sagona Book (Headings)"/>
              </a:rPr>
              <a:t>thank you</a:t>
            </a:r>
          </a:p>
        </p:txBody>
      </p:sp>
      <p:sp>
        <p:nvSpPr>
          <p:cNvPr id="20" name="!!ty">
            <a:extLst>
              <a:ext uri="{FF2B5EF4-FFF2-40B4-BE49-F238E27FC236}">
                <a16:creationId xmlns:a16="http://schemas.microsoft.com/office/drawing/2014/main" id="{DE3754B3-A925-8209-B165-999D9EBB4DC6}"/>
              </a:ext>
            </a:extLst>
          </p:cNvPr>
          <p:cNvSpPr txBox="1"/>
          <p:nvPr/>
        </p:nvSpPr>
        <p:spPr>
          <a:xfrm>
            <a:off x="4280727" y="2921169"/>
            <a:ext cx="3630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noFill/>
                <a:latin typeface="Sagona Book (Headings)"/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4">
            <a:extLst>
              <a:ext uri="{FF2B5EF4-FFF2-40B4-BE49-F238E27FC236}">
                <a16:creationId xmlns:a16="http://schemas.microsoft.com/office/drawing/2014/main" id="{32881DFE-7B65-7718-F5E5-F21465A8B49E}"/>
              </a:ext>
            </a:extLst>
          </p:cNvPr>
          <p:cNvSpPr txBox="1"/>
          <p:nvPr/>
        </p:nvSpPr>
        <p:spPr>
          <a:xfrm>
            <a:off x="6403726" y="2331187"/>
            <a:ext cx="3191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Himia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Azka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Zafarani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BC8325BD-8BA6-B403-39C6-ACEDED208C8A}"/>
              </a:ext>
            </a:extLst>
          </p:cNvPr>
          <p:cNvSpPr txBox="1"/>
          <p:nvPr/>
        </p:nvSpPr>
        <p:spPr>
          <a:xfrm>
            <a:off x="6403726" y="4939767"/>
            <a:ext cx="3455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solidFill>
                  <a:srgbClr val="543E34"/>
                </a:solidFill>
                <a:sym typeface="+mn-ea"/>
              </a:rPr>
              <a:t>Muhammad </a:t>
            </a:r>
            <a:r>
              <a:rPr lang="en-US" sz="3000" dirty="0" err="1">
                <a:solidFill>
                  <a:srgbClr val="543E34"/>
                </a:solidFill>
                <a:sym typeface="+mn-ea"/>
              </a:rPr>
              <a:t>Milhan</a:t>
            </a:r>
            <a:r>
              <a:rPr lang="en-US" sz="3000" dirty="0">
                <a:solidFill>
                  <a:srgbClr val="543E34"/>
                </a:solidFill>
                <a:sym typeface="+mn-ea"/>
              </a:rPr>
              <a:t> A.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6E04A9F8-5C60-4A83-3A84-8BC6566FD5C3}"/>
              </a:ext>
            </a:extLst>
          </p:cNvPr>
          <p:cNvSpPr txBox="1"/>
          <p:nvPr/>
        </p:nvSpPr>
        <p:spPr>
          <a:xfrm>
            <a:off x="6403726" y="2983332"/>
            <a:ext cx="383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Hudzaifah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Ibadurrahman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33DC300E-314A-401D-BC80-9CCCDE6DD077}"/>
              </a:ext>
            </a:extLst>
          </p:cNvPr>
          <p:cNvSpPr txBox="1"/>
          <p:nvPr/>
        </p:nvSpPr>
        <p:spPr>
          <a:xfrm>
            <a:off x="6403726" y="3635477"/>
            <a:ext cx="370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Kholid</a:t>
            </a:r>
            <a:r>
              <a:rPr lang="en-US" sz="3000" dirty="0">
                <a:solidFill>
                  <a:srgbClr val="543E34"/>
                </a:solidFill>
              </a:rPr>
              <a:t> </a:t>
            </a:r>
            <a:r>
              <a:rPr lang="en-US" sz="3000" dirty="0" err="1">
                <a:solidFill>
                  <a:srgbClr val="543E34"/>
                </a:solidFill>
              </a:rPr>
              <a:t>Jundi</a:t>
            </a:r>
            <a:r>
              <a:rPr lang="en-US" sz="3000" dirty="0">
                <a:solidFill>
                  <a:srgbClr val="543E34"/>
                </a:solidFill>
              </a:rPr>
              <a:t> Al </a:t>
            </a:r>
            <a:r>
              <a:rPr lang="en-US" sz="3000" dirty="0" err="1">
                <a:solidFill>
                  <a:srgbClr val="543E34"/>
                </a:solidFill>
              </a:rPr>
              <a:t>Qossam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A87892B3-93B1-CC66-A301-6808A09E063D}"/>
              </a:ext>
            </a:extLst>
          </p:cNvPr>
          <p:cNvSpPr txBox="1"/>
          <p:nvPr/>
        </p:nvSpPr>
        <p:spPr>
          <a:xfrm>
            <a:off x="6403726" y="4287622"/>
            <a:ext cx="3087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543E34"/>
                </a:solidFill>
              </a:rPr>
              <a:t>Maliki </a:t>
            </a:r>
            <a:r>
              <a:rPr lang="en-US" sz="3000" dirty="0" err="1">
                <a:solidFill>
                  <a:srgbClr val="543E34"/>
                </a:solidFill>
              </a:rPr>
              <a:t>Qalbun</a:t>
            </a:r>
            <a:r>
              <a:rPr lang="en-US" sz="3000" dirty="0">
                <a:solidFill>
                  <a:srgbClr val="543E34"/>
                </a:solidFill>
              </a:rPr>
              <a:t> Salim</a:t>
            </a:r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6DDDF5B5-74FC-DA9C-CE21-A86EB6405CC0}"/>
              </a:ext>
            </a:extLst>
          </p:cNvPr>
          <p:cNvSpPr txBox="1"/>
          <p:nvPr/>
        </p:nvSpPr>
        <p:spPr>
          <a:xfrm>
            <a:off x="1954916" y="2333092"/>
            <a:ext cx="3033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Ghozy</a:t>
            </a:r>
            <a:r>
              <a:rPr lang="en-US" sz="3000" dirty="0">
                <a:solidFill>
                  <a:srgbClr val="543E34"/>
                </a:solidFill>
              </a:rPr>
              <a:t> Muhammad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18D76D88-77D4-C91D-7040-ED50BC78BF7F}"/>
              </a:ext>
            </a:extLst>
          </p:cNvPr>
          <p:cNvSpPr txBox="1"/>
          <p:nvPr/>
        </p:nvSpPr>
        <p:spPr>
          <a:xfrm>
            <a:off x="1954916" y="2984284"/>
            <a:ext cx="4027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Hafika</a:t>
            </a:r>
            <a:r>
              <a:rPr lang="en-US" sz="3000" dirty="0">
                <a:solidFill>
                  <a:srgbClr val="543E34"/>
                </a:solidFill>
              </a:rPr>
              <a:t> Ahmad </a:t>
            </a:r>
            <a:r>
              <a:rPr lang="en-US" sz="3000" dirty="0" err="1">
                <a:solidFill>
                  <a:srgbClr val="543E34"/>
                </a:solidFill>
              </a:rPr>
              <a:t>Ardiansyah</a:t>
            </a:r>
            <a:endParaRPr lang="en-US" sz="3000" dirty="0">
              <a:solidFill>
                <a:srgbClr val="543E34"/>
              </a:solidFill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F6CDF0EB-46A3-9FEF-4C5D-11EC7BF66A27}"/>
              </a:ext>
            </a:extLst>
          </p:cNvPr>
          <p:cNvSpPr txBox="1"/>
          <p:nvPr/>
        </p:nvSpPr>
        <p:spPr>
          <a:xfrm>
            <a:off x="1954916" y="4286669"/>
            <a:ext cx="3856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543E34"/>
                </a:solidFill>
              </a:rPr>
              <a:t>Hammam Al </a:t>
            </a:r>
            <a:r>
              <a:rPr lang="en-US" sz="3000" dirty="0" err="1">
                <a:solidFill>
                  <a:srgbClr val="543E34"/>
                </a:solidFill>
              </a:rPr>
              <a:t>Qoyyim</a:t>
            </a:r>
            <a:r>
              <a:rPr lang="en-US" sz="3000" dirty="0">
                <a:solidFill>
                  <a:srgbClr val="543E34"/>
                </a:solidFill>
              </a:rPr>
              <a:t> M.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C7911CF2-6433-6E85-0603-6C111AAEDF75}"/>
              </a:ext>
            </a:extLst>
          </p:cNvPr>
          <p:cNvSpPr txBox="1"/>
          <p:nvPr/>
        </p:nvSpPr>
        <p:spPr>
          <a:xfrm>
            <a:off x="1954916" y="4937862"/>
            <a:ext cx="3269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Harits</a:t>
            </a:r>
            <a:r>
              <a:rPr lang="en-US" sz="3000" dirty="0">
                <a:solidFill>
                  <a:srgbClr val="543E34"/>
                </a:solidFill>
              </a:rPr>
              <a:t> Al </a:t>
            </a:r>
            <a:r>
              <a:rPr lang="en-US" sz="3000" dirty="0" err="1">
                <a:solidFill>
                  <a:srgbClr val="543E34"/>
                </a:solidFill>
              </a:rPr>
              <a:t>Qoyyim</a:t>
            </a:r>
            <a:r>
              <a:rPr lang="en-US" sz="3000" dirty="0">
                <a:solidFill>
                  <a:srgbClr val="543E34"/>
                </a:solidFill>
              </a:rPr>
              <a:t> M.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0F94DCF1-20E2-7A39-7B5D-006243B4E0A2}"/>
              </a:ext>
            </a:extLst>
          </p:cNvPr>
          <p:cNvSpPr txBox="1"/>
          <p:nvPr/>
        </p:nvSpPr>
        <p:spPr>
          <a:xfrm>
            <a:off x="1954916" y="3635477"/>
            <a:ext cx="4146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543E34"/>
                </a:solidFill>
              </a:rPr>
              <a:t>Hafiy</a:t>
            </a:r>
            <a:r>
              <a:rPr lang="en-US" sz="3000" dirty="0">
                <a:solidFill>
                  <a:srgbClr val="543E34"/>
                </a:solidFill>
              </a:rPr>
              <a:t> Muhammad Putra A.</a:t>
            </a:r>
          </a:p>
        </p:txBody>
      </p:sp>
      <p:sp>
        <p:nvSpPr>
          <p:cNvPr id="50" name="!!ty">
            <a:extLst>
              <a:ext uri="{FF2B5EF4-FFF2-40B4-BE49-F238E27FC236}">
                <a16:creationId xmlns:a16="http://schemas.microsoft.com/office/drawing/2014/main" id="{394BD778-8008-53D5-ACF4-53B7E947B15F}"/>
              </a:ext>
            </a:extLst>
          </p:cNvPr>
          <p:cNvSpPr txBox="1"/>
          <p:nvPr/>
        </p:nvSpPr>
        <p:spPr>
          <a:xfrm>
            <a:off x="4280727" y="758619"/>
            <a:ext cx="3630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Sagona Book (Headings)"/>
              </a:rPr>
              <a:t>members</a:t>
            </a:r>
          </a:p>
        </p:txBody>
      </p:sp>
      <p:sp>
        <p:nvSpPr>
          <p:cNvPr id="51" name="!!ty">
            <a:extLst>
              <a:ext uri="{FF2B5EF4-FFF2-40B4-BE49-F238E27FC236}">
                <a16:creationId xmlns:a16="http://schemas.microsoft.com/office/drawing/2014/main" id="{7176067D-D5D6-6F8B-700C-C2622DEC54FA}"/>
              </a:ext>
            </a:extLst>
          </p:cNvPr>
          <p:cNvSpPr txBox="1"/>
          <p:nvPr/>
        </p:nvSpPr>
        <p:spPr>
          <a:xfrm>
            <a:off x="4180700" y="710523"/>
            <a:ext cx="3830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noFill/>
                <a:latin typeface="Sagona Book (Headings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1519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EC4E0A-2601-F6F1-439E-85667A3C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7651"/>
              </p:ext>
            </p:extLst>
          </p:nvPr>
        </p:nvGraphicFramePr>
        <p:xfrm>
          <a:off x="0" y="1"/>
          <a:ext cx="12192000" cy="68776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3694419694"/>
                    </a:ext>
                  </a:extLst>
                </a:gridCol>
                <a:gridCol w="1373456">
                  <a:extLst>
                    <a:ext uri="{9D8B030D-6E8A-4147-A177-3AD203B41FA5}">
                      <a16:colId xmlns:a16="http://schemas.microsoft.com/office/drawing/2014/main" val="1715319229"/>
                    </a:ext>
                  </a:extLst>
                </a:gridCol>
                <a:gridCol w="5746261">
                  <a:extLst>
                    <a:ext uri="{9D8B030D-6E8A-4147-A177-3AD203B41FA5}">
                      <a16:colId xmlns:a16="http://schemas.microsoft.com/office/drawing/2014/main" val="53189759"/>
                    </a:ext>
                  </a:extLst>
                </a:gridCol>
                <a:gridCol w="1243118">
                  <a:extLst>
                    <a:ext uri="{9D8B030D-6E8A-4147-A177-3AD203B41FA5}">
                      <a16:colId xmlns:a16="http://schemas.microsoft.com/office/drawing/2014/main" val="41104689"/>
                    </a:ext>
                  </a:extLst>
                </a:gridCol>
                <a:gridCol w="3174124">
                  <a:extLst>
                    <a:ext uri="{9D8B030D-6E8A-4147-A177-3AD203B41FA5}">
                      <a16:colId xmlns:a16="http://schemas.microsoft.com/office/drawing/2014/main" val="4237118148"/>
                    </a:ext>
                  </a:extLst>
                </a:gridCol>
              </a:tblGrid>
              <a:tr h="764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027396"/>
                  </a:ext>
                </a:extLst>
              </a:tr>
              <a:tr h="1638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يونس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قُلْ اَتُنَبِّـُٔوْنَ اللّٰهَ بِمَا لَا يَعْلَمُ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السَّمٰوٰتِ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وَلَا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الْاَرْضِۗ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سُبْحٰنَهٗ وَتَعٰلٰى عَمَّا يُشْرِكُوْنَ</a:t>
                      </a:r>
                      <a:r>
                        <a:rPr lang="en-US" alt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18)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 dirty="0">
                          <a:solidFill>
                            <a:srgbClr val="0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K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ar</a:t>
                      </a:r>
                      <a:r>
                        <a:rPr kumimoji="0" lang="en-US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kumimoji="0" lang="ar-SA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kumimoji="0" lang="ar-SA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kumimoji="0" lang="en-US" altLang="ar-SA" sz="2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tidak</a:t>
                      </a: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en-US" altLang="ar-SA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dipisahkan dengan </a:t>
                      </a:r>
                      <a:r>
                        <a:rPr kumimoji="0" lang="ar-SA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kumimoji="0" lang="ar-SA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  <a:endParaRPr kumimoji="0" lang="ar-SA" altLang="id-ID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Work Sans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196970"/>
                  </a:ext>
                </a:extLst>
              </a:tr>
              <a:tr h="32824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اِنَّمَا مَثَلُ الْحَيٰوةِ الدُّنْيَا كَمَاۤءٍ اَنْزَلْنٰهُ مِنَ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فَاخْتَلَطَ بِهٖ نَبَاتُ </a:t>
                      </a:r>
                      <a:r>
                        <a:rPr lang="ar-SA" sz="22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(يونس : 24)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620105"/>
                  </a:ext>
                </a:extLst>
              </a:tr>
              <a:tr h="12542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اِنَّمَا مَثَلُ الْحَيٰوةِ الدُّنْيَا كَمَاۤءٍ اَنْزَلْنٰهُ مِنَ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فَاخْتَلَطَ بِهٖ نَبَاتُ </a:t>
                      </a:r>
                      <a:r>
                        <a:rPr lang="ar-SA" sz="22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(يونس : 24)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015541"/>
                  </a:ext>
                </a:extLst>
              </a:tr>
              <a:tr h="905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وَمَا يَعْزُبُ عَنْ رَّبِّكَ مِنْ مِّثْقَالِ ذَرَّةٍ فِى </a:t>
                      </a:r>
                      <a:r>
                        <a:rPr lang="ar-SA" sz="22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وَلَا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(يونس : 61)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68524"/>
                  </a:ext>
                </a:extLst>
              </a:tr>
              <a:tr h="19670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4.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اَلَآ اِنَّ لِلّٰهِ مَنْ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وَمَنْ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الْاَرْضِۗ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66)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K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ar</a:t>
                      </a:r>
                      <a:r>
                        <a:rPr kumimoji="0" lang="en-US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kumimoji="0" lang="ar-SA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kumimoji="0" lang="ar-SA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kumimoji="0" lang="en-US" altLang="ar-SA" sz="2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tidak</a:t>
                      </a: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en-US" altLang="ar-SA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dipisahkan dengan </a:t>
                      </a:r>
                      <a:r>
                        <a:rPr kumimoji="0" lang="ar-SA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kumimoji="0" lang="ar-SA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  <a:endParaRPr kumimoji="0" lang="ar-SA" altLang="id-ID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Work Sans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1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A17C5D-8E1F-307F-BB7F-5ACC99974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04010"/>
              </p:ext>
            </p:extLst>
          </p:nvPr>
        </p:nvGraphicFramePr>
        <p:xfrm>
          <a:off x="0" y="0"/>
          <a:ext cx="12192000" cy="68677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3371444814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603832539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2748756436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964365091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3741275030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305031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5.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يونس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قَالُوا اتَّخَذَ اللّٰهُ وَلَدًا سُبْحٰنَهٗ ۗ هُوَ الْغَنِيُّ ۗ لَهٗ مَا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وَمَا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الْاَرْضِۗ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68)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GB" sz="2400" dirty="0">
                          <a:solidFill>
                            <a:srgbClr val="000000"/>
                          </a:solidFill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K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ar</a:t>
                      </a:r>
                      <a:r>
                        <a:rPr kumimoji="0" lang="en-US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kumimoji="0" lang="ar-SA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kumimoji="0" lang="ar-SA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kumimoji="0" lang="en-US" altLang="ar-SA" sz="2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tidak</a:t>
                      </a: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en-US" altLang="ar-SA" sz="2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kumimoji="0" lang="en-US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dipisahkan dengan </a:t>
                      </a:r>
                      <a:r>
                        <a:rPr kumimoji="0" lang="ar-SA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kumimoji="0" lang="id-ID" altLang="ar-SA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kumimoji="0" lang="ar-SA" altLang="id-ID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  <a:endParaRPr kumimoji="0" lang="ar-SA" altLang="id-ID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Work Sans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981509"/>
                  </a:ext>
                </a:extLst>
              </a:tr>
              <a:tr h="137299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6.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قُلْ مَنْ يَّرْزُقُكُمْ مِّنَ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 وَالْاَرْضِ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اَمَّنْ يَّمْلِكُ السَّمْعَ وَالْاَبْصَارَ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31)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  <a:p>
                      <a:pPr algn="r" rtl="0"/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5841132"/>
                  </a:ext>
                </a:extLst>
              </a:tr>
              <a:tr h="25518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  <a:latin typeface="Gill Sans Nova" panose="020B0602020104020203" pitchFamily="34" charset="0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اِنَّ رَبَّكُمُ اللّٰهُ الَّذِيْ خَلَقَ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وَالْاَرْضَ</a:t>
                      </a: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فِيْ سِتَّةِ اَيَّامٍ ثُمَّ اسْتَوٰى عَلَى الْعَرْشِ يُدَبِّرُ الْاَمْرَۗ </a:t>
                      </a: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3)</a:t>
                      </a:r>
                      <a:endParaRPr lang="ar-SA" sz="24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649775"/>
                  </a:ext>
                </a:extLst>
              </a:tr>
              <a:tr h="1364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7.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اِنَّ رَبَّكُمُ اللّٰهُ الَّذِيْ خَلَقَ </a:t>
                      </a:r>
                      <a:r>
                        <a:rPr lang="ar-SA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وَالْاَرْضَ</a:t>
                      </a: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فِيْ سِتَّةِ اَيَّامٍ ثُمَّ اسْتَوٰى عَلَى الْعَرْشِ يُدَبِّرُ الْاَمْرَۗ </a:t>
                      </a: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3)</a:t>
                      </a:r>
                      <a:endParaRPr lang="ar-SA" sz="24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  <a:p>
                      <a:pPr algn="r"/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36508"/>
                  </a:ext>
                </a:extLst>
              </a:tr>
              <a:tr h="12755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8.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altLang="en-US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اِنَّ فِى اخْتِلَافِ الَّيْلِ وَالنَّهَارِ وَمَا خَلَقَ اللّٰهُ فِى </a:t>
                      </a:r>
                      <a:r>
                        <a:rPr lang="ar-SA" altLang="en-US" sz="24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</a:t>
                      </a:r>
                      <a:r>
                        <a:rPr lang="ar-SA" altLang="en-US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لَاٰيٰتٍ لِّقَوْمٍ يَّتَّقُوْنَ </a:t>
                      </a:r>
                      <a:r>
                        <a:rPr lang="ar-SA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6)</a:t>
                      </a:r>
                      <a:r>
                        <a:rPr lang="ar-SA" altLang="en-US" sz="24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</a:t>
                      </a:r>
                    </a:p>
                  </a:txBody>
                  <a:tcPr marL="91425" marR="91425" marT="68575" marB="6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ar-SA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Work Sans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75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576114-D5E7-D53B-A615-71341783F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89246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3371444814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603832539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2748756436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964365091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3741275030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05031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9.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40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ea typeface="Work Sans SemiBold"/>
                          <a:cs typeface="KFGQPC HAFS Uthmanic Script" panose="02000000000000000000" charset="0"/>
                          <a:sym typeface="Work Sans SemiBold"/>
                        </a:rPr>
                        <a:t>يونس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kumimoji="0" lang="ar-SA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Arial" panose="020B0604020202020204"/>
                        </a:rPr>
                        <a:t>اَلَآ اِنَّ لِلّٰهِ مَا فِى </a:t>
                      </a:r>
                      <a:r>
                        <a:rPr kumimoji="0" lang="ar-SA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Arial" panose="020B0604020202020204"/>
                        </a:rPr>
                        <a:t>السَّمٰوٰتِ وَالْاَرْضِۗ </a:t>
                      </a:r>
                      <a:r>
                        <a:rPr kumimoji="0" lang="ar-SA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Arial" panose="020B0604020202020204"/>
                        </a:rPr>
                        <a:t>اَلَآ اِنَّ وَعْدَ اللّٰهِ حَقٌّ وَّلٰكِنَّ اَكْثَرَهُمْ لَا يَعْلَمُوْنَ </a:t>
                      </a:r>
                      <a:r>
                        <a:rPr kumimoji="0" lang="ar-SA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55)</a:t>
                      </a:r>
                      <a:endParaRPr kumimoji="0" lang="ar-SA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43E34"/>
                        </a:solidFill>
                        <a:effectLst/>
                        <a:uLnTx/>
                        <a:uFillTx/>
                        <a:latin typeface="KFGQPC HAFS Uthmanic Script" panose="02000000000000000000" charset="0"/>
                        <a:cs typeface="KFGQPC HAFS Uthmanic Script" panose="02000000000000000000" charset="0"/>
                        <a:sym typeface="Arial" panose="020B0604020202020204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81509"/>
                  </a:ext>
                </a:extLst>
              </a:tr>
              <a:tr h="16281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10.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قُلِ انْظُرُوْا مَاذَا فِى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 ۗ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وَمَا تُغْنِى الْاٰيٰتُ وَالنُّذُرُ عَنْ قَوْمٍ لَّا يُؤْمِنُوْنَ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(يونس : 101)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841132"/>
                  </a:ext>
                </a:extLst>
              </a:tr>
              <a:tr h="1063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11.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التوبة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r" rtl="1"/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اِنَّ اللّٰهَ لَهٗ مُلْكُ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وَالْاَرْضِۗ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يُحْيٖ وَيُمِيْتُۗ وَمَا لَكُمْ مِّنْ دُوْنِ اللّٰهِ مِنْ وَّلِيٍّ وَّلَا نَصِيْر</a:t>
                      </a:r>
                      <a:r>
                        <a:rPr lang="en-US" alt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(التوبة : 116)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36508"/>
                  </a:ext>
                </a:extLst>
              </a:tr>
              <a:tr h="1693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12.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اَنْزَلَ مِنَ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مَاۤءً فَسَالَتْ اَوْدِيَةٌ ۢ بِقَدَرِهَا فَاحْتَمَلَ السَّيْلُ زَبَدًا رَّابِيًا ۗ (الرعد : 17)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Work Sans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5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16E39F2-D916-146A-FF12-FFFB8663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26126"/>
              </p:ext>
            </p:extLst>
          </p:nvPr>
        </p:nvGraphicFramePr>
        <p:xfrm>
          <a:off x="0" y="1"/>
          <a:ext cx="12192000" cy="68910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3371444814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603832539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2748756436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964365091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3741275030"/>
                    </a:ext>
                  </a:extLst>
                </a:gridCol>
              </a:tblGrid>
              <a:tr h="772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305031"/>
                  </a:ext>
                </a:extLst>
              </a:tr>
              <a:tr h="17804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13.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إبرهيم</a:t>
                      </a:r>
                      <a:endParaRPr lang="ar-SA" sz="40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اللّٰهِ الَّذِيْ لَهٗ مَا فِى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وَمَا فِى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الْاَرْضِۗ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وَوَيْلٌ لِّلْكٰفِرِيْنَ مِنْ عَذَابٍ شَدِيْدٍ (إبرهيم : 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ar</a:t>
                      </a:r>
                      <a:r>
                        <a:rPr lang="en-US" altLang="id-ID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en-US" altLang="ar-SA" sz="220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tidak</a:t>
                      </a:r>
                      <a:r>
                        <a:rPr lang="en-US" altLang="ar-SA" sz="22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ar-SA" sz="2200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en-US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dipisahkan dengan </a:t>
                      </a:r>
                      <a:r>
                        <a:rPr lang="ar-SA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2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  <a:endParaRPr lang="ar-SA" altLang="id-ID" sz="22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ea typeface="Work Sans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81509"/>
                  </a:ext>
                </a:extLst>
              </a:tr>
              <a:tr h="1598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14.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اَلَمْ تَرَ كَيْفَ ضَرَبَ اللّٰهُ مَثَلًا كَلِمَةً طَيِّبَةً كَشَجَرَةٍ طَيِّبَةٍ اَصْلُهَا ثَابِتٌ وَّفَرْعُهَا فِى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(إبرهيم : 24)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  <a:endParaRPr lang="ar-SA" altLang="id-ID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841132"/>
                  </a:ext>
                </a:extLst>
              </a:tr>
              <a:tr h="1044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15.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وَاَنْزَلَ مِنَ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مَاۤءً فَاَخْرَجَ بِهٖ مِنَ الثَّمَرٰتِ رِزْقًا لَّكُمْ </a:t>
                      </a:r>
                    </a:p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(إبرهيم : 32)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36508"/>
                  </a:ext>
                </a:extLst>
              </a:tr>
              <a:tr h="166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16.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وَمَا يَخْفٰى عَلَى اللّٰهِ مِنْ شَيْءٍ فِى </a:t>
                      </a:r>
                      <a:r>
                        <a:rPr lang="ar-SA" altLang="en-US" sz="22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وَلَا فِى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  <a:p>
                      <a:pPr algn="r" rtl="0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(إبرهيم : 38)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id-ID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5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025281-F89D-08AF-C903-ACDA1F34C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58595"/>
              </p:ext>
            </p:extLst>
          </p:nvPr>
        </p:nvGraphicFramePr>
        <p:xfrm>
          <a:off x="0" y="-1"/>
          <a:ext cx="12192000" cy="68580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1555424612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1943998052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2569987215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577714217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803156059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722447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17.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إبرهيم</a:t>
                      </a:r>
                      <a:endParaRPr lang="ar-SA" sz="40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 SemiBold"/>
                        <a:cs typeface="KFGQPC HAFS Uthmanic Script" panose="02000000000000000000" charset="0"/>
                        <a:sym typeface="Work Sans SemiBol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يَوْمَ تُبَدَّلُ الْاَرْضُ غَيْرَ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الْاَرْضِ وَالسَّمٰوٰتُ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وَبَرَزُوْا لِلّٰهِ الْوَاحِدِ الْقَهَّارِ</a:t>
                      </a:r>
                    </a:p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(إبرهيم : 48)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en-US" altLang="ar-SA" sz="2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disebutkan</a:t>
                      </a:r>
                      <a:r>
                        <a:rPr kumimoji="0" lang="en-US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kumimoji="0" lang="en-US" altLang="ar-SA" sz="2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setelah</a:t>
                      </a:r>
                      <a:r>
                        <a:rPr kumimoji="0" lang="en-US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kata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الْاَرْضِ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34245"/>
                  </a:ext>
                </a:extLst>
              </a:tr>
              <a:tr h="16281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18.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هود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وَهُوَ الَّذِيْ خَلَقَ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وَالْاَرْضَ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فِيْ سِتَّةِ اَيَّامٍ وَّكَانَ عَرْشُهٗ عَلَى الْمَاۤءِ لِيَبْلُوَكُمْ اَيُّكُمْ اَحْسَنُ عَمَلًا</a:t>
                      </a:r>
                      <a:r>
                        <a:rPr lang="en-US" alt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(هود : 7)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61555"/>
                  </a:ext>
                </a:extLst>
              </a:tr>
              <a:tr h="1063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19.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</a:pP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خٰلِدِيْنَ فِيْهَا مَا دَامَتِ </a:t>
                      </a:r>
                      <a:r>
                        <a:rPr lang="ar-SA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السَّمٰوٰتُ وَالْاَرْضُ </a:t>
                      </a:r>
                      <a:r>
                        <a:rPr lang="ar-SA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اِلَّا مَا شَاۤءَ رَبُّكَۗ اِنَّ رَبَّكَ فَعَّالٌ لِّمَا يُرِيْدُ</a:t>
                      </a:r>
                      <a:r>
                        <a:rPr 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(هود : 107)</a:t>
                      </a:r>
                      <a:endParaRPr lang="ar-SA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64163"/>
                  </a:ext>
                </a:extLst>
              </a:tr>
              <a:tr h="1693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20.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ووَاَمَّا الَّذِيْنَ سُعِدُوْا فَفِى الْجَنَّةِ خٰلِدِيْنَ فِيْهَا مَا دَامَتِ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السَّمٰوٰتُ وَالْاَرْضُ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اِلَّا مَا شَاۤءَ رَبُّكَۗ 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(هود : 108)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538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A22650-D294-CE9F-72C0-E3737C5C9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96000"/>
              </p:ext>
            </p:extLst>
          </p:nvPr>
        </p:nvGraphicFramePr>
        <p:xfrm>
          <a:off x="0" y="-1"/>
          <a:ext cx="12192000" cy="6858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2966673564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1322879569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3572600672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1127220190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2122361692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48094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21.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cs typeface="KFGQPC HAFS Uthmanic Script" panose="02000000000000000000" charset="0"/>
                        </a:rPr>
                        <a:t>هود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وَلِلّٰهِ غَيْبُ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وَاِلَيْهِ يُرْجَعُ الْاَمْرُ كُلُّهٗ فَاعْبُدْهُ وَتَوَكَّلْ عَلَيْهِۗ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(هود : 123)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85348"/>
                  </a:ext>
                </a:extLst>
              </a:tr>
              <a:tr h="16281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22.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ar-SA" alt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+mn-ea"/>
                          <a:cs typeface="KFGQPC HAFS Uthmanic Script" panose="02000000000000000000" charset="0"/>
                          <a:sym typeface="+mn-ea"/>
                        </a:rPr>
                        <a:t>يوسف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رَبِّ قَدْ اٰتَيْتَنِيْ مِنَ الْمُلْكِ وَعَلَّمْتَنِيْ مِنْ تَأْوِيْلِ الْاَحَادِيْثِۚ فَاطِرَ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وَالْاَرْضِۗ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(يوسف: 101)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0208"/>
                  </a:ext>
                </a:extLst>
              </a:tr>
              <a:tr h="1063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23.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وَكَاَيِّنْ مِّنْ اٰيَةٍ فِى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السَّمٰوٰتِ وَالْاَرْضِ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يَمُرُّوْنَ عَلَيْهَا وَهُمْ عَنْهَا مُعْرِضُوْنَ (يوسف: 105)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239920"/>
                  </a:ext>
                </a:extLst>
              </a:tr>
              <a:tr h="1693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24.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وَلِلّٰهِ يَسْجُدُ مَنْ فِى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طَوْعًا وَّكَرْهًا وَّظِلٰلُهُمْ بِالْغُدُوِّ وَالْاٰصَالِ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(الرعد: 15)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4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094766A-2E4C-929D-FB04-74C121F72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01543"/>
              </p:ext>
            </p:extLst>
          </p:nvPr>
        </p:nvGraphicFramePr>
        <p:xfrm>
          <a:off x="0" y="-1"/>
          <a:ext cx="12192000" cy="6858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2839621912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465066990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2650492112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3889488226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419292442"/>
                    </a:ext>
                  </a:extLst>
                </a:gridCol>
              </a:tblGrid>
              <a:tr h="7863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829986"/>
                  </a:ext>
                </a:extLst>
              </a:tr>
              <a:tr h="1686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25.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قُلْ مَنْ رَّبُّ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وَالْاَرْضِۗ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قُلِ اللّٰهُ ۗ </a:t>
                      </a:r>
                    </a:p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(الرعد: 16)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</a:t>
                      </a:r>
                      <a:r>
                        <a:rPr lang="id-ID" altLang="ar-SA" sz="250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hanya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51472"/>
                  </a:ext>
                </a:extLst>
              </a:tr>
              <a:tr h="16281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26.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إبرهيم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قَالَتْ رُسُلُهُمْ اَفِى اللّٰهِ شَكٌّ فَاطِرِ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وَالْاَرْضِۗ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(إبرهيم: 10)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KFGQPC HAFS Uthmanic Script" panose="02000000000000000000" charset="0"/>
                          <a:sym typeface="Work Sans"/>
                        </a:rPr>
                        <a:t>المادية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e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disebutkan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الارض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, dan hanya dipisahkan dengan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و</a:t>
                      </a:r>
                      <a:r>
                        <a:rPr lang="id-ID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(waw)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عطف 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612446"/>
                  </a:ext>
                </a:extLst>
              </a:tr>
              <a:tr h="1063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27.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اَلَمْ تَرَ اَنَّ اللّٰهَ خَلَقَ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وَالْاَرْضَ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بِالْحَقِّۗ</a:t>
                      </a:r>
                    </a:p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(إبرهيم: 19)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039973"/>
                  </a:ext>
                </a:extLst>
              </a:tr>
              <a:tr h="1693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28.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اَللّٰهُ الَّذِيْ خَلَقَ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وَالْاَرْضَ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(إبرهيم: 32)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82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E120855-23D4-83BF-CFF2-33803B2DE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86951"/>
              </p:ext>
            </p:extLst>
          </p:nvPr>
        </p:nvGraphicFramePr>
        <p:xfrm>
          <a:off x="0" y="-2"/>
          <a:ext cx="12192000" cy="68842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5041">
                  <a:extLst>
                    <a:ext uri="{9D8B030D-6E8A-4147-A177-3AD203B41FA5}">
                      <a16:colId xmlns:a16="http://schemas.microsoft.com/office/drawing/2014/main" val="1352760786"/>
                    </a:ext>
                  </a:extLst>
                </a:gridCol>
                <a:gridCol w="1531288">
                  <a:extLst>
                    <a:ext uri="{9D8B030D-6E8A-4147-A177-3AD203B41FA5}">
                      <a16:colId xmlns:a16="http://schemas.microsoft.com/office/drawing/2014/main" val="2396791070"/>
                    </a:ext>
                  </a:extLst>
                </a:gridCol>
                <a:gridCol w="5588429">
                  <a:extLst>
                    <a:ext uri="{9D8B030D-6E8A-4147-A177-3AD203B41FA5}">
                      <a16:colId xmlns:a16="http://schemas.microsoft.com/office/drawing/2014/main" val="831517216"/>
                    </a:ext>
                  </a:extLst>
                </a:gridCol>
                <a:gridCol w="1337519">
                  <a:extLst>
                    <a:ext uri="{9D8B030D-6E8A-4147-A177-3AD203B41FA5}">
                      <a16:colId xmlns:a16="http://schemas.microsoft.com/office/drawing/2014/main" val="3960818687"/>
                    </a:ext>
                  </a:extLst>
                </a:gridCol>
                <a:gridCol w="3079723">
                  <a:extLst>
                    <a:ext uri="{9D8B030D-6E8A-4147-A177-3AD203B41FA5}">
                      <a16:colId xmlns:a16="http://schemas.microsoft.com/office/drawing/2014/main" val="796919935"/>
                    </a:ext>
                  </a:extLst>
                </a:gridCol>
              </a:tblGrid>
              <a:tr h="7989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NO.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SURAT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AYAT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JENIS KATA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PENJELASAN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920129"/>
                  </a:ext>
                </a:extLst>
              </a:tr>
              <a:tr h="16036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29.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</a:pP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اَللّٰهُ الَّذِيْ رَفَعَ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السَّمٰوٰتِ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بِغَيْرِ عَمَدٍ تَرَوْنَهَا... </a:t>
                      </a:r>
                      <a:r>
                        <a:rPr lang="ar-SA" altLang="en-US" sz="22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(الرعد : 2)</a:t>
                      </a:r>
                      <a:endParaRPr lang="ar-SA" altLang="en-US" sz="2200" dirty="0">
                        <a:latin typeface="KFGQPC HAFS Uthmanic Script" panose="02000000000000000000" charset="0"/>
                        <a:cs typeface="KFGQPC HAFS Uthmanic Script" panose="02000000000000000000" charset="0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>
                          <a:solidFill>
                            <a:srgbClr val="000000"/>
                          </a:solidFill>
                          <a:cs typeface="KFGQPC HAFS Uthmanic Script" panose="02000000000000000000" pitchFamily="2" charset="-78"/>
                        </a:rPr>
                        <a:t>الأثيرية</a:t>
                      </a:r>
                      <a:endParaRPr lang="en-US" sz="2400" dirty="0">
                        <a:solidFill>
                          <a:srgbClr val="000000"/>
                        </a:solidFill>
                        <a:cs typeface="KFGQPC HAFS Uthmanic Script" panose="02000000000000000000" pitchFamily="2" charset="-78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lang="ar-SA" altLang="ar-SA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السماوات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tidak </a:t>
                      </a:r>
                      <a:r>
                        <a:rPr lang="en-US" altLang="id-ID" sz="25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bertemu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dengan </a:t>
                      </a:r>
                      <a:r>
                        <a:rPr lang="ar-SA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الارض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5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dalam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5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satu</a:t>
                      </a:r>
                      <a:r>
                        <a:rPr lang="en-US" altLang="id-ID" sz="2500" dirty="0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</a:t>
                      </a:r>
                      <a:r>
                        <a:rPr lang="en-US" altLang="id-ID" sz="2500" dirty="0" err="1">
                          <a:solidFill>
                            <a:srgbClr val="0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ayat</a:t>
                      </a:r>
                      <a:endParaRPr lang="ar-SA" altLang="id-ID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28170"/>
                  </a:ext>
                </a:extLst>
              </a:tr>
              <a:tr h="16541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30.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الحجر</a:t>
                      </a:r>
                      <a:endParaRPr lang="en-US" sz="40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2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وَلَوْ فَتَحْنَا عَلَيْهِمْ بَابًا مِّنَ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السَّمَاۤءِ</a:t>
                      </a:r>
                      <a:r>
                        <a:rPr lang="ar-SA" altLang="en-US" sz="22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 فَظَلُّوْا فِيْهِ يَعْرُجُوْنَۙ</a:t>
                      </a:r>
                    </a:p>
                    <a:p>
                      <a:pPr algn="r" rtl="0">
                        <a:lnSpc>
                          <a:spcPct val="117000"/>
                        </a:lnSpc>
                      </a:pPr>
                      <a:r>
                        <a:rPr lang="ar-SA" altLang="en-US" sz="22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(الحجر: 14)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Karena kata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 adalah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  <a:sym typeface="Work Sans"/>
                        </a:rPr>
                        <a:t>طبقت الغازية</a:t>
                      </a:r>
                      <a:endParaRPr lang="ar-SA" altLang="id-ID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56735"/>
                  </a:ext>
                </a:extLst>
              </a:tr>
              <a:tr h="10805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31.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ar-SA" altLang="en-US" sz="2200" dirty="0">
                          <a:solidFill>
                            <a:srgbClr val="543E34"/>
                          </a:solidFill>
                          <a:latin typeface="KFGQPC HAFS Uthmanic Script" panose="02000000000000000000" charset="0"/>
                          <a:cs typeface="KFGQPC HAFS Uthmanic Script" panose="02000000000000000000" charset="0"/>
                        </a:rPr>
                        <a:t>ا</a:t>
                      </a:r>
                      <a:r>
                        <a:rPr kumimoji="0" lang="ar-SA" altLang="en-US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وَلَقَدْ جَعَلْنَا فِى </a:t>
                      </a:r>
                      <a:r>
                        <a:rPr kumimoji="0" lang="ar-SA" altLang="en-US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السَّمَاۤءِ</a:t>
                      </a:r>
                      <a:r>
                        <a:rPr kumimoji="0" lang="ar-SA" altLang="en-US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بُرُوْجًا وَّزَيَّنّٰهَا لِلنّٰظِرِيْنَ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kumimoji="0" lang="ar-SA" altLang="en-US" sz="2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43E34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(الحجر: 16)</a:t>
                      </a:r>
                      <a:endParaRPr kumimoji="0" lang="en-US" altLang="en-US" sz="2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43E34"/>
                        </a:solidFill>
                        <a:effectLst/>
                        <a:uLnTx/>
                        <a:uFillTx/>
                        <a:latin typeface="KFGQPC HAFS Uthmanic Script" panose="02000000000000000000" charset="0"/>
                        <a:cs typeface="KFGQPC HAFS Uthmanic Script" panose="02000000000000000000" charset="0"/>
                        <a:sym typeface="+mn-e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en-US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altLang="id-ID" sz="2500" dirty="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98948"/>
                  </a:ext>
                </a:extLst>
              </a:tr>
              <a:tr h="13084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Gill Sans Nova" panose="020B0602020104020203" pitchFamily="34" charset="0"/>
                          <a:ea typeface="Work Sans SemiBold"/>
                          <a:cs typeface="Work Sans SemiBold"/>
                          <a:sym typeface="Work Sans SemiBold"/>
                        </a:rPr>
                        <a:t>32.</a:t>
                      </a: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ar-SA" altLang="en-US" sz="4000" dirty="0"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الرعد</a:t>
                      </a:r>
                      <a:endParaRPr lang="en-US" sz="4000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7000"/>
                        </a:lnSpc>
                      </a:pPr>
                      <a:r>
                        <a:rPr lang="ar-SA" altLang="en-US" sz="22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وَاَرْسَلْنَا الرِّيٰحَ لَوَاقِحَ فَاَنْزَلْنَا مِنَ </a:t>
                      </a:r>
                      <a:r>
                        <a:rPr lang="ar-SA" altLang="en-US" sz="2200" dirty="0">
                          <a:solidFill>
                            <a:srgbClr val="FF0000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السَّمَاۤءِ</a:t>
                      </a:r>
                      <a:r>
                        <a:rPr lang="ar-SA" altLang="en-US" sz="22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 مَاۤءً فَاَسْقَيْنٰكُمُوْهُۚ</a:t>
                      </a:r>
                    </a:p>
                    <a:p>
                      <a:pPr algn="r" rtl="0">
                        <a:lnSpc>
                          <a:spcPct val="117000"/>
                        </a:lnSpc>
                      </a:pPr>
                      <a:r>
                        <a:rPr lang="ar-SA" altLang="en-US" sz="2200" dirty="0">
                          <a:solidFill>
                            <a:srgbClr val="543E34"/>
                          </a:solidFill>
                          <a:effectLst/>
                          <a:latin typeface="KFGQPC HAFS Uthmanic Script" panose="02000000000000000000" charset="0"/>
                          <a:cs typeface="KFGQPC HAFS Uthmanic Script" panose="02000000000000000000" charset="0"/>
                          <a:sym typeface="+mn-ea"/>
                        </a:rPr>
                        <a:t>(الحجر: 22)</a:t>
                      </a:r>
                      <a:endParaRPr lang="en-US" sz="2200" dirty="0">
                        <a:solidFill>
                          <a:srgbClr val="543E34"/>
                        </a:solidFill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ar-SA" altLang="en-GB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الغَازِيَة</a:t>
                      </a:r>
                      <a:endParaRPr lang="id-ID" altLang="ar-SA" sz="2400" dirty="0">
                        <a:solidFill>
                          <a:srgbClr val="000000"/>
                        </a:solidFill>
                        <a:latin typeface="KFGQPC HAFS Uthmanic Script" panose="02000000000000000000" charset="0"/>
                        <a:ea typeface="Work Sans"/>
                        <a:cs typeface="KFGQPC HAFS Uthmanic Script" panose="02000000000000000000" charset="0"/>
                        <a:sym typeface="Work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Karena kata</a:t>
                      </a:r>
                      <a:r>
                        <a:rPr kumimoji="0" 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id-ID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السماء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 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charset="0"/>
                          <a:ea typeface="Work Sans"/>
                          <a:cs typeface="Segoe UI" panose="020B0502040204020203" charset="0"/>
                          <a:sym typeface="Work Sans"/>
                        </a:rPr>
                        <a:t>adalah</a:t>
                      </a:r>
                      <a:r>
                        <a:rPr kumimoji="0" lang="id-ID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raditional Arabic" panose="02020603050405020304" charset="0"/>
                          <a:ea typeface="Work Sans"/>
                          <a:cs typeface="Traditional Arabic" panose="02020603050405020304" charset="0"/>
                          <a:sym typeface="Work Sans"/>
                        </a:rPr>
                        <a:t> </a:t>
                      </a:r>
                      <a:r>
                        <a:rPr kumimoji="0" lang="ar-SA" altLang="ar-SA" sz="2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KFGQPC HAFS Uthmanic Script" panose="02000000000000000000" charset="0"/>
                          <a:ea typeface="Work Sans"/>
                          <a:cs typeface="KFGQPC HAFS Uthmanic Script" panose="02000000000000000000" charset="0"/>
                          <a:sym typeface="Work Sans"/>
                        </a:rPr>
                        <a:t>طبقت الغازية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8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{6585014E-DAAB-4628-A306-346AB0F1D81B}tf11964407_win32</Template>
  <TotalTime>475</TotalTime>
  <Words>1537</Words>
  <Application>Microsoft Office PowerPoint</Application>
  <PresentationFormat>Widescreen</PresentationFormat>
  <Paragraphs>279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Gill Sans Nova</vt:lpstr>
      <vt:lpstr>Gill Sans Nova Light</vt:lpstr>
      <vt:lpstr>KFGQPC HAFS Uthmanic Script</vt:lpstr>
      <vt:lpstr>Sagona Book</vt:lpstr>
      <vt:lpstr>Sagona Book (Headings)</vt:lpstr>
      <vt:lpstr>Segoe UI</vt:lpstr>
      <vt:lpstr>Office Theme</vt:lpstr>
      <vt:lpstr>Jenis-jenis langit dalam Al-Qur’an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Alfatih Adm</dc:creator>
  <cp:lastModifiedBy>kelompok--3@outlook.com</cp:lastModifiedBy>
  <cp:revision>34</cp:revision>
  <dcterms:created xsi:type="dcterms:W3CDTF">2023-02-19T12:40:11Z</dcterms:created>
  <dcterms:modified xsi:type="dcterms:W3CDTF">2023-02-22T09:30:09Z</dcterms:modified>
</cp:coreProperties>
</file>